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3.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34" r:id="rId4"/>
    <p:sldMasterId id="2147484700" r:id="rId5"/>
    <p:sldMasterId id="2147484718" r:id="rId6"/>
    <p:sldMasterId id="2147484842" r:id="rId7"/>
  </p:sldMasterIdLst>
  <p:notesMasterIdLst>
    <p:notesMasterId r:id="rId95"/>
  </p:notesMasterIdLst>
  <p:handoutMasterIdLst>
    <p:handoutMasterId r:id="rId96"/>
  </p:handoutMasterIdLst>
  <p:sldIdLst>
    <p:sldId id="2134805021" r:id="rId8"/>
    <p:sldId id="2147470663" r:id="rId9"/>
    <p:sldId id="5035" r:id="rId10"/>
    <p:sldId id="1698" r:id="rId11"/>
    <p:sldId id="2076137304" r:id="rId12"/>
    <p:sldId id="8282" r:id="rId13"/>
    <p:sldId id="2134804978" r:id="rId14"/>
    <p:sldId id="2134805015" r:id="rId15"/>
    <p:sldId id="2134805025" r:id="rId16"/>
    <p:sldId id="2134805019" r:id="rId17"/>
    <p:sldId id="2134805033" r:id="rId18"/>
    <p:sldId id="2134805026" r:id="rId19"/>
    <p:sldId id="275" r:id="rId20"/>
    <p:sldId id="2147470651" r:id="rId21"/>
    <p:sldId id="2147470652" r:id="rId22"/>
    <p:sldId id="2147470653" r:id="rId23"/>
    <p:sldId id="2147470654" r:id="rId24"/>
    <p:sldId id="2147470655" r:id="rId25"/>
    <p:sldId id="2147470656" r:id="rId26"/>
    <p:sldId id="2147470657" r:id="rId27"/>
    <p:sldId id="2147470658" r:id="rId28"/>
    <p:sldId id="2147470659" r:id="rId29"/>
    <p:sldId id="2147470697" r:id="rId30"/>
    <p:sldId id="2147470649" r:id="rId31"/>
    <p:sldId id="5026" r:id="rId32"/>
    <p:sldId id="2134805032" r:id="rId33"/>
    <p:sldId id="2147470667" r:id="rId34"/>
    <p:sldId id="2147470668" r:id="rId35"/>
    <p:sldId id="2147470669" r:id="rId36"/>
    <p:sldId id="2147470698" r:id="rId37"/>
    <p:sldId id="2147470670" r:id="rId38"/>
    <p:sldId id="2147470666" r:id="rId39"/>
    <p:sldId id="2147470665" r:id="rId40"/>
    <p:sldId id="2147470671" r:id="rId41"/>
    <p:sldId id="2147470673" r:id="rId42"/>
    <p:sldId id="2147470680" r:id="rId43"/>
    <p:sldId id="2147470681" r:id="rId44"/>
    <p:sldId id="2147470682" r:id="rId45"/>
    <p:sldId id="2147470677" r:id="rId46"/>
    <p:sldId id="2147470678" r:id="rId47"/>
    <p:sldId id="2147470679" r:id="rId48"/>
    <p:sldId id="2147470676" r:id="rId49"/>
    <p:sldId id="2147470664" r:id="rId50"/>
    <p:sldId id="2147470684" r:id="rId51"/>
    <p:sldId id="2147470693" r:id="rId52"/>
    <p:sldId id="2147470694" r:id="rId53"/>
    <p:sldId id="2147470683" r:id="rId54"/>
    <p:sldId id="2147470685" r:id="rId55"/>
    <p:sldId id="2147470686" r:id="rId56"/>
    <p:sldId id="2147470687" r:id="rId57"/>
    <p:sldId id="2147470688" r:id="rId58"/>
    <p:sldId id="2147470689" r:id="rId59"/>
    <p:sldId id="2147470690" r:id="rId60"/>
    <p:sldId id="2147470691" r:id="rId61"/>
    <p:sldId id="2147470692" r:id="rId62"/>
    <p:sldId id="2147470695" r:id="rId63"/>
    <p:sldId id="2147470696" r:id="rId64"/>
    <p:sldId id="2147470675" r:id="rId65"/>
    <p:sldId id="1996" r:id="rId66"/>
    <p:sldId id="1719" r:id="rId67"/>
    <p:sldId id="2147470674" r:id="rId68"/>
    <p:sldId id="2011" r:id="rId69"/>
    <p:sldId id="1998" r:id="rId70"/>
    <p:sldId id="2012" r:id="rId71"/>
    <p:sldId id="1808" r:id="rId72"/>
    <p:sldId id="2000" r:id="rId73"/>
    <p:sldId id="2008" r:id="rId74"/>
    <p:sldId id="2147470640" r:id="rId75"/>
    <p:sldId id="10088" r:id="rId76"/>
    <p:sldId id="8291" r:id="rId77"/>
    <p:sldId id="8292" r:id="rId78"/>
    <p:sldId id="2147470662" r:id="rId79"/>
    <p:sldId id="2076136763" r:id="rId80"/>
    <p:sldId id="2076136574" r:id="rId81"/>
    <p:sldId id="2076136798" r:id="rId82"/>
    <p:sldId id="2076136792" r:id="rId83"/>
    <p:sldId id="2076136785" r:id="rId84"/>
    <p:sldId id="2076136782" r:id="rId85"/>
    <p:sldId id="2076136799" r:id="rId86"/>
    <p:sldId id="2076136801" r:id="rId87"/>
    <p:sldId id="2134805024" r:id="rId88"/>
    <p:sldId id="2147470639" r:id="rId89"/>
    <p:sldId id="5029" r:id="rId90"/>
    <p:sldId id="2134805030" r:id="rId91"/>
    <p:sldId id="2134805031" r:id="rId92"/>
    <p:sldId id="2147470643" r:id="rId93"/>
    <p:sldId id="828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EF300F92-80C6-41F7-8927-4C823E6F2C9D}">
          <p14:sldIdLst>
            <p14:sldId id="2134805021"/>
            <p14:sldId id="2147470663"/>
          </p14:sldIdLst>
        </p14:section>
        <p14:section name="Intro" id="{6CB4F174-5843-4AAC-B6F9-D50A7AA2DA2C}">
          <p14:sldIdLst>
            <p14:sldId id="5035"/>
            <p14:sldId id="1698"/>
            <p14:sldId id="2076137304"/>
            <p14:sldId id="8282"/>
            <p14:sldId id="2134804978"/>
            <p14:sldId id="2134805015"/>
          </p14:sldIdLst>
        </p14:section>
        <p14:section name="Intro - ADX in Context" id="{D7528426-55DC-4280-9AA6-275BEA19F2A6}">
          <p14:sldIdLst>
            <p14:sldId id="2134805025"/>
            <p14:sldId id="2134805019"/>
            <p14:sldId id="2134805033"/>
          </p14:sldIdLst>
        </p14:section>
        <p14:section name="Getting Started" id="{B78C689B-BAEF-4583-9C1A-EA9BEFBA7353}">
          <p14:sldIdLst>
            <p14:sldId id="2134805026"/>
            <p14:sldId id="275"/>
            <p14:sldId id="2147470651"/>
            <p14:sldId id="2147470652"/>
            <p14:sldId id="2147470653"/>
            <p14:sldId id="2147470654"/>
            <p14:sldId id="2147470655"/>
            <p14:sldId id="2147470656"/>
            <p14:sldId id="2147470657"/>
            <p14:sldId id="2147470658"/>
            <p14:sldId id="2147470659"/>
            <p14:sldId id="2147470697"/>
          </p14:sldIdLst>
        </p14:section>
        <p14:section name="How it works" id="{8372021B-7DD6-4233-9661-CD91DD28B0F2}">
          <p14:sldIdLst>
            <p14:sldId id="2147470649"/>
            <p14:sldId id="5026"/>
            <p14:sldId id="2134805032"/>
            <p14:sldId id="2147470667"/>
            <p14:sldId id="2147470668"/>
            <p14:sldId id="2147470669"/>
            <p14:sldId id="2147470698"/>
            <p14:sldId id="2147470670"/>
            <p14:sldId id="2147470666"/>
            <p14:sldId id="2147470665"/>
            <p14:sldId id="2147470671"/>
            <p14:sldId id="2147470673"/>
            <p14:sldId id="2147470680"/>
            <p14:sldId id="2147470681"/>
            <p14:sldId id="2147470682"/>
            <p14:sldId id="2147470677"/>
            <p14:sldId id="2147470678"/>
            <p14:sldId id="2147470679"/>
          </p14:sldIdLst>
        </p14:section>
        <p14:section name="Visualize" id="{89786F10-1759-4AC6-BD47-EC704C420413}">
          <p14:sldIdLst>
            <p14:sldId id="2147470676"/>
            <p14:sldId id="2147470664"/>
            <p14:sldId id="2147470684"/>
            <p14:sldId id="2147470693"/>
            <p14:sldId id="2147470694"/>
            <p14:sldId id="2147470683"/>
            <p14:sldId id="2147470685"/>
            <p14:sldId id="2147470686"/>
            <p14:sldId id="2147470687"/>
            <p14:sldId id="2147470688"/>
            <p14:sldId id="2147470689"/>
            <p14:sldId id="2147470690"/>
            <p14:sldId id="2147470691"/>
            <p14:sldId id="2147470692"/>
            <p14:sldId id="2147470695"/>
            <p14:sldId id="2147470696"/>
          </p14:sldIdLst>
        </p14:section>
        <p14:section name="Ingestion Variants &amp; external tables" id="{7962CACC-C1AD-4E64-8D0D-2D2B3833A0C9}">
          <p14:sldIdLst>
            <p14:sldId id="2147470675"/>
            <p14:sldId id="1996"/>
          </p14:sldIdLst>
        </p14:section>
        <p14:section name="Time Series &amp; ML" id="{D116874E-2312-469C-A487-129B77189054}">
          <p14:sldIdLst>
            <p14:sldId id="1719"/>
            <p14:sldId id="2147470674"/>
            <p14:sldId id="2011"/>
            <p14:sldId id="1998"/>
            <p14:sldId id="2012"/>
            <p14:sldId id="1808"/>
            <p14:sldId id="2000"/>
            <p14:sldId id="2008"/>
            <p14:sldId id="2147470640"/>
            <p14:sldId id="10088"/>
            <p14:sldId id="8291"/>
            <p14:sldId id="8292"/>
          </p14:sldIdLst>
        </p14:section>
        <p14:section name="Architecture Options" id="{71D111B2-628F-4309-9F41-C05D27B3AB38}">
          <p14:sldIdLst>
            <p14:sldId id="2147470662"/>
            <p14:sldId id="2076136763"/>
            <p14:sldId id="2076136574"/>
            <p14:sldId id="2076136798"/>
            <p14:sldId id="2076136792"/>
            <p14:sldId id="2076136785"/>
            <p14:sldId id="2076136782"/>
            <p14:sldId id="2076136799"/>
            <p14:sldId id="2076136801"/>
          </p14:sldIdLst>
        </p14:section>
        <p14:section name="Call to Action" id="{2FE13099-AB7A-4973-BD8C-21AF157ED81D}">
          <p14:sldIdLst>
            <p14:sldId id="2134805024"/>
            <p14:sldId id="2147470639"/>
          </p14:sldIdLst>
        </p14:section>
        <p14:section name="Appendix" id="{CF0CB464-B705-480F-B0ED-CD623097FFF4}">
          <p14:sldIdLst>
            <p14:sldId id="5029"/>
          </p14:sldIdLst>
        </p14:section>
        <p14:section name="Finish" id="{395C31B4-586B-4227-BA6A-844C52529326}">
          <p14:sldIdLst/>
        </p14:section>
        <p14:section name="BackUp" id="{189CA361-50B7-49D8-A551-67F69B0407E4}">
          <p14:sldIdLst>
            <p14:sldId id="2134805030"/>
            <p14:sldId id="2134805031"/>
            <p14:sldId id="2147470643"/>
            <p14:sldId id="8285"/>
          </p14:sldIdLst>
        </p14:section>
        <p14:section name="Storymapping" id="{9B808F73-6CD7-4447-9ED9-4939D1A8F6C7}">
          <p14:sldIdLst/>
        </p14:section>
      </p14:sectionLst>
    </p:ext>
    <p:ext uri="{EFAFB233-063F-42B5-8137-9DF3F51BA10A}">
      <p15:sldGuideLst xmlns:p15="http://schemas.microsoft.com/office/powerpoint/2012/main">
        <p15:guide id="21" orient="horz" pos="2160" userDrawn="1">
          <p15:clr>
            <a:srgbClr val="A4A3A4"/>
          </p15:clr>
        </p15:guide>
        <p15:guide id="2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27A7FD"/>
    <a:srgbClr val="414241"/>
    <a:srgbClr val="B4009E"/>
    <a:srgbClr val="0478D7"/>
    <a:srgbClr val="0359A0"/>
    <a:srgbClr val="95CFFF"/>
    <a:srgbClr val="797979"/>
    <a:srgbClr val="94D0FF"/>
    <a:srgbClr val="424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63EB4A-B946-4494-8D37-F5FC561FA0A9}" v="233" dt="2022-06-28T07:33:07.592"/>
    <p1510:client id="{B4C8E3DD-A76C-43B1-9692-4A05210B5916}" v="253" dt="2022-06-28T07:39:01.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89" autoAdjust="0"/>
    <p:restoredTop sz="95226" autoAdjust="0"/>
  </p:normalViewPr>
  <p:slideViewPr>
    <p:cSldViewPr snapToGrid="0">
      <p:cViewPr varScale="1">
        <p:scale>
          <a:sx n="86" d="100"/>
          <a:sy n="86" d="100"/>
        </p:scale>
        <p:origin x="490" y="58"/>
      </p:cViewPr>
      <p:guideLst>
        <p:guide orient="horz" pos="2160"/>
        <p:guide pos="3840"/>
      </p:guideLst>
    </p:cSldViewPr>
  </p:slideViewPr>
  <p:outlineViewPr>
    <p:cViewPr>
      <p:scale>
        <a:sx n="33" d="100"/>
        <a:sy n="33" d="100"/>
      </p:scale>
      <p:origin x="0" y="-706"/>
    </p:cViewPr>
  </p:outlineViewPr>
  <p:notesTextViewPr>
    <p:cViewPr>
      <p:scale>
        <a:sx n="3" d="2"/>
        <a:sy n="3" d="2"/>
      </p:scale>
      <p:origin x="0" y="0"/>
    </p:cViewPr>
  </p:notesTextViewPr>
  <p:sorterViewPr>
    <p:cViewPr>
      <p:scale>
        <a:sx n="38" d="100"/>
        <a:sy n="38" d="100"/>
      </p:scale>
      <p:origin x="0" y="-2880"/>
    </p:cViewPr>
  </p:sorterViewPr>
  <p:notesViewPr>
    <p:cSldViewPr snapToGrid="0">
      <p:cViewPr>
        <p:scale>
          <a:sx n="1" d="2"/>
          <a:sy n="1" d="2"/>
        </p:scale>
        <p:origin x="3480" y="48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notesMaster" Target="notesMasters/notes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viewProps" Target="view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8DB5E-E157-4997-8896-9538C8DD74D7}" type="doc">
      <dgm:prSet loTypeId="urn:microsoft.com/office/officeart/2005/8/layout/list1" loCatId="list" qsTypeId="urn:microsoft.com/office/officeart/2005/8/quickstyle/simple1" qsCatId="simple" csTypeId="urn:microsoft.com/office/officeart/2005/8/colors/accent1_5" csCatId="accent1" phldr="1"/>
      <dgm:spPr/>
      <dgm:t>
        <a:bodyPr/>
        <a:lstStyle/>
        <a:p>
          <a:endParaRPr lang="en-US"/>
        </a:p>
      </dgm:t>
    </dgm:pt>
    <dgm:pt modelId="{1AFF496E-D330-497C-8CA6-F046886140BB}">
      <dgm:prSet phldrT="[Text]" custT="1"/>
      <dgm:spPr/>
      <dgm:t>
        <a:bodyPr/>
        <a:lstStyle/>
        <a:p>
          <a:r>
            <a:rPr lang="en-US" sz="1050">
              <a:latin typeface="+mj-lt"/>
              <a:cs typeface="Segoe UI Semilight" panose="020B0402040204020203" pitchFamily="34" charset="0"/>
              <a:sym typeface="Wingdings" panose="05000000000000000000" pitchFamily="2" charset="2"/>
            </a:rPr>
            <a:t>Comprehensive Strength</a:t>
          </a:r>
          <a:endParaRPr lang="en-US" sz="1050"/>
        </a:p>
      </dgm:t>
    </dgm:pt>
    <dgm:pt modelId="{32051C7E-929F-440F-B7FF-EC01CB837F27}" type="parTrans" cxnId="{CD2EED2F-5881-4547-960A-D75DE64A0388}">
      <dgm:prSet/>
      <dgm:spPr/>
      <dgm:t>
        <a:bodyPr/>
        <a:lstStyle/>
        <a:p>
          <a:endParaRPr lang="en-US"/>
        </a:p>
      </dgm:t>
    </dgm:pt>
    <dgm:pt modelId="{D20677E0-5749-4FF5-BE52-A3DDFDC680F7}" type="sibTrans" cxnId="{CD2EED2F-5881-4547-960A-D75DE64A0388}">
      <dgm:prSet/>
      <dgm:spPr/>
      <dgm:t>
        <a:bodyPr/>
        <a:lstStyle/>
        <a:p>
          <a:endParaRPr lang="en-US"/>
        </a:p>
      </dgm:t>
    </dgm:pt>
    <dgm:pt modelId="{4C2DD11E-633D-43C7-9963-24AC1097A244}">
      <dgm:prSet phldrT="[Text]" custT="1"/>
      <dgm:spPr/>
      <dgm:t>
        <a:bodyPr/>
        <a:lstStyle/>
        <a:p>
          <a:r>
            <a:rPr lang="en-US" sz="1050" dirty="0">
              <a:latin typeface="Segoe UI Light" charset="0"/>
              <a:ea typeface="Segoe UI Light" charset="0"/>
              <a:cs typeface="Segoe UI Light" charset="0"/>
            </a:rPr>
            <a:t>Analytics Query language</a:t>
          </a:r>
          <a:endParaRPr lang="en-US" sz="1050" dirty="0"/>
        </a:p>
      </dgm:t>
    </dgm:pt>
    <dgm:pt modelId="{51EEFCB3-72C0-4A1F-B86F-53A428BCDCEB}" type="parTrans" cxnId="{0B80AD26-CAF7-474D-B850-954EDAF274BF}">
      <dgm:prSet/>
      <dgm:spPr/>
      <dgm:t>
        <a:bodyPr/>
        <a:lstStyle/>
        <a:p>
          <a:endParaRPr lang="en-US"/>
        </a:p>
      </dgm:t>
    </dgm:pt>
    <dgm:pt modelId="{AC54A1AF-4CF0-43BD-95B5-597EBFC389C0}" type="sibTrans" cxnId="{0B80AD26-CAF7-474D-B850-954EDAF274BF}">
      <dgm:prSet/>
      <dgm:spPr/>
      <dgm:t>
        <a:bodyPr/>
        <a:lstStyle/>
        <a:p>
          <a:endParaRPr lang="en-US"/>
        </a:p>
      </dgm:t>
    </dgm:pt>
    <dgm:pt modelId="{2FEA24A5-1FD2-4D84-866C-BB3FA4E4569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Simple and powerful </a:t>
          </a:r>
        </a:p>
      </dgm:t>
    </dgm:pt>
    <dgm:pt modelId="{EA959C55-7231-46C2-AC77-61254A91DBA1}" type="parTrans" cxnId="{228B84FB-0059-442B-87B1-51D823F88415}">
      <dgm:prSet/>
      <dgm:spPr/>
      <dgm:t>
        <a:bodyPr/>
        <a:lstStyle/>
        <a:p>
          <a:endParaRPr lang="en-US"/>
        </a:p>
      </dgm:t>
    </dgm:pt>
    <dgm:pt modelId="{BA038021-6023-454B-A463-CB420834F9A2}" type="sibTrans" cxnId="{228B84FB-0059-442B-87B1-51D823F88415}">
      <dgm:prSet/>
      <dgm:spPr/>
      <dgm:t>
        <a:bodyPr/>
        <a:lstStyle/>
        <a:p>
          <a:endParaRPr lang="en-US"/>
        </a:p>
      </dgm:t>
    </dgm:pt>
    <dgm:pt modelId="{2F6238C4-35AC-4EAC-AA4B-21730D6D7589}">
      <dgm:prSet phldrT="[Text]" custT="1"/>
      <dgm:spPr/>
      <dgm:t>
        <a:bodyPr/>
        <a:lstStyle/>
        <a:p>
          <a:r>
            <a:rPr lang="en-US" sz="1050">
              <a:latin typeface="Segoe UI Light" charset="0"/>
              <a:ea typeface="Segoe UI Light" charset="0"/>
              <a:cs typeface="Segoe UI Light" charset="0"/>
            </a:rPr>
            <a:t>High performance over large data sets</a:t>
          </a:r>
          <a:endParaRPr lang="en-US" sz="1050"/>
        </a:p>
      </dgm:t>
    </dgm:pt>
    <dgm:pt modelId="{139C7CA4-EAA8-4819-8481-C384B1FD7F32}" type="parTrans" cxnId="{204389F7-5A15-43CC-92B1-43B88A0B6B43}">
      <dgm:prSet/>
      <dgm:spPr/>
      <dgm:t>
        <a:bodyPr/>
        <a:lstStyle/>
        <a:p>
          <a:endParaRPr lang="en-US"/>
        </a:p>
      </dgm:t>
    </dgm:pt>
    <dgm:pt modelId="{441C46E9-E098-4923-948D-20A558358172}" type="sibTrans" cxnId="{204389F7-5A15-43CC-92B1-43B88A0B6B43}">
      <dgm:prSet/>
      <dgm:spPr/>
      <dgm:t>
        <a:bodyPr/>
        <a:lstStyle/>
        <a:p>
          <a:endParaRPr lang="en-US"/>
        </a:p>
      </dgm:t>
    </dgm:pt>
    <dgm:pt modelId="{6D32D61C-A342-4768-B972-5C57EB9B4D7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Granular resource utilization Control</a:t>
          </a:r>
        </a:p>
      </dgm:t>
    </dgm:pt>
    <dgm:pt modelId="{65797A42-48C0-4766-A880-8C1209E84953}" type="parTrans" cxnId="{69AA62C7-DB3F-4909-A474-8B39AF637BE9}">
      <dgm:prSet/>
      <dgm:spPr/>
      <dgm:t>
        <a:bodyPr/>
        <a:lstStyle/>
        <a:p>
          <a:endParaRPr lang="en-US"/>
        </a:p>
      </dgm:t>
    </dgm:pt>
    <dgm:pt modelId="{8E8DA8B1-99EE-4FBE-93B6-E8D22645DEB4}" type="sibTrans" cxnId="{69AA62C7-DB3F-4909-A474-8B39AF637BE9}">
      <dgm:prSet/>
      <dgm:spPr/>
      <dgm:t>
        <a:bodyPr/>
        <a:lstStyle/>
        <a:p>
          <a:endParaRPr lang="en-US"/>
        </a:p>
      </dgm:t>
    </dgm:pt>
    <dgm:pt modelId="{8F0DA776-E5ED-4C48-88BC-7899E0BF1BE1}">
      <dgm:prSet custT="1"/>
      <dgm:spPr/>
      <dgm:t>
        <a:bodyPr/>
        <a:lstStyle/>
        <a:p>
          <a:r>
            <a:rPr lang="en-US" sz="1200">
              <a:latin typeface="Segoe UI Semilight" panose="020B0402040204020203" pitchFamily="34" charset="0"/>
              <a:cs typeface="Segoe UI Semilight" panose="020B0402040204020203" pitchFamily="34" charset="0"/>
            </a:rPr>
            <a:t>Metrics and time-series data</a:t>
          </a:r>
        </a:p>
      </dgm:t>
    </dgm:pt>
    <dgm:pt modelId="{BE70CE33-3887-4D71-A6AD-748080BB12E5}" type="parTrans" cxnId="{DFC119D0-A966-4C90-80EA-5ADFEB23638B}">
      <dgm:prSet/>
      <dgm:spPr/>
      <dgm:t>
        <a:bodyPr/>
        <a:lstStyle/>
        <a:p>
          <a:endParaRPr lang="en-US"/>
        </a:p>
      </dgm:t>
    </dgm:pt>
    <dgm:pt modelId="{9CF5BF50-0C08-4412-83C8-18A5F206D5EA}" type="sibTrans" cxnId="{DFC119D0-A966-4C90-80EA-5ADFEB23638B}">
      <dgm:prSet/>
      <dgm:spPr/>
      <dgm:t>
        <a:bodyPr/>
        <a:lstStyle/>
        <a:p>
          <a:endParaRPr lang="en-US"/>
        </a:p>
      </dgm:t>
    </dgm:pt>
    <dgm:pt modelId="{35480E10-E1EE-48E5-8980-C3A90BAD6F56}">
      <dgm:prSet custT="1"/>
      <dgm:spPr/>
      <dgm:t>
        <a:bodyPr/>
        <a:lstStyle/>
        <a:p>
          <a:r>
            <a:rPr lang="en-US" sz="1200">
              <a:latin typeface="Segoe UI Semilight" panose="020B0402040204020203" pitchFamily="34" charset="0"/>
              <a:cs typeface="Segoe UI Semilight" panose="020B0402040204020203" pitchFamily="34" charset="0"/>
            </a:rPr>
            <a:t>Text search and text analytics</a:t>
          </a:r>
        </a:p>
      </dgm:t>
    </dgm:pt>
    <dgm:pt modelId="{466E8CA6-9E03-4A78-AEE6-68AB189F9463}" type="parTrans" cxnId="{C9CAE86C-52C5-40AC-B5FA-8C1E64712DCD}">
      <dgm:prSet/>
      <dgm:spPr/>
      <dgm:t>
        <a:bodyPr/>
        <a:lstStyle/>
        <a:p>
          <a:endParaRPr lang="en-US"/>
        </a:p>
      </dgm:t>
    </dgm:pt>
    <dgm:pt modelId="{4CAA29E5-E735-47E3-986E-B46E41E729FE}" type="sibTrans" cxnId="{C9CAE86C-52C5-40AC-B5FA-8C1E64712DCD}">
      <dgm:prSet/>
      <dgm:spPr/>
      <dgm:t>
        <a:bodyPr/>
        <a:lstStyle/>
        <a:p>
          <a:endParaRPr lang="en-US"/>
        </a:p>
      </dgm:t>
    </dgm:pt>
    <dgm:pt modelId="{8A8D596D-9A6F-4E6D-A14C-507E9FECDC0E}">
      <dgm:prSet custT="1"/>
      <dgm:spPr/>
      <dgm:t>
        <a:bodyPr/>
        <a:lstStyle/>
        <a:p>
          <a:r>
            <a:rPr lang="en-US" sz="1200">
              <a:latin typeface="Segoe UI Semilight" panose="020B0402040204020203" pitchFamily="34" charset="0"/>
              <a:cs typeface="Segoe UI Semilight" panose="020B0402040204020203" pitchFamily="34" charset="0"/>
            </a:rPr>
            <a:t>Multi-dimensional/relational analysis</a:t>
          </a:r>
        </a:p>
      </dgm:t>
    </dgm:pt>
    <dgm:pt modelId="{9021E59C-555C-4552-8FC0-902F4B05110D}" type="parTrans" cxnId="{485F1467-D5B2-4430-8983-2953DA0ECEEE}">
      <dgm:prSet/>
      <dgm:spPr/>
      <dgm:t>
        <a:bodyPr/>
        <a:lstStyle/>
        <a:p>
          <a:endParaRPr lang="en-US"/>
        </a:p>
      </dgm:t>
    </dgm:pt>
    <dgm:pt modelId="{512B9781-6B2A-4C83-B555-A23AFDCB6947}" type="sibTrans" cxnId="{485F1467-D5B2-4430-8983-2953DA0ECEEE}">
      <dgm:prSet/>
      <dgm:spPr/>
      <dgm:t>
        <a:bodyPr/>
        <a:lstStyle/>
        <a:p>
          <a:endParaRPr lang="en-US"/>
        </a:p>
      </dgm:t>
    </dgm:pt>
    <dgm:pt modelId="{2BF4DA08-D254-4F17-AEB1-0FC6FFF11038}">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Publicly available</a:t>
          </a:r>
        </a:p>
      </dgm:t>
    </dgm:pt>
    <dgm:pt modelId="{D692F81F-A5BE-46E3-94F3-A861B89F9D55}" type="parTrans" cxnId="{42EF91EC-E0A2-41C1-B6D7-C999A7340B43}">
      <dgm:prSet/>
      <dgm:spPr/>
      <dgm:t>
        <a:bodyPr/>
        <a:lstStyle/>
        <a:p>
          <a:endParaRPr lang="en-US"/>
        </a:p>
      </dgm:t>
    </dgm:pt>
    <dgm:pt modelId="{35688C79-EA96-410A-8A08-D8A8D1096757}" type="sibTrans" cxnId="{42EF91EC-E0A2-41C1-B6D7-C999A7340B43}">
      <dgm:prSet/>
      <dgm:spPr/>
      <dgm:t>
        <a:bodyPr/>
        <a:lstStyle/>
        <a:p>
          <a:endParaRPr lang="en-US"/>
        </a:p>
      </dgm:t>
    </dgm:pt>
    <dgm:pt modelId="{267CC366-7E7C-46EB-9C9F-3FF327C707A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Data Exploration </a:t>
          </a:r>
        </a:p>
      </dgm:t>
    </dgm:pt>
    <dgm:pt modelId="{A37D4206-A1A5-4236-8426-04D09792304E}" type="parTrans" cxnId="{31FEDFD8-B432-43C3-864F-BD3416741A9B}">
      <dgm:prSet/>
      <dgm:spPr/>
      <dgm:t>
        <a:bodyPr/>
        <a:lstStyle/>
        <a:p>
          <a:endParaRPr lang="en-US"/>
        </a:p>
      </dgm:t>
    </dgm:pt>
    <dgm:pt modelId="{BEFD5FDA-2CBD-431D-B185-27A95D30206C}" type="sibTrans" cxnId="{31FEDFD8-B432-43C3-864F-BD3416741A9B}">
      <dgm:prSet/>
      <dgm:spPr/>
      <dgm:t>
        <a:bodyPr/>
        <a:lstStyle/>
        <a:p>
          <a:endParaRPr lang="en-US"/>
        </a:p>
      </dgm:t>
    </dgm:pt>
    <dgm:pt modelId="{3DD572F7-1AE2-46A3-A599-5D29BE2C3B7C}">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in hardware</a:t>
          </a:r>
        </a:p>
      </dgm:t>
    </dgm:pt>
    <dgm:pt modelId="{E41E01C6-02B0-4D24-AB12-47E52D4DDE32}" type="parTrans" cxnId="{5BD3AF23-C45C-4D18-A09C-F27E9321F619}">
      <dgm:prSet/>
      <dgm:spPr/>
      <dgm:t>
        <a:bodyPr/>
        <a:lstStyle/>
        <a:p>
          <a:endParaRPr lang="en-US"/>
        </a:p>
      </dgm:t>
    </dgm:pt>
    <dgm:pt modelId="{E416BE4B-5676-4215-9027-D1F3582F6E07}" type="sibTrans" cxnId="{5BD3AF23-C45C-4D18-A09C-F27E9321F619}">
      <dgm:prSet/>
      <dgm:spPr/>
      <dgm:t>
        <a:bodyPr/>
        <a:lstStyle/>
        <a:p>
          <a:endParaRPr lang="en-US"/>
        </a:p>
      </dgm:t>
    </dgm:pt>
    <dgm:pt modelId="{ADB12C5D-EC4A-48C0-B967-150EC50122AA}">
      <dgm:prSet custT="1"/>
      <dgm:spPr/>
      <dgm:t>
        <a:bodyPr/>
        <a:lstStyle/>
        <a:p>
          <a:r>
            <a:rPr lang="en-US" sz="1200" kern="1200">
              <a:latin typeface="Segoe UI Semilight" panose="020B0402040204020203" pitchFamily="34" charset="0"/>
              <a:ea typeface="+mn-ea"/>
              <a:cs typeface="Segoe UI Semilight" panose="020B0402040204020203" pitchFamily="34" charset="0"/>
            </a:rPr>
            <a:t>Scale out across geos</a:t>
          </a:r>
        </a:p>
      </dgm:t>
    </dgm:pt>
    <dgm:pt modelId="{99A79978-D97F-404A-B053-3689E9E129C6}" type="parTrans" cxnId="{DD947221-03B5-41FC-8EDB-5D96188176C9}">
      <dgm:prSet/>
      <dgm:spPr/>
      <dgm:t>
        <a:bodyPr/>
        <a:lstStyle/>
        <a:p>
          <a:endParaRPr lang="en-US"/>
        </a:p>
      </dgm:t>
    </dgm:pt>
    <dgm:pt modelId="{FB953BE4-4FB8-4FF0-9040-54E485826F4B}" type="sibTrans" cxnId="{DD947221-03B5-41FC-8EDB-5D96188176C9}">
      <dgm:prSet/>
      <dgm:spPr/>
      <dgm:t>
        <a:bodyPr/>
        <a:lstStyle/>
        <a:p>
          <a:endParaRPr lang="en-US"/>
        </a:p>
      </dgm:t>
    </dgm:pt>
    <dgm:pt modelId="{834D36A5-5C35-4EE5-A73B-A31A99567291}">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dgm:t>
    </dgm:pt>
    <dgm:pt modelId="{360EC039-78B8-4D77-8EEE-981A84E32D7A}" type="parTrans" cxnId="{C65DBBE0-D612-49D5-A30A-BBBAADAF5A10}">
      <dgm:prSet/>
      <dgm:spPr/>
      <dgm:t>
        <a:bodyPr/>
        <a:lstStyle/>
        <a:p>
          <a:endParaRPr lang="en-US"/>
        </a:p>
      </dgm:t>
    </dgm:pt>
    <dgm:pt modelId="{B81A462C-E8C6-403E-9C18-84AAF95F19FD}" type="sibTrans" cxnId="{C65DBBE0-D612-49D5-A30A-BBBAADAF5A10}">
      <dgm:prSet/>
      <dgm:spPr/>
      <dgm:t>
        <a:bodyPr/>
        <a:lstStyle/>
        <a:p>
          <a:endParaRPr lang="en-US"/>
        </a:p>
      </dgm:t>
    </dgm:pt>
    <dgm:pt modelId="{43D5969B-8C29-465A-91B8-9DAD6E24AE75}">
      <dgm:prSet custT="1"/>
      <dgm:spPr/>
      <dgm:t>
        <a:bodyPr/>
        <a:lstStyle/>
        <a:p>
          <a:r>
            <a:rPr lang="en-US" sz="1200" kern="1200">
              <a:latin typeface="Segoe UI Semilight" panose="020B0402040204020203" pitchFamily="34" charset="0"/>
              <a:ea typeface="+mn-ea"/>
              <a:cs typeface="Segoe UI Semilight" panose="020B0402040204020203" pitchFamily="34" charset="0"/>
            </a:rPr>
            <a:t>Full text Search</a:t>
          </a:r>
        </a:p>
      </dgm:t>
    </dgm:pt>
    <dgm:pt modelId="{D613A3C0-3753-4185-A704-E71281F1E591}" type="parTrans" cxnId="{5D658FF0-1E7A-47B6-B1A4-38BF2D757BCB}">
      <dgm:prSet/>
      <dgm:spPr/>
      <dgm:t>
        <a:bodyPr/>
        <a:lstStyle/>
        <a:p>
          <a:endParaRPr lang="en-US"/>
        </a:p>
      </dgm:t>
    </dgm:pt>
    <dgm:pt modelId="{A4B0F930-F826-47A4-8112-277ABC1D20F8}" type="sibTrans" cxnId="{5D658FF0-1E7A-47B6-B1A4-38BF2D757BCB}">
      <dgm:prSet/>
      <dgm:spPr/>
      <dgm:t>
        <a:bodyPr/>
        <a:lstStyle/>
        <a:p>
          <a:endParaRPr lang="en-US"/>
        </a:p>
      </dgm:t>
    </dgm:pt>
    <dgm:pt modelId="{95F1D234-6337-41EE-B469-4A39542A7A16}">
      <dgm:prSet custT="1"/>
      <dgm:spPr/>
      <dgm:t>
        <a:bodyPr/>
        <a:lstStyle/>
        <a:p>
          <a:r>
            <a:rPr lang="en-US" sz="1200" kern="1200">
              <a:latin typeface="Segoe UI Semilight" panose="020B0402040204020203" pitchFamily="34" charset="0"/>
              <a:ea typeface="+mn-ea"/>
              <a:cs typeface="Segoe UI Semilight" panose="020B0402040204020203" pitchFamily="34" charset="0"/>
            </a:rPr>
            <a:t>ML Extensibility</a:t>
          </a:r>
        </a:p>
      </dgm:t>
    </dgm:pt>
    <dgm:pt modelId="{A648D16E-7B32-4BB5-B13C-71E41D18CF04}" type="parTrans" cxnId="{C62439E6-0F74-48B3-88AB-9BCA4697A3AD}">
      <dgm:prSet/>
      <dgm:spPr/>
      <dgm:t>
        <a:bodyPr/>
        <a:lstStyle/>
        <a:p>
          <a:endParaRPr lang="en-US"/>
        </a:p>
      </dgm:t>
    </dgm:pt>
    <dgm:pt modelId="{A1E26CD2-B051-4501-85B1-A49EE14CB6B0}" type="sibTrans" cxnId="{C62439E6-0F74-48B3-88AB-9BCA4697A3AD}">
      <dgm:prSet/>
      <dgm:spPr/>
      <dgm:t>
        <a:bodyPr/>
        <a:lstStyle/>
        <a:p>
          <a:endParaRPr lang="en-US"/>
        </a:p>
      </dgm:t>
    </dgm:pt>
    <dgm:pt modelId="{74DFE5B5-3EBB-4BBB-993E-011A0656190E}">
      <dgm:prSet custT="1"/>
      <dgm:spPr/>
      <dgm:t>
        <a:bodyPr/>
        <a:lstStyle/>
        <a:p>
          <a:r>
            <a:rPr lang="en-US" sz="1050">
              <a:latin typeface="Segoe UI Light" charset="0"/>
              <a:ea typeface="Segoe UI Light" charset="0"/>
              <a:cs typeface="Segoe UI Light" charset="0"/>
            </a:rPr>
            <a:t>Data Ingestion and Management</a:t>
          </a:r>
          <a:endParaRPr lang="en-US" sz="1050">
            <a:latin typeface="Segoe UI Semilight" panose="020B0402040204020203" pitchFamily="34" charset="0"/>
            <a:cs typeface="Segoe UI Semilight" panose="020B0402040204020203" pitchFamily="34" charset="0"/>
          </a:endParaRPr>
        </a:p>
      </dgm:t>
    </dgm:pt>
    <dgm:pt modelId="{13C1FBA9-B4ED-4587-BD40-620ED7E0064F}" type="parTrans" cxnId="{CB3D7394-669A-4842-A57C-C50BD00493A0}">
      <dgm:prSet/>
      <dgm:spPr/>
      <dgm:t>
        <a:bodyPr/>
        <a:lstStyle/>
        <a:p>
          <a:endParaRPr lang="en-US"/>
        </a:p>
      </dgm:t>
    </dgm:pt>
    <dgm:pt modelId="{180F3806-409C-47DF-A8A6-9C72B95B3E14}" type="sibTrans" cxnId="{CB3D7394-669A-4842-A57C-C50BD00493A0}">
      <dgm:prSet/>
      <dgm:spPr/>
      <dgm:t>
        <a:bodyPr/>
        <a:lstStyle/>
        <a:p>
          <a:endParaRPr lang="en-US"/>
        </a:p>
      </dgm:t>
    </dgm:pt>
    <dgm:pt modelId="{A0D19928-813F-4A04-86D1-89C1C60F885F}">
      <dgm:prSet custT="1"/>
      <dgm:spPr/>
      <dgm:t>
        <a:bodyPr/>
        <a:lstStyle/>
        <a:p>
          <a:r>
            <a:rPr lang="en-US" sz="1200" kern="1200">
              <a:latin typeface="Segoe UI Semilight" panose="020B0402040204020203" pitchFamily="34" charset="0"/>
              <a:ea typeface="+mn-ea"/>
              <a:cs typeface="Segoe UI Semilight" panose="020B0402040204020203" pitchFamily="34" charset="0"/>
            </a:rPr>
            <a:t>Low Latency ingestion </a:t>
          </a:r>
        </a:p>
      </dgm:t>
    </dgm:pt>
    <dgm:pt modelId="{6B537D79-66B9-4116-867B-B0F161ED2CFE}" type="parTrans" cxnId="{D83F9AA9-D9F7-4084-AE7A-90462775967D}">
      <dgm:prSet/>
      <dgm:spPr/>
      <dgm:t>
        <a:bodyPr/>
        <a:lstStyle/>
        <a:p>
          <a:endParaRPr lang="en-US"/>
        </a:p>
      </dgm:t>
    </dgm:pt>
    <dgm:pt modelId="{DE1ACE19-49BF-487E-913C-5D7BBE0C9D42}" type="sibTrans" cxnId="{D83F9AA9-D9F7-4084-AE7A-90462775967D}">
      <dgm:prSet/>
      <dgm:spPr/>
      <dgm:t>
        <a:bodyPr/>
        <a:lstStyle/>
        <a:p>
          <a:endParaRPr lang="en-US"/>
        </a:p>
      </dgm:t>
    </dgm:pt>
    <dgm:pt modelId="{F5E656F5-D472-4086-8E0A-D04E8D2F47F9}">
      <dgm:prSet custT="1"/>
      <dgm:spPr/>
      <dgm:t>
        <a:bodyPr/>
        <a:lstStyle/>
        <a:p>
          <a:r>
            <a:rPr lang="en-US" sz="1200" kern="1200">
              <a:latin typeface="Segoe UI Semilight" panose="020B0402040204020203" pitchFamily="34" charset="0"/>
              <a:cs typeface="Segoe UI Semilight" panose="020B0402040204020203" pitchFamily="34" charset="0"/>
            </a:rPr>
            <a:t>Schema management</a:t>
          </a:r>
        </a:p>
      </dgm:t>
    </dgm:pt>
    <dgm:pt modelId="{A62CE4B4-A6A7-4F33-9367-AEBA0D096FAC}" type="parTrans" cxnId="{01EDF6BF-CBED-4CC8-8E7B-FA9FA90B6ABF}">
      <dgm:prSet/>
      <dgm:spPr/>
      <dgm:t>
        <a:bodyPr/>
        <a:lstStyle/>
        <a:p>
          <a:endParaRPr lang="en-US"/>
        </a:p>
      </dgm:t>
    </dgm:pt>
    <dgm:pt modelId="{16056F0E-720D-4818-9861-254BEBBB313D}" type="sibTrans" cxnId="{01EDF6BF-CBED-4CC8-8E7B-FA9FA90B6ABF}">
      <dgm:prSet/>
      <dgm:spPr/>
      <dgm:t>
        <a:bodyPr/>
        <a:lstStyle/>
        <a:p>
          <a:endParaRPr lang="en-US"/>
        </a:p>
      </dgm:t>
    </dgm:pt>
    <dgm:pt modelId="{A4FDAA00-E828-4398-9338-87F8171E8315}">
      <dgm:prSet custT="1"/>
      <dgm:spPr/>
      <dgm:t>
        <a:bodyPr/>
        <a:lstStyle/>
        <a:p>
          <a:r>
            <a:rPr lang="en-US" sz="1200" kern="1200">
              <a:latin typeface="Segoe UI Semilight" panose="020B0402040204020203" pitchFamily="34" charset="0"/>
              <a:cs typeface="Segoe UI Semilight" panose="020B0402040204020203" pitchFamily="34" charset="0"/>
            </a:rPr>
            <a:t>Compression and indexing </a:t>
          </a:r>
        </a:p>
      </dgm:t>
    </dgm:pt>
    <dgm:pt modelId="{86F3FFD2-F2C8-4A03-B18F-D0305CB03ABA}" type="parTrans" cxnId="{26BDB14D-8B71-4739-B316-D0E9EFCA78ED}">
      <dgm:prSet/>
      <dgm:spPr/>
      <dgm:t>
        <a:bodyPr/>
        <a:lstStyle/>
        <a:p>
          <a:endParaRPr lang="en-US"/>
        </a:p>
      </dgm:t>
    </dgm:pt>
    <dgm:pt modelId="{63D66D97-12E8-43B4-8F7E-53E9F85E036F}" type="sibTrans" cxnId="{26BDB14D-8B71-4739-B316-D0E9EFCA78ED}">
      <dgm:prSet/>
      <dgm:spPr/>
      <dgm:t>
        <a:bodyPr/>
        <a:lstStyle/>
        <a:p>
          <a:endParaRPr lang="en-US"/>
        </a:p>
      </dgm:t>
    </dgm:pt>
    <dgm:pt modelId="{787B3838-C37E-4638-9575-0B3EE8EB3340}">
      <dgm:prSet custT="1"/>
      <dgm:spPr/>
      <dgm:t>
        <a:bodyPr/>
        <a:lstStyle/>
        <a:p>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dgm:t>
    </dgm:pt>
    <dgm:pt modelId="{B9BD1DCB-58B4-44D5-864F-4BF47976B2B3}" type="parTrans" cxnId="{DBE280A1-7178-4F4E-BF2C-B949DD1F4099}">
      <dgm:prSet/>
      <dgm:spPr/>
      <dgm:t>
        <a:bodyPr/>
        <a:lstStyle/>
        <a:p>
          <a:endParaRPr lang="en-US"/>
        </a:p>
      </dgm:t>
    </dgm:pt>
    <dgm:pt modelId="{3761C4D6-2D6B-48BB-A982-3A505D845A93}" type="sibTrans" cxnId="{DBE280A1-7178-4F4E-BF2C-B949DD1F4099}">
      <dgm:prSet/>
      <dgm:spPr/>
      <dgm:t>
        <a:bodyPr/>
        <a:lstStyle/>
        <a:p>
          <a:endParaRPr lang="en-US"/>
        </a:p>
      </dgm:t>
    </dgm:pt>
    <dgm:pt modelId="{95D1BEDF-F6FB-4BFF-B17E-5E9FD4D16690}">
      <dgm:prSet custT="1"/>
      <dgm:spPr/>
      <dgm:t>
        <a:bodyPr/>
        <a:lstStyle/>
        <a:p>
          <a:r>
            <a:rPr lang="en-US" sz="1200" kern="1200">
              <a:latin typeface="Segoe UI Semilight" panose="020B0402040204020203" pitchFamily="34" charset="0"/>
              <a:ea typeface="+mn-ea"/>
              <a:cs typeface="Segoe UI Semilight" panose="020B0402040204020203" pitchFamily="34" charset="0"/>
            </a:rPr>
            <a:t>Hot/cold resource allocation</a:t>
          </a:r>
        </a:p>
      </dgm:t>
    </dgm:pt>
    <dgm:pt modelId="{3988297C-1B59-461C-AFEF-F95DC5CD2BE4}" type="parTrans" cxnId="{70EB127D-9B06-41B2-90C7-7B3FAD54E1FB}">
      <dgm:prSet/>
      <dgm:spPr/>
      <dgm:t>
        <a:bodyPr/>
        <a:lstStyle/>
        <a:p>
          <a:endParaRPr lang="en-US"/>
        </a:p>
      </dgm:t>
    </dgm:pt>
    <dgm:pt modelId="{7FE87C4A-9EE1-4E6B-9802-53EAE5D29D7E}" type="sibTrans" cxnId="{70EB127D-9B06-41B2-90C7-7B3FAD54E1FB}">
      <dgm:prSet/>
      <dgm:spPr/>
      <dgm:t>
        <a:bodyPr/>
        <a:lstStyle/>
        <a:p>
          <a:endParaRPr lang="en-US"/>
        </a:p>
      </dgm:t>
    </dgm:pt>
    <dgm:pt modelId="{782ABEC8-D61D-4F28-A50D-D8573D9AD192}">
      <dgm:prSet phldrT="[Text]" custT="1"/>
      <dgm:spPr/>
      <dgm:t>
        <a:bodyPr/>
        <a:lstStyle/>
        <a:p>
          <a:r>
            <a:rPr lang="en-US" sz="1200" kern="1200">
              <a:latin typeface="Segoe UI Semilight" panose="020B0402040204020203" pitchFamily="34" charset="0"/>
              <a:ea typeface="+mn-ea"/>
              <a:cs typeface="Segoe UI Semilight" panose="020B0402040204020203" pitchFamily="34" charset="0"/>
            </a:rPr>
            <a:t>Cross geo queries </a:t>
          </a:r>
        </a:p>
      </dgm:t>
    </dgm:pt>
    <dgm:pt modelId="{9229AE31-4D8E-4B18-A6DB-3634E536A269}" type="parTrans" cxnId="{1F127D84-08CF-464E-873E-03D3400992FF}">
      <dgm:prSet/>
      <dgm:spPr/>
      <dgm:t>
        <a:bodyPr/>
        <a:lstStyle/>
        <a:p>
          <a:endParaRPr lang="en-US"/>
        </a:p>
      </dgm:t>
    </dgm:pt>
    <dgm:pt modelId="{F8B07718-93B8-4D48-A604-ACFDEE51D2B5}" type="sibTrans" cxnId="{1F127D84-08CF-464E-873E-03D3400992FF}">
      <dgm:prSet/>
      <dgm:spPr/>
      <dgm:t>
        <a:bodyPr/>
        <a:lstStyle/>
        <a:p>
          <a:endParaRPr lang="en-US"/>
        </a:p>
      </dgm:t>
    </dgm:pt>
    <dgm:pt modelId="{DE5FB06A-FD51-48CB-BA7C-0604F421B17F}" type="pres">
      <dgm:prSet presAssocID="{6DB8DB5E-E157-4997-8896-9538C8DD74D7}" presName="linear" presStyleCnt="0">
        <dgm:presLayoutVars>
          <dgm:dir/>
          <dgm:animLvl val="lvl"/>
          <dgm:resizeHandles val="exact"/>
        </dgm:presLayoutVars>
      </dgm:prSet>
      <dgm:spPr/>
    </dgm:pt>
    <dgm:pt modelId="{A4111A52-5825-4F56-9A9A-B40735181769}" type="pres">
      <dgm:prSet presAssocID="{1AFF496E-D330-497C-8CA6-F046886140BB}" presName="parentLin" presStyleCnt="0"/>
      <dgm:spPr/>
    </dgm:pt>
    <dgm:pt modelId="{A1DFE6E5-BF7B-4604-B8B8-7ED1912AA443}" type="pres">
      <dgm:prSet presAssocID="{1AFF496E-D330-497C-8CA6-F046886140BB}" presName="parentLeftMargin" presStyleLbl="node1" presStyleIdx="0" presStyleCnt="4"/>
      <dgm:spPr/>
    </dgm:pt>
    <dgm:pt modelId="{8C7D0527-9DFA-4030-8F20-AC69CAE3EA65}" type="pres">
      <dgm:prSet presAssocID="{1AFF496E-D330-497C-8CA6-F046886140BB}" presName="parentText" presStyleLbl="node1" presStyleIdx="0" presStyleCnt="4" custScaleY="52799">
        <dgm:presLayoutVars>
          <dgm:chMax val="0"/>
          <dgm:bulletEnabled val="1"/>
        </dgm:presLayoutVars>
      </dgm:prSet>
      <dgm:spPr>
        <a:prstGeom prst="rect">
          <a:avLst/>
        </a:prstGeom>
      </dgm:spPr>
    </dgm:pt>
    <dgm:pt modelId="{6A5BC78B-AB6B-44C2-A575-4C27C6401BE9}" type="pres">
      <dgm:prSet presAssocID="{1AFF496E-D330-497C-8CA6-F046886140BB}" presName="negativeSpace" presStyleCnt="0"/>
      <dgm:spPr/>
    </dgm:pt>
    <dgm:pt modelId="{F9FB154B-98DD-42A7-B81E-218784766C0C}" type="pres">
      <dgm:prSet presAssocID="{1AFF496E-D330-497C-8CA6-F046886140BB}" presName="childText" presStyleLbl="conFgAcc1" presStyleIdx="0" presStyleCnt="4">
        <dgm:presLayoutVars>
          <dgm:bulletEnabled val="1"/>
        </dgm:presLayoutVars>
      </dgm:prSet>
      <dgm:spPr/>
    </dgm:pt>
    <dgm:pt modelId="{4EC2C217-1F7A-4BD8-82D8-BF3840B66012}" type="pres">
      <dgm:prSet presAssocID="{D20677E0-5749-4FF5-BE52-A3DDFDC680F7}" presName="spaceBetweenRectangles" presStyleCnt="0"/>
      <dgm:spPr/>
    </dgm:pt>
    <dgm:pt modelId="{C68B8A02-54C1-4124-A759-C70DFFAD9CCE}" type="pres">
      <dgm:prSet presAssocID="{4C2DD11E-633D-43C7-9963-24AC1097A244}" presName="parentLin" presStyleCnt="0"/>
      <dgm:spPr/>
    </dgm:pt>
    <dgm:pt modelId="{734852B2-B48D-4F3C-8AE5-EB362A3DD43D}" type="pres">
      <dgm:prSet presAssocID="{4C2DD11E-633D-43C7-9963-24AC1097A244}" presName="parentLeftMargin" presStyleLbl="node1" presStyleIdx="0" presStyleCnt="4"/>
      <dgm:spPr/>
    </dgm:pt>
    <dgm:pt modelId="{41FBC649-F6E9-4A22-90EA-023A4930533F}" type="pres">
      <dgm:prSet presAssocID="{4C2DD11E-633D-43C7-9963-24AC1097A244}" presName="parentText" presStyleLbl="node1" presStyleIdx="1" presStyleCnt="4" custScaleY="52799">
        <dgm:presLayoutVars>
          <dgm:chMax val="0"/>
          <dgm:bulletEnabled val="1"/>
        </dgm:presLayoutVars>
      </dgm:prSet>
      <dgm:spPr>
        <a:prstGeom prst="rect">
          <a:avLst/>
        </a:prstGeom>
      </dgm:spPr>
    </dgm:pt>
    <dgm:pt modelId="{A5E48751-BEBF-44F7-ACD1-5913ED187900}" type="pres">
      <dgm:prSet presAssocID="{4C2DD11E-633D-43C7-9963-24AC1097A244}" presName="negativeSpace" presStyleCnt="0"/>
      <dgm:spPr/>
    </dgm:pt>
    <dgm:pt modelId="{0BD9AFA1-5351-4448-A96C-3664B5EF1520}" type="pres">
      <dgm:prSet presAssocID="{4C2DD11E-633D-43C7-9963-24AC1097A244}" presName="childText" presStyleLbl="conFgAcc1" presStyleIdx="1" presStyleCnt="4">
        <dgm:presLayoutVars>
          <dgm:bulletEnabled val="1"/>
        </dgm:presLayoutVars>
      </dgm:prSet>
      <dgm:spPr/>
    </dgm:pt>
    <dgm:pt modelId="{06C05588-F576-4F28-9A20-7CF169A1238C}" type="pres">
      <dgm:prSet presAssocID="{AC54A1AF-4CF0-43BD-95B5-597EBFC389C0}" presName="spaceBetweenRectangles" presStyleCnt="0"/>
      <dgm:spPr/>
    </dgm:pt>
    <dgm:pt modelId="{8B7A5908-25FA-4B9E-B7EE-CFAD47456EBB}" type="pres">
      <dgm:prSet presAssocID="{2F6238C4-35AC-4EAC-AA4B-21730D6D7589}" presName="parentLin" presStyleCnt="0"/>
      <dgm:spPr/>
    </dgm:pt>
    <dgm:pt modelId="{A0829DA8-4143-4992-8DF2-5D401454E8E9}" type="pres">
      <dgm:prSet presAssocID="{2F6238C4-35AC-4EAC-AA4B-21730D6D7589}" presName="parentLeftMargin" presStyleLbl="node1" presStyleIdx="1" presStyleCnt="4"/>
      <dgm:spPr/>
    </dgm:pt>
    <dgm:pt modelId="{3984D3A6-3500-4DD2-804F-2F6540655973}" type="pres">
      <dgm:prSet presAssocID="{2F6238C4-35AC-4EAC-AA4B-21730D6D7589}" presName="parentText" presStyleLbl="node1" presStyleIdx="2" presStyleCnt="4" custScaleY="52799">
        <dgm:presLayoutVars>
          <dgm:chMax val="0"/>
          <dgm:bulletEnabled val="1"/>
        </dgm:presLayoutVars>
      </dgm:prSet>
      <dgm:spPr>
        <a:prstGeom prst="rect">
          <a:avLst/>
        </a:prstGeom>
      </dgm:spPr>
    </dgm:pt>
    <dgm:pt modelId="{DB2C178D-B7B6-4767-8D41-AE55ED365CE4}" type="pres">
      <dgm:prSet presAssocID="{2F6238C4-35AC-4EAC-AA4B-21730D6D7589}" presName="negativeSpace" presStyleCnt="0"/>
      <dgm:spPr/>
    </dgm:pt>
    <dgm:pt modelId="{36661A75-781A-417A-85C0-62E14E757D89}" type="pres">
      <dgm:prSet presAssocID="{2F6238C4-35AC-4EAC-AA4B-21730D6D7589}" presName="childText" presStyleLbl="conFgAcc1" presStyleIdx="2" presStyleCnt="4">
        <dgm:presLayoutVars>
          <dgm:bulletEnabled val="1"/>
        </dgm:presLayoutVars>
      </dgm:prSet>
      <dgm:spPr/>
    </dgm:pt>
    <dgm:pt modelId="{6E0FC82A-C906-4E5A-BB44-BB325E6078C9}" type="pres">
      <dgm:prSet presAssocID="{441C46E9-E098-4923-948D-20A558358172}" presName="spaceBetweenRectangles" presStyleCnt="0"/>
      <dgm:spPr/>
    </dgm:pt>
    <dgm:pt modelId="{E7788500-8C96-4669-83FE-7E92FB8D68ED}" type="pres">
      <dgm:prSet presAssocID="{74DFE5B5-3EBB-4BBB-993E-011A0656190E}" presName="parentLin" presStyleCnt="0"/>
      <dgm:spPr/>
    </dgm:pt>
    <dgm:pt modelId="{2147D20B-F792-493B-B378-FC6BE48AD87F}" type="pres">
      <dgm:prSet presAssocID="{74DFE5B5-3EBB-4BBB-993E-011A0656190E}" presName="parentLeftMargin" presStyleLbl="node1" presStyleIdx="2" presStyleCnt="4"/>
      <dgm:spPr/>
    </dgm:pt>
    <dgm:pt modelId="{098F6E14-F146-4551-8936-99D5BD46181D}" type="pres">
      <dgm:prSet presAssocID="{74DFE5B5-3EBB-4BBB-993E-011A0656190E}" presName="parentText" presStyleLbl="node1" presStyleIdx="3" presStyleCnt="4" custScaleY="52799">
        <dgm:presLayoutVars>
          <dgm:chMax val="0"/>
          <dgm:bulletEnabled val="1"/>
        </dgm:presLayoutVars>
      </dgm:prSet>
      <dgm:spPr>
        <a:prstGeom prst="rect">
          <a:avLst/>
        </a:prstGeom>
      </dgm:spPr>
    </dgm:pt>
    <dgm:pt modelId="{D88F7341-1909-453E-984D-C65DF1817CDA}" type="pres">
      <dgm:prSet presAssocID="{74DFE5B5-3EBB-4BBB-993E-011A0656190E}" presName="negativeSpace" presStyleCnt="0"/>
      <dgm:spPr/>
    </dgm:pt>
    <dgm:pt modelId="{0980A6AD-8ED8-4288-B826-4E803406AD1A}" type="pres">
      <dgm:prSet presAssocID="{74DFE5B5-3EBB-4BBB-993E-011A0656190E}" presName="childText" presStyleLbl="conFgAcc1" presStyleIdx="3" presStyleCnt="4">
        <dgm:presLayoutVars>
          <dgm:bulletEnabled val="1"/>
        </dgm:presLayoutVars>
      </dgm:prSet>
      <dgm:spPr/>
    </dgm:pt>
  </dgm:ptLst>
  <dgm:cxnLst>
    <dgm:cxn modelId="{31DD5F05-6918-4AB3-8A96-2A8989DA0776}" type="presOf" srcId="{74DFE5B5-3EBB-4BBB-993E-011A0656190E}" destId="{098F6E14-F146-4551-8936-99D5BD46181D}" srcOrd="1" destOrd="0" presId="urn:microsoft.com/office/officeart/2005/8/layout/list1"/>
    <dgm:cxn modelId="{A2BC7A06-7FCC-4A19-A858-EAE5A3A9F4F0}" type="presOf" srcId="{787B3838-C37E-4638-9575-0B3EE8EB3340}" destId="{0980A6AD-8ED8-4288-B826-4E803406AD1A}" srcOrd="0" destOrd="3" presId="urn:microsoft.com/office/officeart/2005/8/layout/list1"/>
    <dgm:cxn modelId="{DD947221-03B5-41FC-8EDB-5D96188176C9}" srcId="{2F6238C4-35AC-4EAC-AA4B-21730D6D7589}" destId="{ADB12C5D-EC4A-48C0-B967-150EC50122AA}" srcOrd="1" destOrd="0" parTransId="{99A79978-D97F-404A-B053-3689E9E129C6}" sibTransId="{FB953BE4-4FB8-4FF0-9040-54E485826F4B}"/>
    <dgm:cxn modelId="{4DFDCD22-68DE-419B-AE35-30D25C6C7650}" type="presOf" srcId="{1AFF496E-D330-497C-8CA6-F046886140BB}" destId="{8C7D0527-9DFA-4030-8F20-AC69CAE3EA65}" srcOrd="1" destOrd="0" presId="urn:microsoft.com/office/officeart/2005/8/layout/list1"/>
    <dgm:cxn modelId="{5BD3AF23-C45C-4D18-A09C-F27E9321F619}" srcId="{2F6238C4-35AC-4EAC-AA4B-21730D6D7589}" destId="{3DD572F7-1AE2-46A3-A599-5D29BE2C3B7C}" srcOrd="0" destOrd="0" parTransId="{E41E01C6-02B0-4D24-AB12-47E52D4DDE32}" sibTransId="{E416BE4B-5676-4215-9027-D1F3582F6E07}"/>
    <dgm:cxn modelId="{0B80AD26-CAF7-474D-B850-954EDAF274BF}" srcId="{6DB8DB5E-E157-4997-8896-9538C8DD74D7}" destId="{4C2DD11E-633D-43C7-9963-24AC1097A244}" srcOrd="1" destOrd="0" parTransId="{51EEFCB3-72C0-4A1F-B86F-53A428BCDCEB}" sibTransId="{AC54A1AF-4CF0-43BD-95B5-597EBFC389C0}"/>
    <dgm:cxn modelId="{CD2EED2F-5881-4547-960A-D75DE64A0388}" srcId="{6DB8DB5E-E157-4997-8896-9538C8DD74D7}" destId="{1AFF496E-D330-497C-8CA6-F046886140BB}" srcOrd="0" destOrd="0" parTransId="{32051C7E-929F-440F-B7FF-EC01CB837F27}" sibTransId="{D20677E0-5749-4FF5-BE52-A3DDFDC680F7}"/>
    <dgm:cxn modelId="{82D9D15C-F01D-4A2E-92BE-EE5CAB49CD08}" type="presOf" srcId="{2F6238C4-35AC-4EAC-AA4B-21730D6D7589}" destId="{3984D3A6-3500-4DD2-804F-2F6540655973}" srcOrd="1" destOrd="0" presId="urn:microsoft.com/office/officeart/2005/8/layout/list1"/>
    <dgm:cxn modelId="{485F1467-D5B2-4430-8983-2953DA0ECEEE}" srcId="{1AFF496E-D330-497C-8CA6-F046886140BB}" destId="{8A8D596D-9A6F-4E6D-A14C-507E9FECDC0E}" srcOrd="2" destOrd="0" parTransId="{9021E59C-555C-4552-8FC0-902F4B05110D}" sibTransId="{512B9781-6B2A-4C83-B555-A23AFDCB6947}"/>
    <dgm:cxn modelId="{1D3F8B47-A3DA-4600-9F80-DD76CAD09D1C}" type="presOf" srcId="{4C2DD11E-633D-43C7-9963-24AC1097A244}" destId="{734852B2-B48D-4F3C-8AE5-EB362A3DD43D}" srcOrd="0" destOrd="0" presId="urn:microsoft.com/office/officeart/2005/8/layout/list1"/>
    <dgm:cxn modelId="{FB99FB6A-58B4-4829-9A25-83EA7574A837}" type="presOf" srcId="{A0D19928-813F-4A04-86D1-89C1C60F885F}" destId="{0980A6AD-8ED8-4288-B826-4E803406AD1A}" srcOrd="0" destOrd="0" presId="urn:microsoft.com/office/officeart/2005/8/layout/list1"/>
    <dgm:cxn modelId="{C9CAE86C-52C5-40AC-B5FA-8C1E64712DCD}" srcId="{1AFF496E-D330-497C-8CA6-F046886140BB}" destId="{35480E10-E1EE-48E5-8980-C3A90BAD6F56}" srcOrd="1" destOrd="0" parTransId="{466E8CA6-9E03-4A78-AEE6-68AB189F9463}" sibTransId="{4CAA29E5-E735-47E3-986E-B46E41E729FE}"/>
    <dgm:cxn modelId="{26BDB14D-8B71-4739-B316-D0E9EFCA78ED}" srcId="{74DFE5B5-3EBB-4BBB-993E-011A0656190E}" destId="{A4FDAA00-E828-4398-9338-87F8171E8315}" srcOrd="2" destOrd="0" parTransId="{86F3FFD2-F2C8-4A03-B18F-D0305CB03ABA}" sibTransId="{63D66D97-12E8-43B4-8F7E-53E9F85E036F}"/>
    <dgm:cxn modelId="{35D97178-21BC-4E54-AE39-7AABD401E822}" type="presOf" srcId="{43D5969B-8C29-465A-91B8-9DAD6E24AE75}" destId="{0BD9AFA1-5351-4448-A96C-3664B5EF1520}" srcOrd="0" destOrd="4" presId="urn:microsoft.com/office/officeart/2005/8/layout/list1"/>
    <dgm:cxn modelId="{70EB127D-9B06-41B2-90C7-7B3FAD54E1FB}" srcId="{74DFE5B5-3EBB-4BBB-993E-011A0656190E}" destId="{95D1BEDF-F6FB-4BFF-B17E-5E9FD4D16690}" srcOrd="4" destOrd="0" parTransId="{3988297C-1B59-461C-AFEF-F95DC5CD2BE4}" sibTransId="{7FE87C4A-9EE1-4E6B-9802-53EAE5D29D7E}"/>
    <dgm:cxn modelId="{5E3D297E-4FC1-4F66-8368-20AEA21ABE34}" type="presOf" srcId="{834D36A5-5C35-4EE5-A73B-A31A99567291}" destId="{0BD9AFA1-5351-4448-A96C-3664B5EF1520}" srcOrd="0" destOrd="3" presId="urn:microsoft.com/office/officeart/2005/8/layout/list1"/>
    <dgm:cxn modelId="{92526683-384D-4F91-8696-DA0BBD269F06}" type="presOf" srcId="{267CC366-7E7C-46EB-9C9F-3FF327C707A2}" destId="{0BD9AFA1-5351-4448-A96C-3664B5EF1520}" srcOrd="0" destOrd="2" presId="urn:microsoft.com/office/officeart/2005/8/layout/list1"/>
    <dgm:cxn modelId="{A267A983-A6C1-4FA0-AB8F-5C09F040AE06}" type="presOf" srcId="{ADB12C5D-EC4A-48C0-B967-150EC50122AA}" destId="{36661A75-781A-417A-85C0-62E14E757D89}" srcOrd="0" destOrd="1" presId="urn:microsoft.com/office/officeart/2005/8/layout/list1"/>
    <dgm:cxn modelId="{1F127D84-08CF-464E-873E-03D3400992FF}" srcId="{2F6238C4-35AC-4EAC-AA4B-21730D6D7589}" destId="{782ABEC8-D61D-4F28-A50D-D8573D9AD192}" srcOrd="3" destOrd="0" parTransId="{9229AE31-4D8E-4B18-A6DB-3634E536A269}" sibTransId="{F8B07718-93B8-4D48-A604-ACFDEE51D2B5}"/>
    <dgm:cxn modelId="{DB1B7A86-A435-4E22-B0E7-FC73E672C115}" type="presOf" srcId="{95F1D234-6337-41EE-B469-4A39542A7A16}" destId="{0BD9AFA1-5351-4448-A96C-3664B5EF1520}" srcOrd="0" destOrd="5" presId="urn:microsoft.com/office/officeart/2005/8/layout/list1"/>
    <dgm:cxn modelId="{CB3D7394-669A-4842-A57C-C50BD00493A0}" srcId="{6DB8DB5E-E157-4997-8896-9538C8DD74D7}" destId="{74DFE5B5-3EBB-4BBB-993E-011A0656190E}" srcOrd="3" destOrd="0" parTransId="{13C1FBA9-B4ED-4587-BD40-620ED7E0064F}" sibTransId="{180F3806-409C-47DF-A8A6-9C72B95B3E14}"/>
    <dgm:cxn modelId="{C2E2F398-A7D0-46BA-88CB-FEB67A1272F5}" type="presOf" srcId="{6DB8DB5E-E157-4997-8896-9538C8DD74D7}" destId="{DE5FB06A-FD51-48CB-BA7C-0604F421B17F}" srcOrd="0" destOrd="0" presId="urn:microsoft.com/office/officeart/2005/8/layout/list1"/>
    <dgm:cxn modelId="{BF7F19A1-D894-48CF-805A-C8A23DC8D6ED}" type="presOf" srcId="{6D32D61C-A342-4768-B972-5C57EB9B4D71}" destId="{36661A75-781A-417A-85C0-62E14E757D89}" srcOrd="0" destOrd="2" presId="urn:microsoft.com/office/officeart/2005/8/layout/list1"/>
    <dgm:cxn modelId="{DBE280A1-7178-4F4E-BF2C-B949DD1F4099}" srcId="{74DFE5B5-3EBB-4BBB-993E-011A0656190E}" destId="{787B3838-C37E-4638-9575-0B3EE8EB3340}" srcOrd="3" destOrd="0" parTransId="{B9BD1DCB-58B4-44D5-864F-4BF47976B2B3}" sibTransId="{3761C4D6-2D6B-48BB-A982-3A505D845A93}"/>
    <dgm:cxn modelId="{6097EFA1-08EA-433F-8247-E83CA020C958}" type="presOf" srcId="{2F6238C4-35AC-4EAC-AA4B-21730D6D7589}" destId="{A0829DA8-4143-4992-8DF2-5D401454E8E9}" srcOrd="0" destOrd="0" presId="urn:microsoft.com/office/officeart/2005/8/layout/list1"/>
    <dgm:cxn modelId="{C9C219A2-8574-4EEB-960A-13D5F436D06E}" type="presOf" srcId="{4C2DD11E-633D-43C7-9963-24AC1097A244}" destId="{41FBC649-F6E9-4A22-90EA-023A4930533F}" srcOrd="1" destOrd="0" presId="urn:microsoft.com/office/officeart/2005/8/layout/list1"/>
    <dgm:cxn modelId="{D83F9AA9-D9F7-4084-AE7A-90462775967D}" srcId="{74DFE5B5-3EBB-4BBB-993E-011A0656190E}" destId="{A0D19928-813F-4A04-86D1-89C1C60F885F}" srcOrd="0" destOrd="0" parTransId="{6B537D79-66B9-4116-867B-B0F161ED2CFE}" sibTransId="{DE1ACE19-49BF-487E-913C-5D7BBE0C9D42}"/>
    <dgm:cxn modelId="{06614DB6-7222-4D47-95DE-A2FF1D6BD717}" type="presOf" srcId="{F5E656F5-D472-4086-8E0A-D04E8D2F47F9}" destId="{0980A6AD-8ED8-4288-B826-4E803406AD1A}" srcOrd="0" destOrd="1" presId="urn:microsoft.com/office/officeart/2005/8/layout/list1"/>
    <dgm:cxn modelId="{88F45DBB-BE7F-4736-AFE3-201B230ACB8D}" type="presOf" srcId="{95D1BEDF-F6FB-4BFF-B17E-5E9FD4D16690}" destId="{0980A6AD-8ED8-4288-B826-4E803406AD1A}" srcOrd="0" destOrd="4" presId="urn:microsoft.com/office/officeart/2005/8/layout/list1"/>
    <dgm:cxn modelId="{01EDF6BF-CBED-4CC8-8E7B-FA9FA90B6ABF}" srcId="{74DFE5B5-3EBB-4BBB-993E-011A0656190E}" destId="{F5E656F5-D472-4086-8E0A-D04E8D2F47F9}" srcOrd="1" destOrd="0" parTransId="{A62CE4B4-A6A7-4F33-9367-AEBA0D096FAC}" sibTransId="{16056F0E-720D-4818-9861-254BEBBB313D}"/>
    <dgm:cxn modelId="{69AA62C7-DB3F-4909-A474-8B39AF637BE9}" srcId="{2F6238C4-35AC-4EAC-AA4B-21730D6D7589}" destId="{6D32D61C-A342-4768-B972-5C57EB9B4D71}" srcOrd="2" destOrd="0" parTransId="{65797A42-48C0-4766-A880-8C1209E84953}" sibTransId="{8E8DA8B1-99EE-4FBE-93B6-E8D22645DEB4}"/>
    <dgm:cxn modelId="{1F1A0ACC-811C-4C5F-BE88-FDD4A8EDA57B}" type="presOf" srcId="{2FEA24A5-1FD2-4D84-866C-BB3FA4E45698}" destId="{0BD9AFA1-5351-4448-A96C-3664B5EF1520}" srcOrd="0" destOrd="0" presId="urn:microsoft.com/office/officeart/2005/8/layout/list1"/>
    <dgm:cxn modelId="{DFC119D0-A966-4C90-80EA-5ADFEB23638B}" srcId="{1AFF496E-D330-497C-8CA6-F046886140BB}" destId="{8F0DA776-E5ED-4C48-88BC-7899E0BF1BE1}" srcOrd="0" destOrd="0" parTransId="{BE70CE33-3887-4D71-A6AD-748080BB12E5}" sibTransId="{9CF5BF50-0C08-4412-83C8-18A5F206D5EA}"/>
    <dgm:cxn modelId="{68F3E6D4-02E7-4DD0-9547-4D27CBF922D7}" type="presOf" srcId="{74DFE5B5-3EBB-4BBB-993E-011A0656190E}" destId="{2147D20B-F792-493B-B378-FC6BE48AD87F}" srcOrd="0" destOrd="0" presId="urn:microsoft.com/office/officeart/2005/8/layout/list1"/>
    <dgm:cxn modelId="{31FEDFD8-B432-43C3-864F-BD3416741A9B}" srcId="{4C2DD11E-633D-43C7-9963-24AC1097A244}" destId="{267CC366-7E7C-46EB-9C9F-3FF327C707A2}" srcOrd="2" destOrd="0" parTransId="{A37D4206-A1A5-4236-8426-04D09792304E}" sibTransId="{BEFD5FDA-2CBD-431D-B185-27A95D30206C}"/>
    <dgm:cxn modelId="{9C0C21DB-42A1-4830-908B-AA48D7FD60FB}" type="presOf" srcId="{8A8D596D-9A6F-4E6D-A14C-507E9FECDC0E}" destId="{F9FB154B-98DD-42A7-B81E-218784766C0C}" srcOrd="0" destOrd="2" presId="urn:microsoft.com/office/officeart/2005/8/layout/list1"/>
    <dgm:cxn modelId="{1A4C96DB-7BAB-458B-8886-CB6445C35D92}" type="presOf" srcId="{2BF4DA08-D254-4F17-AEB1-0FC6FFF11038}" destId="{0BD9AFA1-5351-4448-A96C-3664B5EF1520}" srcOrd="0" destOrd="1" presId="urn:microsoft.com/office/officeart/2005/8/layout/list1"/>
    <dgm:cxn modelId="{5D29E1DD-6175-4DE0-B60E-527A266FDE60}" type="presOf" srcId="{35480E10-E1EE-48E5-8980-C3A90BAD6F56}" destId="{F9FB154B-98DD-42A7-B81E-218784766C0C}" srcOrd="0" destOrd="1" presId="urn:microsoft.com/office/officeart/2005/8/layout/list1"/>
    <dgm:cxn modelId="{C65DBBE0-D612-49D5-A30A-BBBAADAF5A10}" srcId="{4C2DD11E-633D-43C7-9963-24AC1097A244}" destId="{834D36A5-5C35-4EE5-A73B-A31A99567291}" srcOrd="3" destOrd="0" parTransId="{360EC039-78B8-4D77-8EEE-981A84E32D7A}" sibTransId="{B81A462C-E8C6-403E-9C18-84AAF95F19FD}"/>
    <dgm:cxn modelId="{2C2618E3-0DD1-4DC8-86CD-CD14F9830951}" type="presOf" srcId="{1AFF496E-D330-497C-8CA6-F046886140BB}" destId="{A1DFE6E5-BF7B-4604-B8B8-7ED1912AA443}" srcOrd="0" destOrd="0" presId="urn:microsoft.com/office/officeart/2005/8/layout/list1"/>
    <dgm:cxn modelId="{C62439E6-0F74-48B3-88AB-9BCA4697A3AD}" srcId="{4C2DD11E-633D-43C7-9963-24AC1097A244}" destId="{95F1D234-6337-41EE-B469-4A39542A7A16}" srcOrd="5" destOrd="0" parTransId="{A648D16E-7B32-4BB5-B13C-71E41D18CF04}" sibTransId="{A1E26CD2-B051-4501-85B1-A49EE14CB6B0}"/>
    <dgm:cxn modelId="{470C50E6-B702-479A-852F-5383A8798B6A}" type="presOf" srcId="{3DD572F7-1AE2-46A3-A599-5D29BE2C3B7C}" destId="{36661A75-781A-417A-85C0-62E14E757D89}" srcOrd="0" destOrd="0" presId="urn:microsoft.com/office/officeart/2005/8/layout/list1"/>
    <dgm:cxn modelId="{6BBB44EA-EA6B-4810-83E7-86103FCF1C32}" type="presOf" srcId="{A4FDAA00-E828-4398-9338-87F8171E8315}" destId="{0980A6AD-8ED8-4288-B826-4E803406AD1A}" srcOrd="0" destOrd="2" presId="urn:microsoft.com/office/officeart/2005/8/layout/list1"/>
    <dgm:cxn modelId="{42EF91EC-E0A2-41C1-B6D7-C999A7340B43}" srcId="{4C2DD11E-633D-43C7-9963-24AC1097A244}" destId="{2BF4DA08-D254-4F17-AEB1-0FC6FFF11038}" srcOrd="1" destOrd="0" parTransId="{D692F81F-A5BE-46E3-94F3-A861B89F9D55}" sibTransId="{35688C79-EA96-410A-8A08-D8A8D1096757}"/>
    <dgm:cxn modelId="{CCADA9EE-4EF0-461E-A121-6EEEEFBAF688}" type="presOf" srcId="{8F0DA776-E5ED-4C48-88BC-7899E0BF1BE1}" destId="{F9FB154B-98DD-42A7-B81E-218784766C0C}" srcOrd="0" destOrd="0" presId="urn:microsoft.com/office/officeart/2005/8/layout/list1"/>
    <dgm:cxn modelId="{5D658FF0-1E7A-47B6-B1A4-38BF2D757BCB}" srcId="{4C2DD11E-633D-43C7-9963-24AC1097A244}" destId="{43D5969B-8C29-465A-91B8-9DAD6E24AE75}" srcOrd="4" destOrd="0" parTransId="{D613A3C0-3753-4185-A704-E71281F1E591}" sibTransId="{A4B0F930-F826-47A4-8112-277ABC1D20F8}"/>
    <dgm:cxn modelId="{204389F7-5A15-43CC-92B1-43B88A0B6B43}" srcId="{6DB8DB5E-E157-4997-8896-9538C8DD74D7}" destId="{2F6238C4-35AC-4EAC-AA4B-21730D6D7589}" srcOrd="2" destOrd="0" parTransId="{139C7CA4-EAA8-4819-8481-C384B1FD7F32}" sibTransId="{441C46E9-E098-4923-948D-20A558358172}"/>
    <dgm:cxn modelId="{228B84FB-0059-442B-87B1-51D823F88415}" srcId="{4C2DD11E-633D-43C7-9963-24AC1097A244}" destId="{2FEA24A5-1FD2-4D84-866C-BB3FA4E45698}" srcOrd="0" destOrd="0" parTransId="{EA959C55-7231-46C2-AC77-61254A91DBA1}" sibTransId="{BA038021-6023-454B-A463-CB420834F9A2}"/>
    <dgm:cxn modelId="{EAC436FD-45F7-4C87-95ED-5789EE3D3578}" type="presOf" srcId="{782ABEC8-D61D-4F28-A50D-D8573D9AD192}" destId="{36661A75-781A-417A-85C0-62E14E757D89}" srcOrd="0" destOrd="3" presId="urn:microsoft.com/office/officeart/2005/8/layout/list1"/>
    <dgm:cxn modelId="{3CBED86B-B975-4CB1-9916-2CB005486A05}" type="presParOf" srcId="{DE5FB06A-FD51-48CB-BA7C-0604F421B17F}" destId="{A4111A52-5825-4F56-9A9A-B40735181769}" srcOrd="0" destOrd="0" presId="urn:microsoft.com/office/officeart/2005/8/layout/list1"/>
    <dgm:cxn modelId="{946C501A-C806-42FC-B840-D7B697E22CFE}" type="presParOf" srcId="{A4111A52-5825-4F56-9A9A-B40735181769}" destId="{A1DFE6E5-BF7B-4604-B8B8-7ED1912AA443}" srcOrd="0" destOrd="0" presId="urn:microsoft.com/office/officeart/2005/8/layout/list1"/>
    <dgm:cxn modelId="{44C2CA20-3DC4-449D-B05E-BD4E6FEF8727}" type="presParOf" srcId="{A4111A52-5825-4F56-9A9A-B40735181769}" destId="{8C7D0527-9DFA-4030-8F20-AC69CAE3EA65}" srcOrd="1" destOrd="0" presId="urn:microsoft.com/office/officeart/2005/8/layout/list1"/>
    <dgm:cxn modelId="{650BE824-D290-48B4-8435-64A5FCC473DB}" type="presParOf" srcId="{DE5FB06A-FD51-48CB-BA7C-0604F421B17F}" destId="{6A5BC78B-AB6B-44C2-A575-4C27C6401BE9}" srcOrd="1" destOrd="0" presId="urn:microsoft.com/office/officeart/2005/8/layout/list1"/>
    <dgm:cxn modelId="{3D163751-C5E3-4ECC-9C6B-A65245BD4D04}" type="presParOf" srcId="{DE5FB06A-FD51-48CB-BA7C-0604F421B17F}" destId="{F9FB154B-98DD-42A7-B81E-218784766C0C}" srcOrd="2" destOrd="0" presId="urn:microsoft.com/office/officeart/2005/8/layout/list1"/>
    <dgm:cxn modelId="{D804A7EF-D4D1-419D-A8A9-DE7D38B9F772}" type="presParOf" srcId="{DE5FB06A-FD51-48CB-BA7C-0604F421B17F}" destId="{4EC2C217-1F7A-4BD8-82D8-BF3840B66012}" srcOrd="3" destOrd="0" presId="urn:microsoft.com/office/officeart/2005/8/layout/list1"/>
    <dgm:cxn modelId="{C2DE2F11-26C5-4005-854E-F1AAC78B5CC6}" type="presParOf" srcId="{DE5FB06A-FD51-48CB-BA7C-0604F421B17F}" destId="{C68B8A02-54C1-4124-A759-C70DFFAD9CCE}" srcOrd="4" destOrd="0" presId="urn:microsoft.com/office/officeart/2005/8/layout/list1"/>
    <dgm:cxn modelId="{48945128-56A7-4FE3-9641-D0F646943FFC}" type="presParOf" srcId="{C68B8A02-54C1-4124-A759-C70DFFAD9CCE}" destId="{734852B2-B48D-4F3C-8AE5-EB362A3DD43D}" srcOrd="0" destOrd="0" presId="urn:microsoft.com/office/officeart/2005/8/layout/list1"/>
    <dgm:cxn modelId="{D3BA9998-C688-4917-AFC3-7529EEEA9D01}" type="presParOf" srcId="{C68B8A02-54C1-4124-A759-C70DFFAD9CCE}" destId="{41FBC649-F6E9-4A22-90EA-023A4930533F}" srcOrd="1" destOrd="0" presId="urn:microsoft.com/office/officeart/2005/8/layout/list1"/>
    <dgm:cxn modelId="{1A46CBCE-BA3B-4F8B-B6E9-250DFB59C9C7}" type="presParOf" srcId="{DE5FB06A-FD51-48CB-BA7C-0604F421B17F}" destId="{A5E48751-BEBF-44F7-ACD1-5913ED187900}" srcOrd="5" destOrd="0" presId="urn:microsoft.com/office/officeart/2005/8/layout/list1"/>
    <dgm:cxn modelId="{D6E7042C-0917-43C0-BEF1-295C22D938F6}" type="presParOf" srcId="{DE5FB06A-FD51-48CB-BA7C-0604F421B17F}" destId="{0BD9AFA1-5351-4448-A96C-3664B5EF1520}" srcOrd="6" destOrd="0" presId="urn:microsoft.com/office/officeart/2005/8/layout/list1"/>
    <dgm:cxn modelId="{B91259F5-7D1F-44C6-9300-2C4E754F5107}" type="presParOf" srcId="{DE5FB06A-FD51-48CB-BA7C-0604F421B17F}" destId="{06C05588-F576-4F28-9A20-7CF169A1238C}" srcOrd="7" destOrd="0" presId="urn:microsoft.com/office/officeart/2005/8/layout/list1"/>
    <dgm:cxn modelId="{02E63495-57FA-4EF4-A4DA-475A51989FC0}" type="presParOf" srcId="{DE5FB06A-FD51-48CB-BA7C-0604F421B17F}" destId="{8B7A5908-25FA-4B9E-B7EE-CFAD47456EBB}" srcOrd="8" destOrd="0" presId="urn:microsoft.com/office/officeart/2005/8/layout/list1"/>
    <dgm:cxn modelId="{B71FF6F1-67CC-4E61-B69C-CE9EE472C82F}" type="presParOf" srcId="{8B7A5908-25FA-4B9E-B7EE-CFAD47456EBB}" destId="{A0829DA8-4143-4992-8DF2-5D401454E8E9}" srcOrd="0" destOrd="0" presId="urn:microsoft.com/office/officeart/2005/8/layout/list1"/>
    <dgm:cxn modelId="{A8EBD823-8ACC-467C-A3BE-5B485F7A1B9A}" type="presParOf" srcId="{8B7A5908-25FA-4B9E-B7EE-CFAD47456EBB}" destId="{3984D3A6-3500-4DD2-804F-2F6540655973}" srcOrd="1" destOrd="0" presId="urn:microsoft.com/office/officeart/2005/8/layout/list1"/>
    <dgm:cxn modelId="{0E4BEAC0-74CB-4973-A493-8FF2D5DECA63}" type="presParOf" srcId="{DE5FB06A-FD51-48CB-BA7C-0604F421B17F}" destId="{DB2C178D-B7B6-4767-8D41-AE55ED365CE4}" srcOrd="9" destOrd="0" presId="urn:microsoft.com/office/officeart/2005/8/layout/list1"/>
    <dgm:cxn modelId="{6167493F-5500-458D-8D1E-1EEEFF48831C}" type="presParOf" srcId="{DE5FB06A-FD51-48CB-BA7C-0604F421B17F}" destId="{36661A75-781A-417A-85C0-62E14E757D89}" srcOrd="10" destOrd="0" presId="urn:microsoft.com/office/officeart/2005/8/layout/list1"/>
    <dgm:cxn modelId="{B842377E-66EA-431E-9B5F-24A73C035DF0}" type="presParOf" srcId="{DE5FB06A-FD51-48CB-BA7C-0604F421B17F}" destId="{6E0FC82A-C906-4E5A-BB44-BB325E6078C9}" srcOrd="11" destOrd="0" presId="urn:microsoft.com/office/officeart/2005/8/layout/list1"/>
    <dgm:cxn modelId="{16BB138E-D1C8-446B-9778-BC92934CF2E3}" type="presParOf" srcId="{DE5FB06A-FD51-48CB-BA7C-0604F421B17F}" destId="{E7788500-8C96-4669-83FE-7E92FB8D68ED}" srcOrd="12" destOrd="0" presId="urn:microsoft.com/office/officeart/2005/8/layout/list1"/>
    <dgm:cxn modelId="{A1D54AFB-5811-4F22-83AE-8A8BD62556A7}" type="presParOf" srcId="{E7788500-8C96-4669-83FE-7E92FB8D68ED}" destId="{2147D20B-F792-493B-B378-FC6BE48AD87F}" srcOrd="0" destOrd="0" presId="urn:microsoft.com/office/officeart/2005/8/layout/list1"/>
    <dgm:cxn modelId="{D22D53FB-C19F-49A5-8AFE-4D7DFB93B20C}" type="presParOf" srcId="{E7788500-8C96-4669-83FE-7E92FB8D68ED}" destId="{098F6E14-F146-4551-8936-99D5BD46181D}" srcOrd="1" destOrd="0" presId="urn:microsoft.com/office/officeart/2005/8/layout/list1"/>
    <dgm:cxn modelId="{98E683C1-D0E0-47B7-95A0-D210326765CD}" type="presParOf" srcId="{DE5FB06A-FD51-48CB-BA7C-0604F421B17F}" destId="{D88F7341-1909-453E-984D-C65DF1817CDA}" srcOrd="13" destOrd="0" presId="urn:microsoft.com/office/officeart/2005/8/layout/list1"/>
    <dgm:cxn modelId="{D8AB49B7-C041-4FCA-BA29-F43DDC7098C2}" type="presParOf" srcId="{DE5FB06A-FD51-48CB-BA7C-0604F421B17F}" destId="{0980A6AD-8ED8-4288-B826-4E803406AD1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9C6D19-E3C2-4001-8ED5-4E697C92EBB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de-DE"/>
        </a:p>
      </dgm:t>
    </dgm:pt>
    <dgm:pt modelId="{A0DF56B4-CC1D-4BC3-AB54-291D10C65F29}">
      <dgm:prSet phldrT="[Text]"/>
      <dgm:spPr/>
      <dgm:t>
        <a:bodyPr/>
        <a:lstStyle/>
        <a:p>
          <a:r>
            <a:rPr lang="de-DE" dirty="0"/>
            <a:t>Cluster</a:t>
          </a:r>
        </a:p>
      </dgm:t>
    </dgm:pt>
    <dgm:pt modelId="{0C060ADD-96FB-48B0-9BB2-F1238EEBC1E4}" type="parTrans" cxnId="{8BE23896-1079-4CD4-B9F8-D0C2D471ACAA}">
      <dgm:prSet/>
      <dgm:spPr/>
      <dgm:t>
        <a:bodyPr/>
        <a:lstStyle/>
        <a:p>
          <a:endParaRPr lang="de-DE"/>
        </a:p>
      </dgm:t>
    </dgm:pt>
    <dgm:pt modelId="{BB88406C-F735-4B59-8C86-DAABFBCD7DA6}" type="sibTrans" cxnId="{8BE23896-1079-4CD4-B9F8-D0C2D471ACAA}">
      <dgm:prSet/>
      <dgm:spPr/>
      <dgm:t>
        <a:bodyPr/>
        <a:lstStyle/>
        <a:p>
          <a:endParaRPr lang="de-DE"/>
        </a:p>
      </dgm:t>
    </dgm:pt>
    <dgm:pt modelId="{30CCDFD6-3A58-4CD5-BF5F-4A13853FE1F2}">
      <dgm:prSet phldrT="[Text]"/>
      <dgm:spPr/>
      <dgm:t>
        <a:bodyPr/>
        <a:lstStyle/>
        <a:p>
          <a:r>
            <a:rPr lang="de-DE" dirty="0"/>
            <a:t>Database</a:t>
          </a:r>
        </a:p>
      </dgm:t>
    </dgm:pt>
    <dgm:pt modelId="{0AF0B8BD-BEF4-4FD1-9A8C-36392C0A1EA5}" type="parTrans" cxnId="{02769683-3DA6-46CF-A130-6EA820643E70}">
      <dgm:prSet/>
      <dgm:spPr/>
      <dgm:t>
        <a:bodyPr/>
        <a:lstStyle/>
        <a:p>
          <a:endParaRPr lang="de-DE"/>
        </a:p>
      </dgm:t>
    </dgm:pt>
    <dgm:pt modelId="{5F9D4B90-5DEB-4AB8-9E1D-69B67309AFF4}" type="sibTrans" cxnId="{02769683-3DA6-46CF-A130-6EA820643E70}">
      <dgm:prSet/>
      <dgm:spPr/>
      <dgm:t>
        <a:bodyPr/>
        <a:lstStyle/>
        <a:p>
          <a:endParaRPr lang="de-DE"/>
        </a:p>
      </dgm:t>
    </dgm:pt>
    <dgm:pt modelId="{06698D5E-7350-43FC-9A58-3C186F569116}">
      <dgm:prSet phldrT="[Text]"/>
      <dgm:spPr/>
      <dgm:t>
        <a:bodyPr/>
        <a:lstStyle/>
        <a:p>
          <a:r>
            <a:rPr lang="de-DE" dirty="0"/>
            <a:t>Table</a:t>
          </a:r>
        </a:p>
      </dgm:t>
    </dgm:pt>
    <dgm:pt modelId="{3436C0EA-7015-44CF-95EF-E86EAA547F88}" type="parTrans" cxnId="{40538339-B869-4A1B-874A-D732C7367DD6}">
      <dgm:prSet/>
      <dgm:spPr/>
      <dgm:t>
        <a:bodyPr/>
        <a:lstStyle/>
        <a:p>
          <a:endParaRPr lang="de-DE"/>
        </a:p>
      </dgm:t>
    </dgm:pt>
    <dgm:pt modelId="{926579D6-1812-450A-A3BA-6B2F34E8A0D6}" type="sibTrans" cxnId="{40538339-B869-4A1B-874A-D732C7367DD6}">
      <dgm:prSet/>
      <dgm:spPr/>
      <dgm:t>
        <a:bodyPr/>
        <a:lstStyle/>
        <a:p>
          <a:endParaRPr lang="de-DE"/>
        </a:p>
      </dgm:t>
    </dgm:pt>
    <dgm:pt modelId="{061DE3CA-A5FE-43EE-823B-88E0C1C47836}">
      <dgm:prSet phldrT="[Text]"/>
      <dgm:spPr/>
      <dgm:t>
        <a:bodyPr/>
        <a:lstStyle/>
        <a:p>
          <a:r>
            <a:rPr lang="de-DE" dirty="0"/>
            <a:t>Database</a:t>
          </a:r>
        </a:p>
      </dgm:t>
    </dgm:pt>
    <dgm:pt modelId="{1FD401AD-BDBD-4F49-85FF-E211804978DA}" type="parTrans" cxnId="{CEB44DCC-0E15-4502-85B8-5B95CA8EE0E4}">
      <dgm:prSet/>
      <dgm:spPr/>
      <dgm:t>
        <a:bodyPr/>
        <a:lstStyle/>
        <a:p>
          <a:endParaRPr lang="de-DE"/>
        </a:p>
      </dgm:t>
    </dgm:pt>
    <dgm:pt modelId="{F7BA8B42-14E8-4AD8-AFA4-E36E1B27B259}" type="sibTrans" cxnId="{CEB44DCC-0E15-4502-85B8-5B95CA8EE0E4}">
      <dgm:prSet/>
      <dgm:spPr/>
      <dgm:t>
        <a:bodyPr/>
        <a:lstStyle/>
        <a:p>
          <a:endParaRPr lang="de-DE"/>
        </a:p>
      </dgm:t>
    </dgm:pt>
    <dgm:pt modelId="{934E4588-F5E5-48B2-AFC7-C60F04580752}">
      <dgm:prSet phldrT="[Text]"/>
      <dgm:spPr/>
      <dgm:t>
        <a:bodyPr/>
        <a:lstStyle/>
        <a:p>
          <a:r>
            <a:rPr lang="de-DE" dirty="0"/>
            <a:t>Table</a:t>
          </a:r>
        </a:p>
      </dgm:t>
    </dgm:pt>
    <dgm:pt modelId="{3DA33CBC-5A97-437C-A99A-FDD2BE87B0CB}" type="parTrans" cxnId="{09E106F8-0470-4529-9419-87A6EE2BD385}">
      <dgm:prSet/>
      <dgm:spPr/>
      <dgm:t>
        <a:bodyPr/>
        <a:lstStyle/>
        <a:p>
          <a:endParaRPr lang="de-DE"/>
        </a:p>
      </dgm:t>
    </dgm:pt>
    <dgm:pt modelId="{53027ED2-C994-4F2D-BDBF-0806FEC939D1}" type="sibTrans" cxnId="{09E106F8-0470-4529-9419-87A6EE2BD385}">
      <dgm:prSet/>
      <dgm:spPr/>
      <dgm:t>
        <a:bodyPr/>
        <a:lstStyle/>
        <a:p>
          <a:endParaRPr lang="de-DE"/>
        </a:p>
      </dgm:t>
    </dgm:pt>
    <dgm:pt modelId="{09AA9B79-2180-417B-99D9-D8B7020EA8C0}">
      <dgm:prSet phldrT="[Text]"/>
      <dgm:spPr/>
      <dgm:t>
        <a:bodyPr/>
        <a:lstStyle/>
        <a:p>
          <a:r>
            <a:rPr lang="de-DE" dirty="0" err="1"/>
            <a:t>Function</a:t>
          </a:r>
          <a:endParaRPr lang="de-DE" dirty="0"/>
        </a:p>
      </dgm:t>
    </dgm:pt>
    <dgm:pt modelId="{DFB1E615-CEB3-43B9-8ABC-18BBBC7D8511}" type="parTrans" cxnId="{E54A2CCC-B3F3-43A3-99EA-38D79CC2E405}">
      <dgm:prSet/>
      <dgm:spPr/>
      <dgm:t>
        <a:bodyPr/>
        <a:lstStyle/>
        <a:p>
          <a:endParaRPr lang="de-DE"/>
        </a:p>
      </dgm:t>
    </dgm:pt>
    <dgm:pt modelId="{632E8A33-C28D-475C-BD74-84D6D9D17C68}" type="sibTrans" cxnId="{E54A2CCC-B3F3-43A3-99EA-38D79CC2E405}">
      <dgm:prSet/>
      <dgm:spPr/>
    </dgm:pt>
    <dgm:pt modelId="{EA9BF6C0-0FEE-4E3C-8A2F-58887EEC14CD}">
      <dgm:prSet phldrT="[Text]"/>
      <dgm:spPr/>
      <dgm:t>
        <a:bodyPr/>
        <a:lstStyle/>
        <a:p>
          <a:r>
            <a:rPr lang="de-DE" dirty="0"/>
            <a:t>Table</a:t>
          </a:r>
        </a:p>
      </dgm:t>
    </dgm:pt>
    <dgm:pt modelId="{180095FF-2A4D-470A-A40D-62D0442578A6}" type="parTrans" cxnId="{DFBA6E63-FC98-46C8-93BE-574CBE88B8A2}">
      <dgm:prSet/>
      <dgm:spPr/>
      <dgm:t>
        <a:bodyPr/>
        <a:lstStyle/>
        <a:p>
          <a:endParaRPr lang="de-DE"/>
        </a:p>
      </dgm:t>
    </dgm:pt>
    <dgm:pt modelId="{8D42BB8E-2C15-44BF-9057-350DE9D7C58C}" type="sibTrans" cxnId="{DFBA6E63-FC98-46C8-93BE-574CBE88B8A2}">
      <dgm:prSet/>
      <dgm:spPr/>
    </dgm:pt>
    <dgm:pt modelId="{C22DE0C8-B734-496A-850C-AF3741884A89}">
      <dgm:prSet phldrT="[Text]"/>
      <dgm:spPr/>
      <dgm:t>
        <a:bodyPr/>
        <a:lstStyle/>
        <a:p>
          <a:r>
            <a:rPr lang="de-DE" dirty="0"/>
            <a:t>Table</a:t>
          </a:r>
        </a:p>
      </dgm:t>
    </dgm:pt>
    <dgm:pt modelId="{FA49F1DA-8C3D-4294-A845-7FA4474EBA1F}" type="parTrans" cxnId="{C9733ABE-5902-431E-BC6F-096E661A364E}">
      <dgm:prSet/>
      <dgm:spPr/>
      <dgm:t>
        <a:bodyPr/>
        <a:lstStyle/>
        <a:p>
          <a:endParaRPr lang="de-DE"/>
        </a:p>
      </dgm:t>
    </dgm:pt>
    <dgm:pt modelId="{BFA0F7EC-8E0F-4071-BEAD-022BBEF00076}" type="sibTrans" cxnId="{C9733ABE-5902-431E-BC6F-096E661A364E}">
      <dgm:prSet/>
      <dgm:spPr/>
    </dgm:pt>
    <dgm:pt modelId="{2C1A1171-C0A5-4864-8423-AD74127B2C35}">
      <dgm:prSet phldrT="[Text]"/>
      <dgm:spPr/>
      <dgm:t>
        <a:bodyPr/>
        <a:lstStyle/>
        <a:p>
          <a:r>
            <a:rPr lang="de-DE" dirty="0"/>
            <a:t>Mat View</a:t>
          </a:r>
        </a:p>
      </dgm:t>
    </dgm:pt>
    <dgm:pt modelId="{E83E4ECD-8AAF-40F3-B788-41CE73E73710}" type="parTrans" cxnId="{EA63860F-F7DA-4CC2-BA18-9F0E93AC040D}">
      <dgm:prSet/>
      <dgm:spPr/>
      <dgm:t>
        <a:bodyPr/>
        <a:lstStyle/>
        <a:p>
          <a:endParaRPr lang="de-DE"/>
        </a:p>
      </dgm:t>
    </dgm:pt>
    <dgm:pt modelId="{7EEEFE34-3EB8-4D54-B3A3-49E2999BC93F}" type="sibTrans" cxnId="{EA63860F-F7DA-4CC2-BA18-9F0E93AC040D}">
      <dgm:prSet/>
      <dgm:spPr/>
    </dgm:pt>
    <dgm:pt modelId="{67860EEA-9256-4334-894E-AE4F6EB56D5C}">
      <dgm:prSet phldrT="[Text]"/>
      <dgm:spPr/>
      <dgm:t>
        <a:bodyPr/>
        <a:lstStyle/>
        <a:p>
          <a:r>
            <a:rPr lang="de-DE" dirty="0"/>
            <a:t>Colums</a:t>
          </a:r>
        </a:p>
      </dgm:t>
    </dgm:pt>
    <dgm:pt modelId="{E062818D-34E8-4EE6-8C9A-F5D49C259413}" type="parTrans" cxnId="{9D7485D5-A0A2-4C65-9ADA-504F32FFC63C}">
      <dgm:prSet/>
      <dgm:spPr/>
      <dgm:t>
        <a:bodyPr/>
        <a:lstStyle/>
        <a:p>
          <a:endParaRPr lang="de-DE"/>
        </a:p>
      </dgm:t>
    </dgm:pt>
    <dgm:pt modelId="{DF43A443-8822-4066-B7C7-A08683CB7AC9}" type="sibTrans" cxnId="{9D7485D5-A0A2-4C65-9ADA-504F32FFC63C}">
      <dgm:prSet/>
      <dgm:spPr/>
    </dgm:pt>
    <dgm:pt modelId="{15D671B0-7164-4C48-BFEB-B5065DFDF28B}">
      <dgm:prSet phldrT="[Text]"/>
      <dgm:spPr/>
      <dgm:t>
        <a:bodyPr/>
        <a:lstStyle/>
        <a:p>
          <a:r>
            <a:rPr lang="de-DE" dirty="0"/>
            <a:t>Columns</a:t>
          </a:r>
        </a:p>
      </dgm:t>
    </dgm:pt>
    <dgm:pt modelId="{75A60406-6240-495C-A2B0-9108B83B6B67}" type="parTrans" cxnId="{07FA04B6-F80D-4F0B-B841-954AB4FBEECC}">
      <dgm:prSet/>
      <dgm:spPr/>
      <dgm:t>
        <a:bodyPr/>
        <a:lstStyle/>
        <a:p>
          <a:endParaRPr lang="de-DE"/>
        </a:p>
      </dgm:t>
    </dgm:pt>
    <dgm:pt modelId="{B42FD027-39F5-45EB-A5A9-AA6171E8F6EE}" type="sibTrans" cxnId="{07FA04B6-F80D-4F0B-B841-954AB4FBEECC}">
      <dgm:prSet/>
      <dgm:spPr/>
    </dgm:pt>
    <dgm:pt modelId="{180577AA-539C-4909-8959-29913AE26760}">
      <dgm:prSet phldrT="[Text]"/>
      <dgm:spPr/>
      <dgm:t>
        <a:bodyPr/>
        <a:lstStyle/>
        <a:p>
          <a:r>
            <a:rPr lang="de-DE" dirty="0"/>
            <a:t>Columns</a:t>
          </a:r>
        </a:p>
      </dgm:t>
    </dgm:pt>
    <dgm:pt modelId="{18828AA1-FB6C-4997-9DC8-A71072EACC90}" type="parTrans" cxnId="{0B71F2C5-CCCB-4F77-872A-5204854813C9}">
      <dgm:prSet/>
      <dgm:spPr/>
      <dgm:t>
        <a:bodyPr/>
        <a:lstStyle/>
        <a:p>
          <a:endParaRPr lang="de-DE"/>
        </a:p>
      </dgm:t>
    </dgm:pt>
    <dgm:pt modelId="{9E0CFD20-5809-418D-BB99-923B3AC81851}" type="sibTrans" cxnId="{0B71F2C5-CCCB-4F77-872A-5204854813C9}">
      <dgm:prSet/>
      <dgm:spPr/>
    </dgm:pt>
    <dgm:pt modelId="{8F10918A-A836-40E2-BC17-CB44C4957B89}">
      <dgm:prSet phldrT="[Text]"/>
      <dgm:spPr/>
      <dgm:t>
        <a:bodyPr/>
        <a:lstStyle/>
        <a:p>
          <a:r>
            <a:rPr lang="de-DE" dirty="0"/>
            <a:t>Columns</a:t>
          </a:r>
        </a:p>
      </dgm:t>
    </dgm:pt>
    <dgm:pt modelId="{235669A0-18AD-4CE9-AC3C-107D5F51D122}" type="parTrans" cxnId="{4503132C-1A16-413A-BF31-22F99C9665F8}">
      <dgm:prSet/>
      <dgm:spPr/>
      <dgm:t>
        <a:bodyPr/>
        <a:lstStyle/>
        <a:p>
          <a:endParaRPr lang="de-DE"/>
        </a:p>
      </dgm:t>
    </dgm:pt>
    <dgm:pt modelId="{F6419564-2AAA-4BC2-8C02-9FAA7CDA018D}" type="sibTrans" cxnId="{4503132C-1A16-413A-BF31-22F99C9665F8}">
      <dgm:prSet/>
      <dgm:spPr/>
    </dgm:pt>
    <dgm:pt modelId="{D6807D1D-B741-4A60-817D-42C681772CE0}" type="pres">
      <dgm:prSet presAssocID="{499C6D19-E3C2-4001-8ED5-4E697C92EBB1}" presName="diagram" presStyleCnt="0">
        <dgm:presLayoutVars>
          <dgm:chPref val="1"/>
          <dgm:dir/>
          <dgm:animOne val="branch"/>
          <dgm:animLvl val="lvl"/>
          <dgm:resizeHandles val="exact"/>
        </dgm:presLayoutVars>
      </dgm:prSet>
      <dgm:spPr/>
    </dgm:pt>
    <dgm:pt modelId="{837D504B-10B2-4581-8A8F-8E177F6B971F}" type="pres">
      <dgm:prSet presAssocID="{A0DF56B4-CC1D-4BC3-AB54-291D10C65F29}" presName="root1" presStyleCnt="0"/>
      <dgm:spPr/>
    </dgm:pt>
    <dgm:pt modelId="{01682107-49DF-433A-9964-C196158468A8}" type="pres">
      <dgm:prSet presAssocID="{A0DF56B4-CC1D-4BC3-AB54-291D10C65F29}" presName="LevelOneTextNode" presStyleLbl="node0" presStyleIdx="0" presStyleCnt="1">
        <dgm:presLayoutVars>
          <dgm:chPref val="3"/>
        </dgm:presLayoutVars>
      </dgm:prSet>
      <dgm:spPr/>
    </dgm:pt>
    <dgm:pt modelId="{3208865D-06ED-4DA5-9A7D-BFB46CB0F30E}" type="pres">
      <dgm:prSet presAssocID="{A0DF56B4-CC1D-4BC3-AB54-291D10C65F29}" presName="level2hierChild" presStyleCnt="0"/>
      <dgm:spPr/>
    </dgm:pt>
    <dgm:pt modelId="{3B60503E-87EE-4691-9691-4882B91E62FD}" type="pres">
      <dgm:prSet presAssocID="{0AF0B8BD-BEF4-4FD1-9A8C-36392C0A1EA5}" presName="conn2-1" presStyleLbl="parChTrans1D2" presStyleIdx="0" presStyleCnt="2"/>
      <dgm:spPr/>
    </dgm:pt>
    <dgm:pt modelId="{5B3639F7-A5E5-4702-BB02-17EF95BB9986}" type="pres">
      <dgm:prSet presAssocID="{0AF0B8BD-BEF4-4FD1-9A8C-36392C0A1EA5}" presName="connTx" presStyleLbl="parChTrans1D2" presStyleIdx="0" presStyleCnt="2"/>
      <dgm:spPr/>
    </dgm:pt>
    <dgm:pt modelId="{B0508B2E-B075-4199-97AF-C247BC324AED}" type="pres">
      <dgm:prSet presAssocID="{30CCDFD6-3A58-4CD5-BF5F-4A13853FE1F2}" presName="root2" presStyleCnt="0"/>
      <dgm:spPr/>
    </dgm:pt>
    <dgm:pt modelId="{5A7F28FC-EADA-4C47-B59D-3E82E6BB94B9}" type="pres">
      <dgm:prSet presAssocID="{30CCDFD6-3A58-4CD5-BF5F-4A13853FE1F2}" presName="LevelTwoTextNode" presStyleLbl="node2" presStyleIdx="0" presStyleCnt="2">
        <dgm:presLayoutVars>
          <dgm:chPref val="3"/>
        </dgm:presLayoutVars>
      </dgm:prSet>
      <dgm:spPr/>
    </dgm:pt>
    <dgm:pt modelId="{0181AF83-0061-48C0-8162-37C529BD2060}" type="pres">
      <dgm:prSet presAssocID="{30CCDFD6-3A58-4CD5-BF5F-4A13853FE1F2}" presName="level3hierChild" presStyleCnt="0"/>
      <dgm:spPr/>
    </dgm:pt>
    <dgm:pt modelId="{420BEA58-0E63-4F7C-B54B-4ADE357BD873}" type="pres">
      <dgm:prSet presAssocID="{3436C0EA-7015-44CF-95EF-E86EAA547F88}" presName="conn2-1" presStyleLbl="parChTrans1D3" presStyleIdx="0" presStyleCnt="6"/>
      <dgm:spPr/>
    </dgm:pt>
    <dgm:pt modelId="{2E3B3D9E-99F2-4543-A329-E3410C86CFA0}" type="pres">
      <dgm:prSet presAssocID="{3436C0EA-7015-44CF-95EF-E86EAA547F88}" presName="connTx" presStyleLbl="parChTrans1D3" presStyleIdx="0" presStyleCnt="6"/>
      <dgm:spPr/>
    </dgm:pt>
    <dgm:pt modelId="{AD224082-4B75-41C2-9B97-48893A9AC650}" type="pres">
      <dgm:prSet presAssocID="{06698D5E-7350-43FC-9A58-3C186F569116}" presName="root2" presStyleCnt="0"/>
      <dgm:spPr/>
    </dgm:pt>
    <dgm:pt modelId="{73662486-9A6B-4DA9-9395-D4C51CDEB19E}" type="pres">
      <dgm:prSet presAssocID="{06698D5E-7350-43FC-9A58-3C186F569116}" presName="LevelTwoTextNode" presStyleLbl="node3" presStyleIdx="0" presStyleCnt="6">
        <dgm:presLayoutVars>
          <dgm:chPref val="3"/>
        </dgm:presLayoutVars>
      </dgm:prSet>
      <dgm:spPr/>
    </dgm:pt>
    <dgm:pt modelId="{265C8631-D65E-40EC-93C8-D0EA6C105B7B}" type="pres">
      <dgm:prSet presAssocID="{06698D5E-7350-43FC-9A58-3C186F569116}" presName="level3hierChild" presStyleCnt="0"/>
      <dgm:spPr/>
    </dgm:pt>
    <dgm:pt modelId="{E45BFF49-D22A-4FEC-8AC2-D6DFF7E4759B}" type="pres">
      <dgm:prSet presAssocID="{E062818D-34E8-4EE6-8C9A-F5D49C259413}" presName="conn2-1" presStyleLbl="parChTrans1D4" presStyleIdx="0" presStyleCnt="4"/>
      <dgm:spPr/>
    </dgm:pt>
    <dgm:pt modelId="{A8647B3B-D984-4BD2-891D-0CA527D400A9}" type="pres">
      <dgm:prSet presAssocID="{E062818D-34E8-4EE6-8C9A-F5D49C259413}" presName="connTx" presStyleLbl="parChTrans1D4" presStyleIdx="0" presStyleCnt="4"/>
      <dgm:spPr/>
    </dgm:pt>
    <dgm:pt modelId="{5202609E-CB44-4FE1-AAC4-8037EF7AB9FB}" type="pres">
      <dgm:prSet presAssocID="{67860EEA-9256-4334-894E-AE4F6EB56D5C}" presName="root2" presStyleCnt="0"/>
      <dgm:spPr/>
    </dgm:pt>
    <dgm:pt modelId="{741405F0-015B-43BA-9C64-471D6BDB720A}" type="pres">
      <dgm:prSet presAssocID="{67860EEA-9256-4334-894E-AE4F6EB56D5C}" presName="LevelTwoTextNode" presStyleLbl="node4" presStyleIdx="0" presStyleCnt="4">
        <dgm:presLayoutVars>
          <dgm:chPref val="3"/>
        </dgm:presLayoutVars>
      </dgm:prSet>
      <dgm:spPr/>
    </dgm:pt>
    <dgm:pt modelId="{9E7C35AC-AF09-455E-9D15-44526ACFE436}" type="pres">
      <dgm:prSet presAssocID="{67860EEA-9256-4334-894E-AE4F6EB56D5C}" presName="level3hierChild" presStyleCnt="0"/>
      <dgm:spPr/>
    </dgm:pt>
    <dgm:pt modelId="{38C53E76-3CA7-4150-9C9A-DF070DDFED1A}" type="pres">
      <dgm:prSet presAssocID="{180095FF-2A4D-470A-A40D-62D0442578A6}" presName="conn2-1" presStyleLbl="parChTrans1D3" presStyleIdx="1" presStyleCnt="6"/>
      <dgm:spPr/>
    </dgm:pt>
    <dgm:pt modelId="{6960F75A-269E-4815-85FD-CE744670C2AE}" type="pres">
      <dgm:prSet presAssocID="{180095FF-2A4D-470A-A40D-62D0442578A6}" presName="connTx" presStyleLbl="parChTrans1D3" presStyleIdx="1" presStyleCnt="6"/>
      <dgm:spPr/>
    </dgm:pt>
    <dgm:pt modelId="{1DE2886B-512B-464C-BEB9-8DE0E1DEFF5E}" type="pres">
      <dgm:prSet presAssocID="{EA9BF6C0-0FEE-4E3C-8A2F-58887EEC14CD}" presName="root2" presStyleCnt="0"/>
      <dgm:spPr/>
    </dgm:pt>
    <dgm:pt modelId="{730D78F2-94C3-46A5-91CA-EDBCDE4A5DED}" type="pres">
      <dgm:prSet presAssocID="{EA9BF6C0-0FEE-4E3C-8A2F-58887EEC14CD}" presName="LevelTwoTextNode" presStyleLbl="node3" presStyleIdx="1" presStyleCnt="6">
        <dgm:presLayoutVars>
          <dgm:chPref val="3"/>
        </dgm:presLayoutVars>
      </dgm:prSet>
      <dgm:spPr/>
    </dgm:pt>
    <dgm:pt modelId="{D924F9F4-2E15-47E1-A0B1-E2693BF85642}" type="pres">
      <dgm:prSet presAssocID="{EA9BF6C0-0FEE-4E3C-8A2F-58887EEC14CD}" presName="level3hierChild" presStyleCnt="0"/>
      <dgm:spPr/>
    </dgm:pt>
    <dgm:pt modelId="{B0B6640C-C588-459D-A977-C89553531398}" type="pres">
      <dgm:prSet presAssocID="{75A60406-6240-495C-A2B0-9108B83B6B67}" presName="conn2-1" presStyleLbl="parChTrans1D4" presStyleIdx="1" presStyleCnt="4"/>
      <dgm:spPr/>
    </dgm:pt>
    <dgm:pt modelId="{75369249-E2E4-461E-A0DF-E4689B5299A0}" type="pres">
      <dgm:prSet presAssocID="{75A60406-6240-495C-A2B0-9108B83B6B67}" presName="connTx" presStyleLbl="parChTrans1D4" presStyleIdx="1" presStyleCnt="4"/>
      <dgm:spPr/>
    </dgm:pt>
    <dgm:pt modelId="{E648B267-C0BC-475B-9D18-50C05C945826}" type="pres">
      <dgm:prSet presAssocID="{15D671B0-7164-4C48-BFEB-B5065DFDF28B}" presName="root2" presStyleCnt="0"/>
      <dgm:spPr/>
    </dgm:pt>
    <dgm:pt modelId="{CF063267-DBF0-408D-8F66-33E1B19C71FB}" type="pres">
      <dgm:prSet presAssocID="{15D671B0-7164-4C48-BFEB-B5065DFDF28B}" presName="LevelTwoTextNode" presStyleLbl="node4" presStyleIdx="1" presStyleCnt="4">
        <dgm:presLayoutVars>
          <dgm:chPref val="3"/>
        </dgm:presLayoutVars>
      </dgm:prSet>
      <dgm:spPr/>
    </dgm:pt>
    <dgm:pt modelId="{3B120F31-7030-4327-9A70-9604F8461F81}" type="pres">
      <dgm:prSet presAssocID="{15D671B0-7164-4C48-BFEB-B5065DFDF28B}" presName="level3hierChild" presStyleCnt="0"/>
      <dgm:spPr/>
    </dgm:pt>
    <dgm:pt modelId="{67ECBE3A-E222-47FA-A252-9820B260E16E}" type="pres">
      <dgm:prSet presAssocID="{DFB1E615-CEB3-43B9-8ABC-18BBBC7D8511}" presName="conn2-1" presStyleLbl="parChTrans1D3" presStyleIdx="2" presStyleCnt="6"/>
      <dgm:spPr/>
    </dgm:pt>
    <dgm:pt modelId="{EFB2F368-BC94-4A9E-AE17-B393C8CF481F}" type="pres">
      <dgm:prSet presAssocID="{DFB1E615-CEB3-43B9-8ABC-18BBBC7D8511}" presName="connTx" presStyleLbl="parChTrans1D3" presStyleIdx="2" presStyleCnt="6"/>
      <dgm:spPr/>
    </dgm:pt>
    <dgm:pt modelId="{566D7CD5-A123-435C-A930-05EC8983104B}" type="pres">
      <dgm:prSet presAssocID="{09AA9B79-2180-417B-99D9-D8B7020EA8C0}" presName="root2" presStyleCnt="0"/>
      <dgm:spPr/>
    </dgm:pt>
    <dgm:pt modelId="{28C66B05-89EF-40D6-9A0E-9415C0F39495}" type="pres">
      <dgm:prSet presAssocID="{09AA9B79-2180-417B-99D9-D8B7020EA8C0}" presName="LevelTwoTextNode" presStyleLbl="node3" presStyleIdx="2" presStyleCnt="6">
        <dgm:presLayoutVars>
          <dgm:chPref val="3"/>
        </dgm:presLayoutVars>
      </dgm:prSet>
      <dgm:spPr/>
    </dgm:pt>
    <dgm:pt modelId="{B062C8B6-F847-404F-B508-A87104EE30A4}" type="pres">
      <dgm:prSet presAssocID="{09AA9B79-2180-417B-99D9-D8B7020EA8C0}" presName="level3hierChild" presStyleCnt="0"/>
      <dgm:spPr/>
    </dgm:pt>
    <dgm:pt modelId="{66EA3491-3695-4070-A970-11DD6D6B3ED2}" type="pres">
      <dgm:prSet presAssocID="{1FD401AD-BDBD-4F49-85FF-E211804978DA}" presName="conn2-1" presStyleLbl="parChTrans1D2" presStyleIdx="1" presStyleCnt="2"/>
      <dgm:spPr/>
    </dgm:pt>
    <dgm:pt modelId="{5491419C-F25C-4C93-A587-BDB50CED4A91}" type="pres">
      <dgm:prSet presAssocID="{1FD401AD-BDBD-4F49-85FF-E211804978DA}" presName="connTx" presStyleLbl="parChTrans1D2" presStyleIdx="1" presStyleCnt="2"/>
      <dgm:spPr/>
    </dgm:pt>
    <dgm:pt modelId="{8BD01424-9BE7-4749-80B0-312ACC4C9DBC}" type="pres">
      <dgm:prSet presAssocID="{061DE3CA-A5FE-43EE-823B-88E0C1C47836}" presName="root2" presStyleCnt="0"/>
      <dgm:spPr/>
    </dgm:pt>
    <dgm:pt modelId="{FE96B11A-637C-4DFD-B1F5-2ED5E92FA5D9}" type="pres">
      <dgm:prSet presAssocID="{061DE3CA-A5FE-43EE-823B-88E0C1C47836}" presName="LevelTwoTextNode" presStyleLbl="node2" presStyleIdx="1" presStyleCnt="2">
        <dgm:presLayoutVars>
          <dgm:chPref val="3"/>
        </dgm:presLayoutVars>
      </dgm:prSet>
      <dgm:spPr/>
    </dgm:pt>
    <dgm:pt modelId="{037EEBC9-9ABC-4CA4-9E27-C535A833CECB}" type="pres">
      <dgm:prSet presAssocID="{061DE3CA-A5FE-43EE-823B-88E0C1C47836}" presName="level3hierChild" presStyleCnt="0"/>
      <dgm:spPr/>
    </dgm:pt>
    <dgm:pt modelId="{7378B471-43AC-49DA-B806-E91202AF5A57}" type="pres">
      <dgm:prSet presAssocID="{3DA33CBC-5A97-437C-A99A-FDD2BE87B0CB}" presName="conn2-1" presStyleLbl="parChTrans1D3" presStyleIdx="3" presStyleCnt="6"/>
      <dgm:spPr/>
    </dgm:pt>
    <dgm:pt modelId="{C84087FD-D0EC-44AE-9B86-EE81F7FF7F18}" type="pres">
      <dgm:prSet presAssocID="{3DA33CBC-5A97-437C-A99A-FDD2BE87B0CB}" presName="connTx" presStyleLbl="parChTrans1D3" presStyleIdx="3" presStyleCnt="6"/>
      <dgm:spPr/>
    </dgm:pt>
    <dgm:pt modelId="{2F2B0BD4-98B1-4AB5-B5DD-433794BF1A59}" type="pres">
      <dgm:prSet presAssocID="{934E4588-F5E5-48B2-AFC7-C60F04580752}" presName="root2" presStyleCnt="0"/>
      <dgm:spPr/>
    </dgm:pt>
    <dgm:pt modelId="{2410CF70-A3A1-48D0-97E8-70DAE6DC8C5C}" type="pres">
      <dgm:prSet presAssocID="{934E4588-F5E5-48B2-AFC7-C60F04580752}" presName="LevelTwoTextNode" presStyleLbl="node3" presStyleIdx="3" presStyleCnt="6">
        <dgm:presLayoutVars>
          <dgm:chPref val="3"/>
        </dgm:presLayoutVars>
      </dgm:prSet>
      <dgm:spPr/>
    </dgm:pt>
    <dgm:pt modelId="{3A429D36-1065-418B-9262-82695DEAB4B5}" type="pres">
      <dgm:prSet presAssocID="{934E4588-F5E5-48B2-AFC7-C60F04580752}" presName="level3hierChild" presStyleCnt="0"/>
      <dgm:spPr/>
    </dgm:pt>
    <dgm:pt modelId="{F1CB8A36-16C2-48A2-AFC7-29B152BAE091}" type="pres">
      <dgm:prSet presAssocID="{18828AA1-FB6C-4997-9DC8-A71072EACC90}" presName="conn2-1" presStyleLbl="parChTrans1D4" presStyleIdx="2" presStyleCnt="4"/>
      <dgm:spPr/>
    </dgm:pt>
    <dgm:pt modelId="{7762FAC4-11D1-48A4-9143-DC64890AF0E8}" type="pres">
      <dgm:prSet presAssocID="{18828AA1-FB6C-4997-9DC8-A71072EACC90}" presName="connTx" presStyleLbl="parChTrans1D4" presStyleIdx="2" presStyleCnt="4"/>
      <dgm:spPr/>
    </dgm:pt>
    <dgm:pt modelId="{5247629E-20BD-4061-8201-66A4CD1F12B9}" type="pres">
      <dgm:prSet presAssocID="{180577AA-539C-4909-8959-29913AE26760}" presName="root2" presStyleCnt="0"/>
      <dgm:spPr/>
    </dgm:pt>
    <dgm:pt modelId="{C70741D7-0D63-4215-A72E-014EDC30CD0B}" type="pres">
      <dgm:prSet presAssocID="{180577AA-539C-4909-8959-29913AE26760}" presName="LevelTwoTextNode" presStyleLbl="node4" presStyleIdx="2" presStyleCnt="4">
        <dgm:presLayoutVars>
          <dgm:chPref val="3"/>
        </dgm:presLayoutVars>
      </dgm:prSet>
      <dgm:spPr/>
    </dgm:pt>
    <dgm:pt modelId="{22234FAE-8A5F-4F85-94DC-A9BA784C35EA}" type="pres">
      <dgm:prSet presAssocID="{180577AA-539C-4909-8959-29913AE26760}" presName="level3hierChild" presStyleCnt="0"/>
      <dgm:spPr/>
    </dgm:pt>
    <dgm:pt modelId="{EAFE04D0-0CF8-417E-8C5B-083A54FD2ACF}" type="pres">
      <dgm:prSet presAssocID="{FA49F1DA-8C3D-4294-A845-7FA4474EBA1F}" presName="conn2-1" presStyleLbl="parChTrans1D3" presStyleIdx="4" presStyleCnt="6"/>
      <dgm:spPr/>
    </dgm:pt>
    <dgm:pt modelId="{8E3B9D68-96DE-4341-AE15-04DEEC3DAF04}" type="pres">
      <dgm:prSet presAssocID="{FA49F1DA-8C3D-4294-A845-7FA4474EBA1F}" presName="connTx" presStyleLbl="parChTrans1D3" presStyleIdx="4" presStyleCnt="6"/>
      <dgm:spPr/>
    </dgm:pt>
    <dgm:pt modelId="{79ABD8F7-9B66-40D0-A951-BD635F8313FE}" type="pres">
      <dgm:prSet presAssocID="{C22DE0C8-B734-496A-850C-AF3741884A89}" presName="root2" presStyleCnt="0"/>
      <dgm:spPr/>
    </dgm:pt>
    <dgm:pt modelId="{57549A87-1C33-488D-B9EF-5F2D4FEE0C32}" type="pres">
      <dgm:prSet presAssocID="{C22DE0C8-B734-496A-850C-AF3741884A89}" presName="LevelTwoTextNode" presStyleLbl="node3" presStyleIdx="4" presStyleCnt="6">
        <dgm:presLayoutVars>
          <dgm:chPref val="3"/>
        </dgm:presLayoutVars>
      </dgm:prSet>
      <dgm:spPr/>
    </dgm:pt>
    <dgm:pt modelId="{C3331D6F-3C4D-4C87-8F4C-ED6BE8FFFF45}" type="pres">
      <dgm:prSet presAssocID="{C22DE0C8-B734-496A-850C-AF3741884A89}" presName="level3hierChild" presStyleCnt="0"/>
      <dgm:spPr/>
    </dgm:pt>
    <dgm:pt modelId="{66A03738-39C4-4FCE-BACB-5F6922F37A82}" type="pres">
      <dgm:prSet presAssocID="{235669A0-18AD-4CE9-AC3C-107D5F51D122}" presName="conn2-1" presStyleLbl="parChTrans1D4" presStyleIdx="3" presStyleCnt="4"/>
      <dgm:spPr/>
    </dgm:pt>
    <dgm:pt modelId="{5DB839CC-9B6D-4DBF-8681-5A044663FB1C}" type="pres">
      <dgm:prSet presAssocID="{235669A0-18AD-4CE9-AC3C-107D5F51D122}" presName="connTx" presStyleLbl="parChTrans1D4" presStyleIdx="3" presStyleCnt="4"/>
      <dgm:spPr/>
    </dgm:pt>
    <dgm:pt modelId="{F208A5AC-91B1-4FEC-BC8D-0E5124B242A8}" type="pres">
      <dgm:prSet presAssocID="{8F10918A-A836-40E2-BC17-CB44C4957B89}" presName="root2" presStyleCnt="0"/>
      <dgm:spPr/>
    </dgm:pt>
    <dgm:pt modelId="{20770342-FF70-4FA5-918C-38FCC576DDB2}" type="pres">
      <dgm:prSet presAssocID="{8F10918A-A836-40E2-BC17-CB44C4957B89}" presName="LevelTwoTextNode" presStyleLbl="node4" presStyleIdx="3" presStyleCnt="4">
        <dgm:presLayoutVars>
          <dgm:chPref val="3"/>
        </dgm:presLayoutVars>
      </dgm:prSet>
      <dgm:spPr/>
    </dgm:pt>
    <dgm:pt modelId="{D26D622E-236B-4A7D-8715-D868CE85B4F2}" type="pres">
      <dgm:prSet presAssocID="{8F10918A-A836-40E2-BC17-CB44C4957B89}" presName="level3hierChild" presStyleCnt="0"/>
      <dgm:spPr/>
    </dgm:pt>
    <dgm:pt modelId="{17097EF8-5144-429F-9A62-BD6239CC8BAE}" type="pres">
      <dgm:prSet presAssocID="{E83E4ECD-8AAF-40F3-B788-41CE73E73710}" presName="conn2-1" presStyleLbl="parChTrans1D3" presStyleIdx="5" presStyleCnt="6"/>
      <dgm:spPr/>
    </dgm:pt>
    <dgm:pt modelId="{25998B4F-C8B3-41C1-A4E9-E7AE650E399E}" type="pres">
      <dgm:prSet presAssocID="{E83E4ECD-8AAF-40F3-B788-41CE73E73710}" presName="connTx" presStyleLbl="parChTrans1D3" presStyleIdx="5" presStyleCnt="6"/>
      <dgm:spPr/>
    </dgm:pt>
    <dgm:pt modelId="{2855F57B-B3D5-4CDE-A31D-267BA932873F}" type="pres">
      <dgm:prSet presAssocID="{2C1A1171-C0A5-4864-8423-AD74127B2C35}" presName="root2" presStyleCnt="0"/>
      <dgm:spPr/>
    </dgm:pt>
    <dgm:pt modelId="{0005F916-92F2-469A-A24F-67B31F1846E9}" type="pres">
      <dgm:prSet presAssocID="{2C1A1171-C0A5-4864-8423-AD74127B2C35}" presName="LevelTwoTextNode" presStyleLbl="node3" presStyleIdx="5" presStyleCnt="6">
        <dgm:presLayoutVars>
          <dgm:chPref val="3"/>
        </dgm:presLayoutVars>
      </dgm:prSet>
      <dgm:spPr/>
    </dgm:pt>
    <dgm:pt modelId="{31BDF5EC-8A02-4CB5-91C9-4787C8F9B9DB}" type="pres">
      <dgm:prSet presAssocID="{2C1A1171-C0A5-4864-8423-AD74127B2C35}" presName="level3hierChild" presStyleCnt="0"/>
      <dgm:spPr/>
    </dgm:pt>
  </dgm:ptLst>
  <dgm:cxnLst>
    <dgm:cxn modelId="{F34DD602-C228-4553-B1DD-3DE779CEC6DF}" type="presOf" srcId="{3436C0EA-7015-44CF-95EF-E86EAA547F88}" destId="{2E3B3D9E-99F2-4543-A329-E3410C86CFA0}" srcOrd="1" destOrd="0" presId="urn:microsoft.com/office/officeart/2005/8/layout/hierarchy2"/>
    <dgm:cxn modelId="{EA63860F-F7DA-4CC2-BA18-9F0E93AC040D}" srcId="{061DE3CA-A5FE-43EE-823B-88E0C1C47836}" destId="{2C1A1171-C0A5-4864-8423-AD74127B2C35}" srcOrd="2" destOrd="0" parTransId="{E83E4ECD-8AAF-40F3-B788-41CE73E73710}" sibTransId="{7EEEFE34-3EB8-4D54-B3A3-49E2999BC93F}"/>
    <dgm:cxn modelId="{7E9CE210-BC9C-4A39-9FAB-BD65DF474ADB}" type="presOf" srcId="{3DA33CBC-5A97-437C-A99A-FDD2BE87B0CB}" destId="{C84087FD-D0EC-44AE-9B86-EE81F7FF7F18}" srcOrd="1" destOrd="0" presId="urn:microsoft.com/office/officeart/2005/8/layout/hierarchy2"/>
    <dgm:cxn modelId="{735E3F23-C5FB-4E9C-AE22-CE8D9C2F7362}" type="presOf" srcId="{2C1A1171-C0A5-4864-8423-AD74127B2C35}" destId="{0005F916-92F2-469A-A24F-67B31F1846E9}" srcOrd="0" destOrd="0" presId="urn:microsoft.com/office/officeart/2005/8/layout/hierarchy2"/>
    <dgm:cxn modelId="{B13B0726-BEA1-4019-AC2D-764EDD8BE001}" type="presOf" srcId="{30CCDFD6-3A58-4CD5-BF5F-4A13853FE1F2}" destId="{5A7F28FC-EADA-4C47-B59D-3E82E6BB94B9}" srcOrd="0" destOrd="0" presId="urn:microsoft.com/office/officeart/2005/8/layout/hierarchy2"/>
    <dgm:cxn modelId="{4503132C-1A16-413A-BF31-22F99C9665F8}" srcId="{C22DE0C8-B734-496A-850C-AF3741884A89}" destId="{8F10918A-A836-40E2-BC17-CB44C4957B89}" srcOrd="0" destOrd="0" parTransId="{235669A0-18AD-4CE9-AC3C-107D5F51D122}" sibTransId="{F6419564-2AAA-4BC2-8C02-9FAA7CDA018D}"/>
    <dgm:cxn modelId="{0A12CE2C-61D2-45C9-8B22-EDEF23E29D3B}" type="presOf" srcId="{FA49F1DA-8C3D-4294-A845-7FA4474EBA1F}" destId="{8E3B9D68-96DE-4341-AE15-04DEEC3DAF04}" srcOrd="1" destOrd="0" presId="urn:microsoft.com/office/officeart/2005/8/layout/hierarchy2"/>
    <dgm:cxn modelId="{9BE0EB2F-2A13-4125-AA18-A5D84B561DA8}" type="presOf" srcId="{18828AA1-FB6C-4997-9DC8-A71072EACC90}" destId="{F1CB8A36-16C2-48A2-AFC7-29B152BAE091}" srcOrd="0" destOrd="0" presId="urn:microsoft.com/office/officeart/2005/8/layout/hierarchy2"/>
    <dgm:cxn modelId="{5DB62B31-FB1B-49FA-8422-B318DAD5E21F}" type="presOf" srcId="{1FD401AD-BDBD-4F49-85FF-E211804978DA}" destId="{66EA3491-3695-4070-A970-11DD6D6B3ED2}" srcOrd="0" destOrd="0" presId="urn:microsoft.com/office/officeart/2005/8/layout/hierarchy2"/>
    <dgm:cxn modelId="{40538339-B869-4A1B-874A-D732C7367DD6}" srcId="{30CCDFD6-3A58-4CD5-BF5F-4A13853FE1F2}" destId="{06698D5E-7350-43FC-9A58-3C186F569116}" srcOrd="0" destOrd="0" parTransId="{3436C0EA-7015-44CF-95EF-E86EAA547F88}" sibTransId="{926579D6-1812-450A-A3BA-6B2F34E8A0D6}"/>
    <dgm:cxn modelId="{8A76CD41-5CDC-41AC-847E-AAE1E06A296D}" type="presOf" srcId="{15D671B0-7164-4C48-BFEB-B5065DFDF28B}" destId="{CF063267-DBF0-408D-8F66-33E1B19C71FB}" srcOrd="0" destOrd="0" presId="urn:microsoft.com/office/officeart/2005/8/layout/hierarchy2"/>
    <dgm:cxn modelId="{CA0B5962-DD4F-4BD0-93B4-234BF5A4E469}" type="presOf" srcId="{E062818D-34E8-4EE6-8C9A-F5D49C259413}" destId="{E45BFF49-D22A-4FEC-8AC2-D6DFF7E4759B}" srcOrd="0" destOrd="0" presId="urn:microsoft.com/office/officeart/2005/8/layout/hierarchy2"/>
    <dgm:cxn modelId="{DFBA6E63-FC98-46C8-93BE-574CBE88B8A2}" srcId="{30CCDFD6-3A58-4CD5-BF5F-4A13853FE1F2}" destId="{EA9BF6C0-0FEE-4E3C-8A2F-58887EEC14CD}" srcOrd="1" destOrd="0" parTransId="{180095FF-2A4D-470A-A40D-62D0442578A6}" sibTransId="{8D42BB8E-2C15-44BF-9057-350DE9D7C58C}"/>
    <dgm:cxn modelId="{2D069E45-21CA-478D-93DA-038A1156C2EA}" type="presOf" srcId="{DFB1E615-CEB3-43B9-8ABC-18BBBC7D8511}" destId="{67ECBE3A-E222-47FA-A252-9820B260E16E}" srcOrd="0" destOrd="0" presId="urn:microsoft.com/office/officeart/2005/8/layout/hierarchy2"/>
    <dgm:cxn modelId="{6CC3BB68-3EA5-4168-A020-A59988CE5481}" type="presOf" srcId="{499C6D19-E3C2-4001-8ED5-4E697C92EBB1}" destId="{D6807D1D-B741-4A60-817D-42C681772CE0}" srcOrd="0" destOrd="0" presId="urn:microsoft.com/office/officeart/2005/8/layout/hierarchy2"/>
    <dgm:cxn modelId="{C265C348-E4FF-4AA4-9209-1C9D442D4972}" type="presOf" srcId="{235669A0-18AD-4CE9-AC3C-107D5F51D122}" destId="{66A03738-39C4-4FCE-BACB-5F6922F37A82}" srcOrd="0" destOrd="0" presId="urn:microsoft.com/office/officeart/2005/8/layout/hierarchy2"/>
    <dgm:cxn modelId="{BFBF3B49-FF2A-40B6-B941-6470952F7C7B}" type="presOf" srcId="{180095FF-2A4D-470A-A40D-62D0442578A6}" destId="{38C53E76-3CA7-4150-9C9A-DF070DDFED1A}" srcOrd="0" destOrd="0" presId="urn:microsoft.com/office/officeart/2005/8/layout/hierarchy2"/>
    <dgm:cxn modelId="{A6E3F84E-FC06-4F56-A4BA-D60335B23A32}" type="presOf" srcId="{0AF0B8BD-BEF4-4FD1-9A8C-36392C0A1EA5}" destId="{3B60503E-87EE-4691-9691-4882B91E62FD}" srcOrd="0" destOrd="0" presId="urn:microsoft.com/office/officeart/2005/8/layout/hierarchy2"/>
    <dgm:cxn modelId="{58536870-203D-4B28-A3D5-8C1CBA8FA7FC}" type="presOf" srcId="{18828AA1-FB6C-4997-9DC8-A71072EACC90}" destId="{7762FAC4-11D1-48A4-9143-DC64890AF0E8}" srcOrd="1" destOrd="0" presId="urn:microsoft.com/office/officeart/2005/8/layout/hierarchy2"/>
    <dgm:cxn modelId="{99E57155-5548-40EB-AD8E-9FA226012142}" type="presOf" srcId="{180577AA-539C-4909-8959-29913AE26760}" destId="{C70741D7-0D63-4215-A72E-014EDC30CD0B}" srcOrd="0" destOrd="0" presId="urn:microsoft.com/office/officeart/2005/8/layout/hierarchy2"/>
    <dgm:cxn modelId="{2ABD9B75-FFE8-4745-AE1B-E4FA670F4DF3}" type="presOf" srcId="{0AF0B8BD-BEF4-4FD1-9A8C-36392C0A1EA5}" destId="{5B3639F7-A5E5-4702-BB02-17EF95BB9986}" srcOrd="1" destOrd="0" presId="urn:microsoft.com/office/officeart/2005/8/layout/hierarchy2"/>
    <dgm:cxn modelId="{4C04A276-A272-44BC-9BCA-6F07D2281E94}" type="presOf" srcId="{3436C0EA-7015-44CF-95EF-E86EAA547F88}" destId="{420BEA58-0E63-4F7C-B54B-4ADE357BD873}" srcOrd="0" destOrd="0" presId="urn:microsoft.com/office/officeart/2005/8/layout/hierarchy2"/>
    <dgm:cxn modelId="{774C337D-CFDF-4105-861F-D945123B8932}" type="presOf" srcId="{061DE3CA-A5FE-43EE-823B-88E0C1C47836}" destId="{FE96B11A-637C-4DFD-B1F5-2ED5E92FA5D9}" srcOrd="0" destOrd="0" presId="urn:microsoft.com/office/officeart/2005/8/layout/hierarchy2"/>
    <dgm:cxn modelId="{91E72380-0754-4E86-95BF-3814434CDFF3}" type="presOf" srcId="{C22DE0C8-B734-496A-850C-AF3741884A89}" destId="{57549A87-1C33-488D-B9EF-5F2D4FEE0C32}" srcOrd="0" destOrd="0" presId="urn:microsoft.com/office/officeart/2005/8/layout/hierarchy2"/>
    <dgm:cxn modelId="{23F57581-9FB3-4B90-ADEE-C8C919B5BC32}" type="presOf" srcId="{06698D5E-7350-43FC-9A58-3C186F569116}" destId="{73662486-9A6B-4DA9-9395-D4C51CDEB19E}" srcOrd="0" destOrd="0" presId="urn:microsoft.com/office/officeart/2005/8/layout/hierarchy2"/>
    <dgm:cxn modelId="{02769683-3DA6-46CF-A130-6EA820643E70}" srcId="{A0DF56B4-CC1D-4BC3-AB54-291D10C65F29}" destId="{30CCDFD6-3A58-4CD5-BF5F-4A13853FE1F2}" srcOrd="0" destOrd="0" parTransId="{0AF0B8BD-BEF4-4FD1-9A8C-36392C0A1EA5}" sibTransId="{5F9D4B90-5DEB-4AB8-9E1D-69B67309AFF4}"/>
    <dgm:cxn modelId="{194B9C8D-DE0D-4424-824E-A6993C3B4944}" type="presOf" srcId="{934E4588-F5E5-48B2-AFC7-C60F04580752}" destId="{2410CF70-A3A1-48D0-97E8-70DAE6DC8C5C}" srcOrd="0" destOrd="0" presId="urn:microsoft.com/office/officeart/2005/8/layout/hierarchy2"/>
    <dgm:cxn modelId="{8BE23896-1079-4CD4-B9F8-D0C2D471ACAA}" srcId="{499C6D19-E3C2-4001-8ED5-4E697C92EBB1}" destId="{A0DF56B4-CC1D-4BC3-AB54-291D10C65F29}" srcOrd="0" destOrd="0" parTransId="{0C060ADD-96FB-48B0-9BB2-F1238EEBC1E4}" sibTransId="{BB88406C-F735-4B59-8C86-DAABFBCD7DA6}"/>
    <dgm:cxn modelId="{BFD891AD-520B-45B5-AD72-A74380BA7DB6}" type="presOf" srcId="{EA9BF6C0-0FEE-4E3C-8A2F-58887EEC14CD}" destId="{730D78F2-94C3-46A5-91CA-EDBCDE4A5DED}" srcOrd="0" destOrd="0" presId="urn:microsoft.com/office/officeart/2005/8/layout/hierarchy2"/>
    <dgm:cxn modelId="{50AE27B0-5B15-43C3-BF2B-AEAD57FD9E7B}" type="presOf" srcId="{75A60406-6240-495C-A2B0-9108B83B6B67}" destId="{75369249-E2E4-461E-A0DF-E4689B5299A0}" srcOrd="1" destOrd="0" presId="urn:microsoft.com/office/officeart/2005/8/layout/hierarchy2"/>
    <dgm:cxn modelId="{128E56B5-C35A-413F-88C7-78F734B64EF8}" type="presOf" srcId="{1FD401AD-BDBD-4F49-85FF-E211804978DA}" destId="{5491419C-F25C-4C93-A587-BDB50CED4A91}" srcOrd="1" destOrd="0" presId="urn:microsoft.com/office/officeart/2005/8/layout/hierarchy2"/>
    <dgm:cxn modelId="{07FA04B6-F80D-4F0B-B841-954AB4FBEECC}" srcId="{EA9BF6C0-0FEE-4E3C-8A2F-58887EEC14CD}" destId="{15D671B0-7164-4C48-BFEB-B5065DFDF28B}" srcOrd="0" destOrd="0" parTransId="{75A60406-6240-495C-A2B0-9108B83B6B67}" sibTransId="{B42FD027-39F5-45EB-A5A9-AA6171E8F6EE}"/>
    <dgm:cxn modelId="{42F06FB8-E5FA-4DFD-82D3-91ED83AC1DB9}" type="presOf" srcId="{8F10918A-A836-40E2-BC17-CB44C4957B89}" destId="{20770342-FF70-4FA5-918C-38FCC576DDB2}" srcOrd="0" destOrd="0" presId="urn:microsoft.com/office/officeart/2005/8/layout/hierarchy2"/>
    <dgm:cxn modelId="{C9733ABE-5902-431E-BC6F-096E661A364E}" srcId="{061DE3CA-A5FE-43EE-823B-88E0C1C47836}" destId="{C22DE0C8-B734-496A-850C-AF3741884A89}" srcOrd="1" destOrd="0" parTransId="{FA49F1DA-8C3D-4294-A845-7FA4474EBA1F}" sibTransId="{BFA0F7EC-8E0F-4071-BEAD-022BBEF00076}"/>
    <dgm:cxn modelId="{046A62C5-3A7B-4FC9-9E22-016DB658E9D1}" type="presOf" srcId="{3DA33CBC-5A97-437C-A99A-FDD2BE87B0CB}" destId="{7378B471-43AC-49DA-B806-E91202AF5A57}" srcOrd="0" destOrd="0" presId="urn:microsoft.com/office/officeart/2005/8/layout/hierarchy2"/>
    <dgm:cxn modelId="{0B71F2C5-CCCB-4F77-872A-5204854813C9}" srcId="{934E4588-F5E5-48B2-AFC7-C60F04580752}" destId="{180577AA-539C-4909-8959-29913AE26760}" srcOrd="0" destOrd="0" parTransId="{18828AA1-FB6C-4997-9DC8-A71072EACC90}" sibTransId="{9E0CFD20-5809-418D-BB99-923B3AC81851}"/>
    <dgm:cxn modelId="{5E4FE2CB-555A-4597-88FD-47DCE1365F8E}" type="presOf" srcId="{FA49F1DA-8C3D-4294-A845-7FA4474EBA1F}" destId="{EAFE04D0-0CF8-417E-8C5B-083A54FD2ACF}" srcOrd="0" destOrd="0" presId="urn:microsoft.com/office/officeart/2005/8/layout/hierarchy2"/>
    <dgm:cxn modelId="{E54A2CCC-B3F3-43A3-99EA-38D79CC2E405}" srcId="{30CCDFD6-3A58-4CD5-BF5F-4A13853FE1F2}" destId="{09AA9B79-2180-417B-99D9-D8B7020EA8C0}" srcOrd="2" destOrd="0" parTransId="{DFB1E615-CEB3-43B9-8ABC-18BBBC7D8511}" sibTransId="{632E8A33-C28D-475C-BD74-84D6D9D17C68}"/>
    <dgm:cxn modelId="{CEB44DCC-0E15-4502-85B8-5B95CA8EE0E4}" srcId="{A0DF56B4-CC1D-4BC3-AB54-291D10C65F29}" destId="{061DE3CA-A5FE-43EE-823B-88E0C1C47836}" srcOrd="1" destOrd="0" parTransId="{1FD401AD-BDBD-4F49-85FF-E211804978DA}" sibTransId="{F7BA8B42-14E8-4AD8-AFA4-E36E1B27B259}"/>
    <dgm:cxn modelId="{87872FCF-813C-4E1C-9DF3-C8E0FD14F1D8}" type="presOf" srcId="{E83E4ECD-8AAF-40F3-B788-41CE73E73710}" destId="{25998B4F-C8B3-41C1-A4E9-E7AE650E399E}" srcOrd="1" destOrd="0" presId="urn:microsoft.com/office/officeart/2005/8/layout/hierarchy2"/>
    <dgm:cxn modelId="{965E1ED0-6769-476B-B426-BDA39BB94F80}" type="presOf" srcId="{75A60406-6240-495C-A2B0-9108B83B6B67}" destId="{B0B6640C-C588-459D-A977-C89553531398}" srcOrd="0" destOrd="0" presId="urn:microsoft.com/office/officeart/2005/8/layout/hierarchy2"/>
    <dgm:cxn modelId="{375BA5D3-7577-4C46-9AFC-74802D487C1B}" type="presOf" srcId="{A0DF56B4-CC1D-4BC3-AB54-291D10C65F29}" destId="{01682107-49DF-433A-9964-C196158468A8}" srcOrd="0" destOrd="0" presId="urn:microsoft.com/office/officeart/2005/8/layout/hierarchy2"/>
    <dgm:cxn modelId="{9D7485D5-A0A2-4C65-9ADA-504F32FFC63C}" srcId="{06698D5E-7350-43FC-9A58-3C186F569116}" destId="{67860EEA-9256-4334-894E-AE4F6EB56D5C}" srcOrd="0" destOrd="0" parTransId="{E062818D-34E8-4EE6-8C9A-F5D49C259413}" sibTransId="{DF43A443-8822-4066-B7C7-A08683CB7AC9}"/>
    <dgm:cxn modelId="{4E1C7BD6-4919-4585-AB52-1FEFF0F8E73D}" type="presOf" srcId="{235669A0-18AD-4CE9-AC3C-107D5F51D122}" destId="{5DB839CC-9B6D-4DBF-8681-5A044663FB1C}" srcOrd="1" destOrd="0" presId="urn:microsoft.com/office/officeart/2005/8/layout/hierarchy2"/>
    <dgm:cxn modelId="{7C6DE6EC-C801-4B72-B68E-993D4DB598EB}" type="presOf" srcId="{DFB1E615-CEB3-43B9-8ABC-18BBBC7D8511}" destId="{EFB2F368-BC94-4A9E-AE17-B393C8CF481F}" srcOrd="1" destOrd="0" presId="urn:microsoft.com/office/officeart/2005/8/layout/hierarchy2"/>
    <dgm:cxn modelId="{6902A4F6-2B2D-4920-BE30-8DD3BAF5602C}" type="presOf" srcId="{67860EEA-9256-4334-894E-AE4F6EB56D5C}" destId="{741405F0-015B-43BA-9C64-471D6BDB720A}" srcOrd="0" destOrd="0" presId="urn:microsoft.com/office/officeart/2005/8/layout/hierarchy2"/>
    <dgm:cxn modelId="{09E106F8-0470-4529-9419-87A6EE2BD385}" srcId="{061DE3CA-A5FE-43EE-823B-88E0C1C47836}" destId="{934E4588-F5E5-48B2-AFC7-C60F04580752}" srcOrd="0" destOrd="0" parTransId="{3DA33CBC-5A97-437C-A99A-FDD2BE87B0CB}" sibTransId="{53027ED2-C994-4F2D-BDBF-0806FEC939D1}"/>
    <dgm:cxn modelId="{02A9A1FC-CF82-43EC-AF51-2419ED0047A9}" type="presOf" srcId="{180095FF-2A4D-470A-A40D-62D0442578A6}" destId="{6960F75A-269E-4815-85FD-CE744670C2AE}" srcOrd="1" destOrd="0" presId="urn:microsoft.com/office/officeart/2005/8/layout/hierarchy2"/>
    <dgm:cxn modelId="{3A9225FE-1E22-44A5-9101-6B6BCA973309}" type="presOf" srcId="{09AA9B79-2180-417B-99D9-D8B7020EA8C0}" destId="{28C66B05-89EF-40D6-9A0E-9415C0F39495}" srcOrd="0" destOrd="0" presId="urn:microsoft.com/office/officeart/2005/8/layout/hierarchy2"/>
    <dgm:cxn modelId="{28E89FFE-95FC-44FB-83B7-5330598DED71}" type="presOf" srcId="{E83E4ECD-8AAF-40F3-B788-41CE73E73710}" destId="{17097EF8-5144-429F-9A62-BD6239CC8BAE}" srcOrd="0" destOrd="0" presId="urn:microsoft.com/office/officeart/2005/8/layout/hierarchy2"/>
    <dgm:cxn modelId="{313AD3FE-E513-436A-9039-1B609AA37462}" type="presOf" srcId="{E062818D-34E8-4EE6-8C9A-F5D49C259413}" destId="{A8647B3B-D984-4BD2-891D-0CA527D400A9}" srcOrd="1" destOrd="0" presId="urn:microsoft.com/office/officeart/2005/8/layout/hierarchy2"/>
    <dgm:cxn modelId="{8A4B7D3F-12CF-4A73-8DBF-7EA98634F287}" type="presParOf" srcId="{D6807D1D-B741-4A60-817D-42C681772CE0}" destId="{837D504B-10B2-4581-8A8F-8E177F6B971F}" srcOrd="0" destOrd="0" presId="urn:microsoft.com/office/officeart/2005/8/layout/hierarchy2"/>
    <dgm:cxn modelId="{2E80B88C-B562-45F0-8A71-17485762632B}" type="presParOf" srcId="{837D504B-10B2-4581-8A8F-8E177F6B971F}" destId="{01682107-49DF-433A-9964-C196158468A8}" srcOrd="0" destOrd="0" presId="urn:microsoft.com/office/officeart/2005/8/layout/hierarchy2"/>
    <dgm:cxn modelId="{62FAC27D-977A-4EDC-BB91-69E867C2D125}" type="presParOf" srcId="{837D504B-10B2-4581-8A8F-8E177F6B971F}" destId="{3208865D-06ED-4DA5-9A7D-BFB46CB0F30E}" srcOrd="1" destOrd="0" presId="urn:microsoft.com/office/officeart/2005/8/layout/hierarchy2"/>
    <dgm:cxn modelId="{04DC68C5-4932-48C0-B6E1-DF39B7845669}" type="presParOf" srcId="{3208865D-06ED-4DA5-9A7D-BFB46CB0F30E}" destId="{3B60503E-87EE-4691-9691-4882B91E62FD}" srcOrd="0" destOrd="0" presId="urn:microsoft.com/office/officeart/2005/8/layout/hierarchy2"/>
    <dgm:cxn modelId="{D93C159F-12FE-4328-86EF-BA88D12BA694}" type="presParOf" srcId="{3B60503E-87EE-4691-9691-4882B91E62FD}" destId="{5B3639F7-A5E5-4702-BB02-17EF95BB9986}" srcOrd="0" destOrd="0" presId="urn:microsoft.com/office/officeart/2005/8/layout/hierarchy2"/>
    <dgm:cxn modelId="{0DDA89FC-871F-4888-9EC3-32B52CAE11DA}" type="presParOf" srcId="{3208865D-06ED-4DA5-9A7D-BFB46CB0F30E}" destId="{B0508B2E-B075-4199-97AF-C247BC324AED}" srcOrd="1" destOrd="0" presId="urn:microsoft.com/office/officeart/2005/8/layout/hierarchy2"/>
    <dgm:cxn modelId="{C7BEB9D2-5A7C-448F-898B-F83F0A2BED8B}" type="presParOf" srcId="{B0508B2E-B075-4199-97AF-C247BC324AED}" destId="{5A7F28FC-EADA-4C47-B59D-3E82E6BB94B9}" srcOrd="0" destOrd="0" presId="urn:microsoft.com/office/officeart/2005/8/layout/hierarchy2"/>
    <dgm:cxn modelId="{ED5D5F55-6B96-4292-874F-3336E059FA52}" type="presParOf" srcId="{B0508B2E-B075-4199-97AF-C247BC324AED}" destId="{0181AF83-0061-48C0-8162-37C529BD2060}" srcOrd="1" destOrd="0" presId="urn:microsoft.com/office/officeart/2005/8/layout/hierarchy2"/>
    <dgm:cxn modelId="{49F843FE-BF9E-4416-89C9-8BA7EA5C5186}" type="presParOf" srcId="{0181AF83-0061-48C0-8162-37C529BD2060}" destId="{420BEA58-0E63-4F7C-B54B-4ADE357BD873}" srcOrd="0" destOrd="0" presId="urn:microsoft.com/office/officeart/2005/8/layout/hierarchy2"/>
    <dgm:cxn modelId="{7186AC24-2A99-48FF-8E96-2AC6ECB0DDF2}" type="presParOf" srcId="{420BEA58-0E63-4F7C-B54B-4ADE357BD873}" destId="{2E3B3D9E-99F2-4543-A329-E3410C86CFA0}" srcOrd="0" destOrd="0" presId="urn:microsoft.com/office/officeart/2005/8/layout/hierarchy2"/>
    <dgm:cxn modelId="{DDCCDF27-DB62-4450-ADF3-D28246269C2C}" type="presParOf" srcId="{0181AF83-0061-48C0-8162-37C529BD2060}" destId="{AD224082-4B75-41C2-9B97-48893A9AC650}" srcOrd="1" destOrd="0" presId="urn:microsoft.com/office/officeart/2005/8/layout/hierarchy2"/>
    <dgm:cxn modelId="{8E0687BE-BA39-4EAC-98F2-51F00493EDFE}" type="presParOf" srcId="{AD224082-4B75-41C2-9B97-48893A9AC650}" destId="{73662486-9A6B-4DA9-9395-D4C51CDEB19E}" srcOrd="0" destOrd="0" presId="urn:microsoft.com/office/officeart/2005/8/layout/hierarchy2"/>
    <dgm:cxn modelId="{15ED287E-6156-42BF-97AF-5B42FB10F7D5}" type="presParOf" srcId="{AD224082-4B75-41C2-9B97-48893A9AC650}" destId="{265C8631-D65E-40EC-93C8-D0EA6C105B7B}" srcOrd="1" destOrd="0" presId="urn:microsoft.com/office/officeart/2005/8/layout/hierarchy2"/>
    <dgm:cxn modelId="{84AE7841-2FAB-41F9-B552-7D71C3430E33}" type="presParOf" srcId="{265C8631-D65E-40EC-93C8-D0EA6C105B7B}" destId="{E45BFF49-D22A-4FEC-8AC2-D6DFF7E4759B}" srcOrd="0" destOrd="0" presId="urn:microsoft.com/office/officeart/2005/8/layout/hierarchy2"/>
    <dgm:cxn modelId="{E905A280-A9F1-401C-A6F5-685C2F8214B9}" type="presParOf" srcId="{E45BFF49-D22A-4FEC-8AC2-D6DFF7E4759B}" destId="{A8647B3B-D984-4BD2-891D-0CA527D400A9}" srcOrd="0" destOrd="0" presId="urn:microsoft.com/office/officeart/2005/8/layout/hierarchy2"/>
    <dgm:cxn modelId="{FA0D2D32-80A1-4AB2-B883-4357CE5116E8}" type="presParOf" srcId="{265C8631-D65E-40EC-93C8-D0EA6C105B7B}" destId="{5202609E-CB44-4FE1-AAC4-8037EF7AB9FB}" srcOrd="1" destOrd="0" presId="urn:microsoft.com/office/officeart/2005/8/layout/hierarchy2"/>
    <dgm:cxn modelId="{12938087-0310-4CD9-BB4F-0DA653870F17}" type="presParOf" srcId="{5202609E-CB44-4FE1-AAC4-8037EF7AB9FB}" destId="{741405F0-015B-43BA-9C64-471D6BDB720A}" srcOrd="0" destOrd="0" presId="urn:microsoft.com/office/officeart/2005/8/layout/hierarchy2"/>
    <dgm:cxn modelId="{AE12352F-1DB8-4B6B-81B9-E87E46BDC087}" type="presParOf" srcId="{5202609E-CB44-4FE1-AAC4-8037EF7AB9FB}" destId="{9E7C35AC-AF09-455E-9D15-44526ACFE436}" srcOrd="1" destOrd="0" presId="urn:microsoft.com/office/officeart/2005/8/layout/hierarchy2"/>
    <dgm:cxn modelId="{AB214EC8-747E-420C-92B5-C56AF4937247}" type="presParOf" srcId="{0181AF83-0061-48C0-8162-37C529BD2060}" destId="{38C53E76-3CA7-4150-9C9A-DF070DDFED1A}" srcOrd="2" destOrd="0" presId="urn:microsoft.com/office/officeart/2005/8/layout/hierarchy2"/>
    <dgm:cxn modelId="{ED5857CE-D143-4B0A-BC77-CE0C5F9565AF}" type="presParOf" srcId="{38C53E76-3CA7-4150-9C9A-DF070DDFED1A}" destId="{6960F75A-269E-4815-85FD-CE744670C2AE}" srcOrd="0" destOrd="0" presId="urn:microsoft.com/office/officeart/2005/8/layout/hierarchy2"/>
    <dgm:cxn modelId="{15227741-B7D2-4176-A957-B304BCCE75C4}" type="presParOf" srcId="{0181AF83-0061-48C0-8162-37C529BD2060}" destId="{1DE2886B-512B-464C-BEB9-8DE0E1DEFF5E}" srcOrd="3" destOrd="0" presId="urn:microsoft.com/office/officeart/2005/8/layout/hierarchy2"/>
    <dgm:cxn modelId="{F413E7F5-39BB-410B-8615-1B66BDEA1473}" type="presParOf" srcId="{1DE2886B-512B-464C-BEB9-8DE0E1DEFF5E}" destId="{730D78F2-94C3-46A5-91CA-EDBCDE4A5DED}" srcOrd="0" destOrd="0" presId="urn:microsoft.com/office/officeart/2005/8/layout/hierarchy2"/>
    <dgm:cxn modelId="{5734F3B0-58E6-4143-86DD-8FFF2478DADC}" type="presParOf" srcId="{1DE2886B-512B-464C-BEB9-8DE0E1DEFF5E}" destId="{D924F9F4-2E15-47E1-A0B1-E2693BF85642}" srcOrd="1" destOrd="0" presId="urn:microsoft.com/office/officeart/2005/8/layout/hierarchy2"/>
    <dgm:cxn modelId="{DE7EB8C0-F1D1-4DEB-8831-D1D22D18AC90}" type="presParOf" srcId="{D924F9F4-2E15-47E1-A0B1-E2693BF85642}" destId="{B0B6640C-C588-459D-A977-C89553531398}" srcOrd="0" destOrd="0" presId="urn:microsoft.com/office/officeart/2005/8/layout/hierarchy2"/>
    <dgm:cxn modelId="{4800307A-E39B-4682-B1EE-D6F7E88DC6CD}" type="presParOf" srcId="{B0B6640C-C588-459D-A977-C89553531398}" destId="{75369249-E2E4-461E-A0DF-E4689B5299A0}" srcOrd="0" destOrd="0" presId="urn:microsoft.com/office/officeart/2005/8/layout/hierarchy2"/>
    <dgm:cxn modelId="{D8F47BBA-A57F-41E4-B53E-EAEF644400D4}" type="presParOf" srcId="{D924F9F4-2E15-47E1-A0B1-E2693BF85642}" destId="{E648B267-C0BC-475B-9D18-50C05C945826}" srcOrd="1" destOrd="0" presId="urn:microsoft.com/office/officeart/2005/8/layout/hierarchy2"/>
    <dgm:cxn modelId="{DBD754C7-EABE-46E4-AE77-451866486FA5}" type="presParOf" srcId="{E648B267-C0BC-475B-9D18-50C05C945826}" destId="{CF063267-DBF0-408D-8F66-33E1B19C71FB}" srcOrd="0" destOrd="0" presId="urn:microsoft.com/office/officeart/2005/8/layout/hierarchy2"/>
    <dgm:cxn modelId="{2401A8EA-B514-4CE1-9E00-401E956EE03E}" type="presParOf" srcId="{E648B267-C0BC-475B-9D18-50C05C945826}" destId="{3B120F31-7030-4327-9A70-9604F8461F81}" srcOrd="1" destOrd="0" presId="urn:microsoft.com/office/officeart/2005/8/layout/hierarchy2"/>
    <dgm:cxn modelId="{E96A7323-CF51-4B37-8AE4-6862FC972088}" type="presParOf" srcId="{0181AF83-0061-48C0-8162-37C529BD2060}" destId="{67ECBE3A-E222-47FA-A252-9820B260E16E}" srcOrd="4" destOrd="0" presId="urn:microsoft.com/office/officeart/2005/8/layout/hierarchy2"/>
    <dgm:cxn modelId="{3850F2BC-601F-49B4-BCFA-DDE966B47AB5}" type="presParOf" srcId="{67ECBE3A-E222-47FA-A252-9820B260E16E}" destId="{EFB2F368-BC94-4A9E-AE17-B393C8CF481F}" srcOrd="0" destOrd="0" presId="urn:microsoft.com/office/officeart/2005/8/layout/hierarchy2"/>
    <dgm:cxn modelId="{DB7CA9ED-F063-42D6-BE14-EC0470E7A6AA}" type="presParOf" srcId="{0181AF83-0061-48C0-8162-37C529BD2060}" destId="{566D7CD5-A123-435C-A930-05EC8983104B}" srcOrd="5" destOrd="0" presId="urn:microsoft.com/office/officeart/2005/8/layout/hierarchy2"/>
    <dgm:cxn modelId="{37CEF118-7E13-4953-A6BA-470211EDBEE2}" type="presParOf" srcId="{566D7CD5-A123-435C-A930-05EC8983104B}" destId="{28C66B05-89EF-40D6-9A0E-9415C0F39495}" srcOrd="0" destOrd="0" presId="urn:microsoft.com/office/officeart/2005/8/layout/hierarchy2"/>
    <dgm:cxn modelId="{9FE7781B-D929-4AF8-A51F-F82852F340C7}" type="presParOf" srcId="{566D7CD5-A123-435C-A930-05EC8983104B}" destId="{B062C8B6-F847-404F-B508-A87104EE30A4}" srcOrd="1" destOrd="0" presId="urn:microsoft.com/office/officeart/2005/8/layout/hierarchy2"/>
    <dgm:cxn modelId="{5A24BD42-2CD9-4D4D-8CFB-39FC44508083}" type="presParOf" srcId="{3208865D-06ED-4DA5-9A7D-BFB46CB0F30E}" destId="{66EA3491-3695-4070-A970-11DD6D6B3ED2}" srcOrd="2" destOrd="0" presId="urn:microsoft.com/office/officeart/2005/8/layout/hierarchy2"/>
    <dgm:cxn modelId="{13778913-4D7C-40E3-8FA2-43D43FD6E29A}" type="presParOf" srcId="{66EA3491-3695-4070-A970-11DD6D6B3ED2}" destId="{5491419C-F25C-4C93-A587-BDB50CED4A91}" srcOrd="0" destOrd="0" presId="urn:microsoft.com/office/officeart/2005/8/layout/hierarchy2"/>
    <dgm:cxn modelId="{EAFD2FD3-13D6-426A-99DE-907ED5275821}" type="presParOf" srcId="{3208865D-06ED-4DA5-9A7D-BFB46CB0F30E}" destId="{8BD01424-9BE7-4749-80B0-312ACC4C9DBC}" srcOrd="3" destOrd="0" presId="urn:microsoft.com/office/officeart/2005/8/layout/hierarchy2"/>
    <dgm:cxn modelId="{223BF81C-4B33-4F4C-B0E3-292E9076AD94}" type="presParOf" srcId="{8BD01424-9BE7-4749-80B0-312ACC4C9DBC}" destId="{FE96B11A-637C-4DFD-B1F5-2ED5E92FA5D9}" srcOrd="0" destOrd="0" presId="urn:microsoft.com/office/officeart/2005/8/layout/hierarchy2"/>
    <dgm:cxn modelId="{D6CBF9F5-D14A-493C-AA5D-CF17E8ABAE51}" type="presParOf" srcId="{8BD01424-9BE7-4749-80B0-312ACC4C9DBC}" destId="{037EEBC9-9ABC-4CA4-9E27-C535A833CECB}" srcOrd="1" destOrd="0" presId="urn:microsoft.com/office/officeart/2005/8/layout/hierarchy2"/>
    <dgm:cxn modelId="{A9128E44-FCED-4B17-939F-4E22C12B137A}" type="presParOf" srcId="{037EEBC9-9ABC-4CA4-9E27-C535A833CECB}" destId="{7378B471-43AC-49DA-B806-E91202AF5A57}" srcOrd="0" destOrd="0" presId="urn:microsoft.com/office/officeart/2005/8/layout/hierarchy2"/>
    <dgm:cxn modelId="{675710BB-20DF-42FC-AF0C-C88570B44A92}" type="presParOf" srcId="{7378B471-43AC-49DA-B806-E91202AF5A57}" destId="{C84087FD-D0EC-44AE-9B86-EE81F7FF7F18}" srcOrd="0" destOrd="0" presId="urn:microsoft.com/office/officeart/2005/8/layout/hierarchy2"/>
    <dgm:cxn modelId="{EBCCD49A-F41F-48E8-AE68-29C3991AEE2E}" type="presParOf" srcId="{037EEBC9-9ABC-4CA4-9E27-C535A833CECB}" destId="{2F2B0BD4-98B1-4AB5-B5DD-433794BF1A59}" srcOrd="1" destOrd="0" presId="urn:microsoft.com/office/officeart/2005/8/layout/hierarchy2"/>
    <dgm:cxn modelId="{92719B1D-E77D-406D-9B21-76C454301F24}" type="presParOf" srcId="{2F2B0BD4-98B1-4AB5-B5DD-433794BF1A59}" destId="{2410CF70-A3A1-48D0-97E8-70DAE6DC8C5C}" srcOrd="0" destOrd="0" presId="urn:microsoft.com/office/officeart/2005/8/layout/hierarchy2"/>
    <dgm:cxn modelId="{F1ECF464-41EB-49BB-9688-9A670D7B85C0}" type="presParOf" srcId="{2F2B0BD4-98B1-4AB5-B5DD-433794BF1A59}" destId="{3A429D36-1065-418B-9262-82695DEAB4B5}" srcOrd="1" destOrd="0" presId="urn:microsoft.com/office/officeart/2005/8/layout/hierarchy2"/>
    <dgm:cxn modelId="{4347CE4C-DC3B-4DB9-A9DD-CEEDFB8B9311}" type="presParOf" srcId="{3A429D36-1065-418B-9262-82695DEAB4B5}" destId="{F1CB8A36-16C2-48A2-AFC7-29B152BAE091}" srcOrd="0" destOrd="0" presId="urn:microsoft.com/office/officeart/2005/8/layout/hierarchy2"/>
    <dgm:cxn modelId="{3DB58D05-1FEC-4FAC-B288-BFCDC976DC34}" type="presParOf" srcId="{F1CB8A36-16C2-48A2-AFC7-29B152BAE091}" destId="{7762FAC4-11D1-48A4-9143-DC64890AF0E8}" srcOrd="0" destOrd="0" presId="urn:microsoft.com/office/officeart/2005/8/layout/hierarchy2"/>
    <dgm:cxn modelId="{64D2E284-8408-4D6C-AD10-D97204A53F24}" type="presParOf" srcId="{3A429D36-1065-418B-9262-82695DEAB4B5}" destId="{5247629E-20BD-4061-8201-66A4CD1F12B9}" srcOrd="1" destOrd="0" presId="urn:microsoft.com/office/officeart/2005/8/layout/hierarchy2"/>
    <dgm:cxn modelId="{349E299C-9264-4EE9-83FA-670249D01E70}" type="presParOf" srcId="{5247629E-20BD-4061-8201-66A4CD1F12B9}" destId="{C70741D7-0D63-4215-A72E-014EDC30CD0B}" srcOrd="0" destOrd="0" presId="urn:microsoft.com/office/officeart/2005/8/layout/hierarchy2"/>
    <dgm:cxn modelId="{CD6A1085-888F-4B8D-AE1B-A547590B8F02}" type="presParOf" srcId="{5247629E-20BD-4061-8201-66A4CD1F12B9}" destId="{22234FAE-8A5F-4F85-94DC-A9BA784C35EA}" srcOrd="1" destOrd="0" presId="urn:microsoft.com/office/officeart/2005/8/layout/hierarchy2"/>
    <dgm:cxn modelId="{CBBB7276-EA15-4AB4-BD8D-309F797A9EFF}" type="presParOf" srcId="{037EEBC9-9ABC-4CA4-9E27-C535A833CECB}" destId="{EAFE04D0-0CF8-417E-8C5B-083A54FD2ACF}" srcOrd="2" destOrd="0" presId="urn:microsoft.com/office/officeart/2005/8/layout/hierarchy2"/>
    <dgm:cxn modelId="{4713F1B9-EBC7-4130-AD95-4015231816EE}" type="presParOf" srcId="{EAFE04D0-0CF8-417E-8C5B-083A54FD2ACF}" destId="{8E3B9D68-96DE-4341-AE15-04DEEC3DAF04}" srcOrd="0" destOrd="0" presId="urn:microsoft.com/office/officeart/2005/8/layout/hierarchy2"/>
    <dgm:cxn modelId="{47E1EE7E-3DF3-43BD-BF8C-1550AD8DE000}" type="presParOf" srcId="{037EEBC9-9ABC-4CA4-9E27-C535A833CECB}" destId="{79ABD8F7-9B66-40D0-A951-BD635F8313FE}" srcOrd="3" destOrd="0" presId="urn:microsoft.com/office/officeart/2005/8/layout/hierarchy2"/>
    <dgm:cxn modelId="{3309F7DD-DCF8-4C3C-817B-CA8B4A360CDE}" type="presParOf" srcId="{79ABD8F7-9B66-40D0-A951-BD635F8313FE}" destId="{57549A87-1C33-488D-B9EF-5F2D4FEE0C32}" srcOrd="0" destOrd="0" presId="urn:microsoft.com/office/officeart/2005/8/layout/hierarchy2"/>
    <dgm:cxn modelId="{4F3E8C88-747A-4385-98B3-9E4BDF94CA1C}" type="presParOf" srcId="{79ABD8F7-9B66-40D0-A951-BD635F8313FE}" destId="{C3331D6F-3C4D-4C87-8F4C-ED6BE8FFFF45}" srcOrd="1" destOrd="0" presId="urn:microsoft.com/office/officeart/2005/8/layout/hierarchy2"/>
    <dgm:cxn modelId="{132DD113-F6C5-48EF-A167-C0E3BC33A917}" type="presParOf" srcId="{C3331D6F-3C4D-4C87-8F4C-ED6BE8FFFF45}" destId="{66A03738-39C4-4FCE-BACB-5F6922F37A82}" srcOrd="0" destOrd="0" presId="urn:microsoft.com/office/officeart/2005/8/layout/hierarchy2"/>
    <dgm:cxn modelId="{1AD04C03-5711-480B-B270-A3438749BC6F}" type="presParOf" srcId="{66A03738-39C4-4FCE-BACB-5F6922F37A82}" destId="{5DB839CC-9B6D-4DBF-8681-5A044663FB1C}" srcOrd="0" destOrd="0" presId="urn:microsoft.com/office/officeart/2005/8/layout/hierarchy2"/>
    <dgm:cxn modelId="{934B4018-AF32-46F8-ABB5-FFB98145CF71}" type="presParOf" srcId="{C3331D6F-3C4D-4C87-8F4C-ED6BE8FFFF45}" destId="{F208A5AC-91B1-4FEC-BC8D-0E5124B242A8}" srcOrd="1" destOrd="0" presId="urn:microsoft.com/office/officeart/2005/8/layout/hierarchy2"/>
    <dgm:cxn modelId="{8B9C21FF-6430-4F59-BF89-4342E42077BE}" type="presParOf" srcId="{F208A5AC-91B1-4FEC-BC8D-0E5124B242A8}" destId="{20770342-FF70-4FA5-918C-38FCC576DDB2}" srcOrd="0" destOrd="0" presId="urn:microsoft.com/office/officeart/2005/8/layout/hierarchy2"/>
    <dgm:cxn modelId="{DDF636A9-7E42-463E-A3B3-45A7D272599B}" type="presParOf" srcId="{F208A5AC-91B1-4FEC-BC8D-0E5124B242A8}" destId="{D26D622E-236B-4A7D-8715-D868CE85B4F2}" srcOrd="1" destOrd="0" presId="urn:microsoft.com/office/officeart/2005/8/layout/hierarchy2"/>
    <dgm:cxn modelId="{2D6304A8-53E6-4AB7-A056-7995ACCF63CB}" type="presParOf" srcId="{037EEBC9-9ABC-4CA4-9E27-C535A833CECB}" destId="{17097EF8-5144-429F-9A62-BD6239CC8BAE}" srcOrd="4" destOrd="0" presId="urn:microsoft.com/office/officeart/2005/8/layout/hierarchy2"/>
    <dgm:cxn modelId="{048B4FCA-F73A-4BD3-A4B2-5BAE41A3C553}" type="presParOf" srcId="{17097EF8-5144-429F-9A62-BD6239CC8BAE}" destId="{25998B4F-C8B3-41C1-A4E9-E7AE650E399E}" srcOrd="0" destOrd="0" presId="urn:microsoft.com/office/officeart/2005/8/layout/hierarchy2"/>
    <dgm:cxn modelId="{8C645245-54E0-440A-AB6F-FF4D83D0D1F1}" type="presParOf" srcId="{037EEBC9-9ABC-4CA4-9E27-C535A833CECB}" destId="{2855F57B-B3D5-4CDE-A31D-267BA932873F}" srcOrd="5" destOrd="0" presId="urn:microsoft.com/office/officeart/2005/8/layout/hierarchy2"/>
    <dgm:cxn modelId="{1220F2FC-5918-4713-B7ED-2C7699C2D87A}" type="presParOf" srcId="{2855F57B-B3D5-4CDE-A31D-267BA932873F}" destId="{0005F916-92F2-469A-A24F-67B31F1846E9}" srcOrd="0" destOrd="0" presId="urn:microsoft.com/office/officeart/2005/8/layout/hierarchy2"/>
    <dgm:cxn modelId="{3E0166CD-5824-41DC-84CD-03CC10BF8151}" type="presParOf" srcId="{2855F57B-B3D5-4CDE-A31D-267BA932873F}" destId="{31BDF5EC-8A02-4CB5-91C9-4787C8F9B9DB}"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1F4D5E-CA40-4195-8340-970AA21E8A56}" type="doc">
      <dgm:prSet loTypeId="urn:microsoft.com/office/officeart/2005/8/layout/chevron1" loCatId="process" qsTypeId="urn:microsoft.com/office/officeart/2005/8/quickstyle/simple1" qsCatId="simple" csTypeId="urn:microsoft.com/office/officeart/2005/8/colors/accent1_2" csCatId="accent1" phldr="1"/>
      <dgm:spPr/>
    </dgm:pt>
    <dgm:pt modelId="{C90F908D-F993-45D3-A341-8D38AA2C2422}">
      <dgm:prSet phldrT="[Text]"/>
      <dgm:spPr/>
      <dgm:t>
        <a:bodyPr/>
        <a:lstStyle/>
        <a:p>
          <a:r>
            <a:rPr lang="de-DE" dirty="0"/>
            <a:t>Data @ Admin </a:t>
          </a:r>
          <a:r>
            <a:rPr lang="de-DE" dirty="0" err="1"/>
            <a:t>Node</a:t>
          </a:r>
          <a:endParaRPr lang="de-DE" dirty="0"/>
        </a:p>
      </dgm:t>
    </dgm:pt>
    <dgm:pt modelId="{584C3757-A101-48C2-90F2-D65843E13772}" type="parTrans" cxnId="{00EAB667-0DAC-4D00-B9FA-0C23BA28A12E}">
      <dgm:prSet/>
      <dgm:spPr/>
      <dgm:t>
        <a:bodyPr/>
        <a:lstStyle/>
        <a:p>
          <a:endParaRPr lang="de-DE"/>
        </a:p>
      </dgm:t>
    </dgm:pt>
    <dgm:pt modelId="{31E6879A-36C1-4978-98A0-03BE480B5170}" type="sibTrans" cxnId="{00EAB667-0DAC-4D00-B9FA-0C23BA28A12E}">
      <dgm:prSet/>
      <dgm:spPr/>
      <dgm:t>
        <a:bodyPr/>
        <a:lstStyle/>
        <a:p>
          <a:endParaRPr lang="de-DE"/>
        </a:p>
      </dgm:t>
    </dgm:pt>
    <dgm:pt modelId="{6CE4F9D7-E977-481A-8A98-956B4F97740F}">
      <dgm:prSet phldrT="[Text]"/>
      <dgm:spPr/>
      <dgm:t>
        <a:bodyPr/>
        <a:lstStyle/>
        <a:p>
          <a:r>
            <a:rPr lang="de-DE" dirty="0"/>
            <a:t>Right Table/Schema</a:t>
          </a:r>
        </a:p>
      </dgm:t>
    </dgm:pt>
    <dgm:pt modelId="{76AEDE2B-92EE-4238-AB5D-3B18D90AB9B1}" type="parTrans" cxnId="{EA1E9B7D-86B4-48EE-9855-3C630F50B969}">
      <dgm:prSet/>
      <dgm:spPr/>
      <dgm:t>
        <a:bodyPr/>
        <a:lstStyle/>
        <a:p>
          <a:endParaRPr lang="de-DE"/>
        </a:p>
      </dgm:t>
    </dgm:pt>
    <dgm:pt modelId="{7552E75C-52ED-4E9A-A263-4BC9596B5204}" type="sibTrans" cxnId="{EA1E9B7D-86B4-48EE-9855-3C630F50B969}">
      <dgm:prSet/>
      <dgm:spPr/>
      <dgm:t>
        <a:bodyPr/>
        <a:lstStyle/>
        <a:p>
          <a:endParaRPr lang="de-DE"/>
        </a:p>
      </dgm:t>
    </dgm:pt>
    <dgm:pt modelId="{BE624808-9A7B-44EA-83C2-6640B0DA86AA}">
      <dgm:prSet phldrT="[Text]"/>
      <dgm:spPr/>
      <dgm:t>
        <a:bodyPr/>
        <a:lstStyle/>
        <a:p>
          <a:r>
            <a:rPr lang="de-DE" dirty="0"/>
            <a:t>Chose Data </a:t>
          </a:r>
          <a:r>
            <a:rPr lang="de-DE" dirty="0" err="1"/>
            <a:t>Node</a:t>
          </a:r>
          <a:endParaRPr lang="de-DE" dirty="0"/>
        </a:p>
      </dgm:t>
    </dgm:pt>
    <dgm:pt modelId="{3E5091D9-15F8-42E0-9D22-FB441B6947BE}" type="parTrans" cxnId="{E7724343-EFA9-43E8-B300-FB94996277F8}">
      <dgm:prSet/>
      <dgm:spPr/>
      <dgm:t>
        <a:bodyPr/>
        <a:lstStyle/>
        <a:p>
          <a:endParaRPr lang="de-DE"/>
        </a:p>
      </dgm:t>
    </dgm:pt>
    <dgm:pt modelId="{844107F8-68D9-4AC2-8C98-1DEBD7964780}" type="sibTrans" cxnId="{E7724343-EFA9-43E8-B300-FB94996277F8}">
      <dgm:prSet/>
      <dgm:spPr/>
      <dgm:t>
        <a:bodyPr/>
        <a:lstStyle/>
        <a:p>
          <a:endParaRPr lang="de-DE"/>
        </a:p>
      </dgm:t>
    </dgm:pt>
    <dgm:pt modelId="{E6644E64-82CA-4098-9455-4B8433B9A03C}">
      <dgm:prSet phldrT="[Text]"/>
      <dgm:spPr/>
      <dgm:t>
        <a:bodyPr/>
        <a:lstStyle/>
        <a:p>
          <a:r>
            <a:rPr lang="de-DE" dirty="0"/>
            <a:t>Send </a:t>
          </a:r>
          <a:r>
            <a:rPr lang="de-DE" dirty="0" err="1"/>
            <a:t>data</a:t>
          </a:r>
          <a:endParaRPr lang="de-DE" dirty="0"/>
        </a:p>
      </dgm:t>
    </dgm:pt>
    <dgm:pt modelId="{D6FC4B9D-FEC4-463E-B624-010F2CA947C5}" type="parTrans" cxnId="{62A2CB00-69F1-43D0-836C-B6259AE50777}">
      <dgm:prSet/>
      <dgm:spPr/>
      <dgm:t>
        <a:bodyPr/>
        <a:lstStyle/>
        <a:p>
          <a:endParaRPr lang="de-DE"/>
        </a:p>
      </dgm:t>
    </dgm:pt>
    <dgm:pt modelId="{877D9A23-14FB-4171-936F-23E272627CF6}" type="sibTrans" cxnId="{62A2CB00-69F1-43D0-836C-B6259AE50777}">
      <dgm:prSet/>
      <dgm:spPr/>
      <dgm:t>
        <a:bodyPr/>
        <a:lstStyle/>
        <a:p>
          <a:endParaRPr lang="de-DE"/>
        </a:p>
      </dgm:t>
    </dgm:pt>
    <dgm:pt modelId="{C54D32EB-601F-4B7C-BFFD-1BFB11EC3E12}">
      <dgm:prSet phldrT="[Text]"/>
      <dgm:spPr/>
      <dgm:t>
        <a:bodyPr/>
        <a:lstStyle/>
        <a:p>
          <a:r>
            <a:rPr lang="de-DE" dirty="0"/>
            <a:t>@Data </a:t>
          </a:r>
          <a:r>
            <a:rPr lang="de-DE" dirty="0" err="1"/>
            <a:t>Node</a:t>
          </a:r>
          <a:r>
            <a:rPr lang="de-DE" dirty="0"/>
            <a:t>: Create Extension</a:t>
          </a:r>
        </a:p>
      </dgm:t>
    </dgm:pt>
    <dgm:pt modelId="{0CC9DACC-86B6-4494-9BCF-3AAA8C19AB06}" type="parTrans" cxnId="{07971975-46BF-48DD-90C1-946AB932570E}">
      <dgm:prSet/>
      <dgm:spPr/>
      <dgm:t>
        <a:bodyPr/>
        <a:lstStyle/>
        <a:p>
          <a:endParaRPr lang="de-DE"/>
        </a:p>
      </dgm:t>
    </dgm:pt>
    <dgm:pt modelId="{E6F99277-05A4-478A-A768-1B7238ADFECB}" type="sibTrans" cxnId="{07971975-46BF-48DD-90C1-946AB932570E}">
      <dgm:prSet/>
      <dgm:spPr/>
      <dgm:t>
        <a:bodyPr/>
        <a:lstStyle/>
        <a:p>
          <a:endParaRPr lang="de-DE"/>
        </a:p>
      </dgm:t>
    </dgm:pt>
    <dgm:pt modelId="{43F3A681-7E52-43C9-9986-DE5B24D53AC1}">
      <dgm:prSet phldrT="[Text]"/>
      <dgm:spPr/>
      <dgm:t>
        <a:bodyPr/>
        <a:lstStyle/>
        <a:p>
          <a:r>
            <a:rPr lang="de-DE" dirty="0"/>
            <a:t>Send </a:t>
          </a:r>
          <a:r>
            <a:rPr lang="de-DE" dirty="0" err="1"/>
            <a:t>info</a:t>
          </a:r>
          <a:r>
            <a:rPr lang="de-DE" dirty="0"/>
            <a:t> </a:t>
          </a:r>
          <a:r>
            <a:rPr lang="de-DE" dirty="0" err="1"/>
            <a:t>to</a:t>
          </a:r>
          <a:r>
            <a:rPr lang="de-DE" dirty="0"/>
            <a:t> Admin</a:t>
          </a:r>
        </a:p>
      </dgm:t>
    </dgm:pt>
    <dgm:pt modelId="{7079020D-7140-427B-8A6B-4FC6B359BA41}" type="parTrans" cxnId="{17B90683-831F-41F7-996E-4A3667CA57C2}">
      <dgm:prSet/>
      <dgm:spPr/>
      <dgm:t>
        <a:bodyPr/>
        <a:lstStyle/>
        <a:p>
          <a:endParaRPr lang="de-DE"/>
        </a:p>
      </dgm:t>
    </dgm:pt>
    <dgm:pt modelId="{FF7B2E04-A25A-445C-BA3D-CF96A8632D01}" type="sibTrans" cxnId="{17B90683-831F-41F7-996E-4A3667CA57C2}">
      <dgm:prSet/>
      <dgm:spPr/>
      <dgm:t>
        <a:bodyPr/>
        <a:lstStyle/>
        <a:p>
          <a:endParaRPr lang="de-DE"/>
        </a:p>
      </dgm:t>
    </dgm:pt>
    <dgm:pt modelId="{8409337B-2513-4DB9-A770-FDC74CB0EAC3}">
      <dgm:prSet phldrT="[Text]"/>
      <dgm:spPr/>
      <dgm:t>
        <a:bodyPr/>
        <a:lstStyle/>
        <a:p>
          <a:r>
            <a:rPr lang="de-DE" dirty="0"/>
            <a:t>@Admin: Update </a:t>
          </a:r>
          <a:r>
            <a:rPr lang="de-DE" dirty="0" err="1"/>
            <a:t>Metadata</a:t>
          </a:r>
          <a:endParaRPr lang="de-DE" dirty="0"/>
        </a:p>
      </dgm:t>
    </dgm:pt>
    <dgm:pt modelId="{217489CC-F9A0-4E5C-A2E7-15FF2A6B242D}" type="parTrans" cxnId="{12188A8C-05F8-4180-91FE-07B20EE15841}">
      <dgm:prSet/>
      <dgm:spPr/>
      <dgm:t>
        <a:bodyPr/>
        <a:lstStyle/>
        <a:p>
          <a:endParaRPr lang="de-DE"/>
        </a:p>
      </dgm:t>
    </dgm:pt>
    <dgm:pt modelId="{FC28793D-8743-442E-B52B-7C02D29C345A}" type="sibTrans" cxnId="{12188A8C-05F8-4180-91FE-07B20EE15841}">
      <dgm:prSet/>
      <dgm:spPr/>
      <dgm:t>
        <a:bodyPr/>
        <a:lstStyle/>
        <a:p>
          <a:endParaRPr lang="de-DE"/>
        </a:p>
      </dgm:t>
    </dgm:pt>
    <dgm:pt modelId="{2940C24B-29D2-44C2-A332-3450DA6454EB}" type="pres">
      <dgm:prSet presAssocID="{ED1F4D5E-CA40-4195-8340-970AA21E8A56}" presName="Name0" presStyleCnt="0">
        <dgm:presLayoutVars>
          <dgm:dir/>
          <dgm:animLvl val="lvl"/>
          <dgm:resizeHandles val="exact"/>
        </dgm:presLayoutVars>
      </dgm:prSet>
      <dgm:spPr/>
    </dgm:pt>
    <dgm:pt modelId="{AC6CD74C-9E8B-4084-B3E7-3496067D5EC3}" type="pres">
      <dgm:prSet presAssocID="{C90F908D-F993-45D3-A341-8D38AA2C2422}" presName="parTxOnly" presStyleLbl="node1" presStyleIdx="0" presStyleCnt="7">
        <dgm:presLayoutVars>
          <dgm:chMax val="0"/>
          <dgm:chPref val="0"/>
          <dgm:bulletEnabled val="1"/>
        </dgm:presLayoutVars>
      </dgm:prSet>
      <dgm:spPr/>
    </dgm:pt>
    <dgm:pt modelId="{A644D967-FF37-4C07-B5D8-100C6B6D6F76}" type="pres">
      <dgm:prSet presAssocID="{31E6879A-36C1-4978-98A0-03BE480B5170}" presName="parTxOnlySpace" presStyleCnt="0"/>
      <dgm:spPr/>
    </dgm:pt>
    <dgm:pt modelId="{622B2B59-3927-4345-9B96-2F97F81C5EF1}" type="pres">
      <dgm:prSet presAssocID="{6CE4F9D7-E977-481A-8A98-956B4F97740F}" presName="parTxOnly" presStyleLbl="node1" presStyleIdx="1" presStyleCnt="7">
        <dgm:presLayoutVars>
          <dgm:chMax val="0"/>
          <dgm:chPref val="0"/>
          <dgm:bulletEnabled val="1"/>
        </dgm:presLayoutVars>
      </dgm:prSet>
      <dgm:spPr/>
    </dgm:pt>
    <dgm:pt modelId="{CEB62410-69B1-4697-9CA3-3905F4D03389}" type="pres">
      <dgm:prSet presAssocID="{7552E75C-52ED-4E9A-A263-4BC9596B5204}" presName="parTxOnlySpace" presStyleCnt="0"/>
      <dgm:spPr/>
    </dgm:pt>
    <dgm:pt modelId="{311914FC-9EA3-46A3-9155-3BA5F6140377}" type="pres">
      <dgm:prSet presAssocID="{BE624808-9A7B-44EA-83C2-6640B0DA86AA}" presName="parTxOnly" presStyleLbl="node1" presStyleIdx="2" presStyleCnt="7">
        <dgm:presLayoutVars>
          <dgm:chMax val="0"/>
          <dgm:chPref val="0"/>
          <dgm:bulletEnabled val="1"/>
        </dgm:presLayoutVars>
      </dgm:prSet>
      <dgm:spPr/>
    </dgm:pt>
    <dgm:pt modelId="{182E0DDF-5E1A-4003-A974-1508CCFE4885}" type="pres">
      <dgm:prSet presAssocID="{844107F8-68D9-4AC2-8C98-1DEBD7964780}" presName="parTxOnlySpace" presStyleCnt="0"/>
      <dgm:spPr/>
    </dgm:pt>
    <dgm:pt modelId="{31057FD2-85CB-43D1-B81C-5919EC6A6480}" type="pres">
      <dgm:prSet presAssocID="{E6644E64-82CA-4098-9455-4B8433B9A03C}" presName="parTxOnly" presStyleLbl="node1" presStyleIdx="3" presStyleCnt="7">
        <dgm:presLayoutVars>
          <dgm:chMax val="0"/>
          <dgm:chPref val="0"/>
          <dgm:bulletEnabled val="1"/>
        </dgm:presLayoutVars>
      </dgm:prSet>
      <dgm:spPr/>
    </dgm:pt>
    <dgm:pt modelId="{E11ECB8A-A149-4417-A5A2-48E35A5AA84E}" type="pres">
      <dgm:prSet presAssocID="{877D9A23-14FB-4171-936F-23E272627CF6}" presName="parTxOnlySpace" presStyleCnt="0"/>
      <dgm:spPr/>
    </dgm:pt>
    <dgm:pt modelId="{9A365A0F-002B-45EC-ACE9-73426FBFED87}" type="pres">
      <dgm:prSet presAssocID="{C54D32EB-601F-4B7C-BFFD-1BFB11EC3E12}" presName="parTxOnly" presStyleLbl="node1" presStyleIdx="4" presStyleCnt="7">
        <dgm:presLayoutVars>
          <dgm:chMax val="0"/>
          <dgm:chPref val="0"/>
          <dgm:bulletEnabled val="1"/>
        </dgm:presLayoutVars>
      </dgm:prSet>
      <dgm:spPr/>
    </dgm:pt>
    <dgm:pt modelId="{5EC5F05A-C226-4AD1-8729-D7121432AEC0}" type="pres">
      <dgm:prSet presAssocID="{E6F99277-05A4-478A-A768-1B7238ADFECB}" presName="parTxOnlySpace" presStyleCnt="0"/>
      <dgm:spPr/>
    </dgm:pt>
    <dgm:pt modelId="{4DEB9884-C354-459F-9B53-2EF341A9F16D}" type="pres">
      <dgm:prSet presAssocID="{43F3A681-7E52-43C9-9986-DE5B24D53AC1}" presName="parTxOnly" presStyleLbl="node1" presStyleIdx="5" presStyleCnt="7">
        <dgm:presLayoutVars>
          <dgm:chMax val="0"/>
          <dgm:chPref val="0"/>
          <dgm:bulletEnabled val="1"/>
        </dgm:presLayoutVars>
      </dgm:prSet>
      <dgm:spPr/>
    </dgm:pt>
    <dgm:pt modelId="{B2FC90C5-8C89-44D0-8915-C58D9A38DE8C}" type="pres">
      <dgm:prSet presAssocID="{FF7B2E04-A25A-445C-BA3D-CF96A8632D01}" presName="parTxOnlySpace" presStyleCnt="0"/>
      <dgm:spPr/>
    </dgm:pt>
    <dgm:pt modelId="{5E653E54-AE65-4348-A240-89AB467FC517}" type="pres">
      <dgm:prSet presAssocID="{8409337B-2513-4DB9-A770-FDC74CB0EAC3}" presName="parTxOnly" presStyleLbl="node1" presStyleIdx="6" presStyleCnt="7">
        <dgm:presLayoutVars>
          <dgm:chMax val="0"/>
          <dgm:chPref val="0"/>
          <dgm:bulletEnabled val="1"/>
        </dgm:presLayoutVars>
      </dgm:prSet>
      <dgm:spPr/>
    </dgm:pt>
  </dgm:ptLst>
  <dgm:cxnLst>
    <dgm:cxn modelId="{62A2CB00-69F1-43D0-836C-B6259AE50777}" srcId="{ED1F4D5E-CA40-4195-8340-970AA21E8A56}" destId="{E6644E64-82CA-4098-9455-4B8433B9A03C}" srcOrd="3" destOrd="0" parTransId="{D6FC4B9D-FEC4-463E-B624-010F2CA947C5}" sibTransId="{877D9A23-14FB-4171-936F-23E272627CF6}"/>
    <dgm:cxn modelId="{10346F25-8049-4117-BC14-D420F1E07B47}" type="presOf" srcId="{8409337B-2513-4DB9-A770-FDC74CB0EAC3}" destId="{5E653E54-AE65-4348-A240-89AB467FC517}" srcOrd="0" destOrd="0" presId="urn:microsoft.com/office/officeart/2005/8/layout/chevron1"/>
    <dgm:cxn modelId="{E7724343-EFA9-43E8-B300-FB94996277F8}" srcId="{ED1F4D5E-CA40-4195-8340-970AA21E8A56}" destId="{BE624808-9A7B-44EA-83C2-6640B0DA86AA}" srcOrd="2" destOrd="0" parTransId="{3E5091D9-15F8-42E0-9D22-FB441B6947BE}" sibTransId="{844107F8-68D9-4AC2-8C98-1DEBD7964780}"/>
    <dgm:cxn modelId="{00EAB667-0DAC-4D00-B9FA-0C23BA28A12E}" srcId="{ED1F4D5E-CA40-4195-8340-970AA21E8A56}" destId="{C90F908D-F993-45D3-A341-8D38AA2C2422}" srcOrd="0" destOrd="0" parTransId="{584C3757-A101-48C2-90F2-D65843E13772}" sibTransId="{31E6879A-36C1-4978-98A0-03BE480B5170}"/>
    <dgm:cxn modelId="{07971975-46BF-48DD-90C1-946AB932570E}" srcId="{ED1F4D5E-CA40-4195-8340-970AA21E8A56}" destId="{C54D32EB-601F-4B7C-BFFD-1BFB11EC3E12}" srcOrd="4" destOrd="0" parTransId="{0CC9DACC-86B6-4494-9BCF-3AAA8C19AB06}" sibTransId="{E6F99277-05A4-478A-A768-1B7238ADFECB}"/>
    <dgm:cxn modelId="{EA1E9B7D-86B4-48EE-9855-3C630F50B969}" srcId="{ED1F4D5E-CA40-4195-8340-970AA21E8A56}" destId="{6CE4F9D7-E977-481A-8A98-956B4F97740F}" srcOrd="1" destOrd="0" parTransId="{76AEDE2B-92EE-4238-AB5D-3B18D90AB9B1}" sibTransId="{7552E75C-52ED-4E9A-A263-4BC9596B5204}"/>
    <dgm:cxn modelId="{17B90683-831F-41F7-996E-4A3667CA57C2}" srcId="{ED1F4D5E-CA40-4195-8340-970AA21E8A56}" destId="{43F3A681-7E52-43C9-9986-DE5B24D53AC1}" srcOrd="5" destOrd="0" parTransId="{7079020D-7140-427B-8A6B-4FC6B359BA41}" sibTransId="{FF7B2E04-A25A-445C-BA3D-CF96A8632D01}"/>
    <dgm:cxn modelId="{12188A8C-05F8-4180-91FE-07B20EE15841}" srcId="{ED1F4D5E-CA40-4195-8340-970AA21E8A56}" destId="{8409337B-2513-4DB9-A770-FDC74CB0EAC3}" srcOrd="6" destOrd="0" parTransId="{217489CC-F9A0-4E5C-A2E7-15FF2A6B242D}" sibTransId="{FC28793D-8743-442E-B52B-7C02D29C345A}"/>
    <dgm:cxn modelId="{F97939BE-0648-4D2B-80C3-06E73F2176F9}" type="presOf" srcId="{C90F908D-F993-45D3-A341-8D38AA2C2422}" destId="{AC6CD74C-9E8B-4084-B3E7-3496067D5EC3}" srcOrd="0" destOrd="0" presId="urn:microsoft.com/office/officeart/2005/8/layout/chevron1"/>
    <dgm:cxn modelId="{BC3893D0-55EE-445B-BDFE-0D20CBE3BF58}" type="presOf" srcId="{E6644E64-82CA-4098-9455-4B8433B9A03C}" destId="{31057FD2-85CB-43D1-B81C-5919EC6A6480}" srcOrd="0" destOrd="0" presId="urn:microsoft.com/office/officeart/2005/8/layout/chevron1"/>
    <dgm:cxn modelId="{9A3016D5-203B-46F4-88B7-59BFDDC26178}" type="presOf" srcId="{C54D32EB-601F-4B7C-BFFD-1BFB11EC3E12}" destId="{9A365A0F-002B-45EC-ACE9-73426FBFED87}" srcOrd="0" destOrd="0" presId="urn:microsoft.com/office/officeart/2005/8/layout/chevron1"/>
    <dgm:cxn modelId="{EB7421D7-4CF4-482F-8801-D14788194B4C}" type="presOf" srcId="{BE624808-9A7B-44EA-83C2-6640B0DA86AA}" destId="{311914FC-9EA3-46A3-9155-3BA5F6140377}" srcOrd="0" destOrd="0" presId="urn:microsoft.com/office/officeart/2005/8/layout/chevron1"/>
    <dgm:cxn modelId="{D374ADEB-670E-4360-9D0A-D63C5C46D3A9}" type="presOf" srcId="{6CE4F9D7-E977-481A-8A98-956B4F97740F}" destId="{622B2B59-3927-4345-9B96-2F97F81C5EF1}" srcOrd="0" destOrd="0" presId="urn:microsoft.com/office/officeart/2005/8/layout/chevron1"/>
    <dgm:cxn modelId="{054800F9-9F3E-43D2-B915-97BE463C5230}" type="presOf" srcId="{ED1F4D5E-CA40-4195-8340-970AA21E8A56}" destId="{2940C24B-29D2-44C2-A332-3450DA6454EB}" srcOrd="0" destOrd="0" presId="urn:microsoft.com/office/officeart/2005/8/layout/chevron1"/>
    <dgm:cxn modelId="{72AC1CF9-1917-45C8-A56E-1527D5ECE3D7}" type="presOf" srcId="{43F3A681-7E52-43C9-9986-DE5B24D53AC1}" destId="{4DEB9884-C354-459F-9B53-2EF341A9F16D}" srcOrd="0" destOrd="0" presId="urn:microsoft.com/office/officeart/2005/8/layout/chevron1"/>
    <dgm:cxn modelId="{7F61EEC3-F5DE-4074-B941-23DD020A102A}" type="presParOf" srcId="{2940C24B-29D2-44C2-A332-3450DA6454EB}" destId="{AC6CD74C-9E8B-4084-B3E7-3496067D5EC3}" srcOrd="0" destOrd="0" presId="urn:microsoft.com/office/officeart/2005/8/layout/chevron1"/>
    <dgm:cxn modelId="{7FD30178-7C2F-4430-9FF1-09B8ECA42A4F}" type="presParOf" srcId="{2940C24B-29D2-44C2-A332-3450DA6454EB}" destId="{A644D967-FF37-4C07-B5D8-100C6B6D6F76}" srcOrd="1" destOrd="0" presId="urn:microsoft.com/office/officeart/2005/8/layout/chevron1"/>
    <dgm:cxn modelId="{1AB4BD44-17CE-42D8-B35A-67C826D023DD}" type="presParOf" srcId="{2940C24B-29D2-44C2-A332-3450DA6454EB}" destId="{622B2B59-3927-4345-9B96-2F97F81C5EF1}" srcOrd="2" destOrd="0" presId="urn:microsoft.com/office/officeart/2005/8/layout/chevron1"/>
    <dgm:cxn modelId="{0FC71416-D0DD-4A0C-82FE-424CBB520C27}" type="presParOf" srcId="{2940C24B-29D2-44C2-A332-3450DA6454EB}" destId="{CEB62410-69B1-4697-9CA3-3905F4D03389}" srcOrd="3" destOrd="0" presId="urn:microsoft.com/office/officeart/2005/8/layout/chevron1"/>
    <dgm:cxn modelId="{4DFA7DD0-1E9A-4EB1-8824-473C5037EF86}" type="presParOf" srcId="{2940C24B-29D2-44C2-A332-3450DA6454EB}" destId="{311914FC-9EA3-46A3-9155-3BA5F6140377}" srcOrd="4" destOrd="0" presId="urn:microsoft.com/office/officeart/2005/8/layout/chevron1"/>
    <dgm:cxn modelId="{5C02F04E-C474-47DD-8C96-4D4EB232EA35}" type="presParOf" srcId="{2940C24B-29D2-44C2-A332-3450DA6454EB}" destId="{182E0DDF-5E1A-4003-A974-1508CCFE4885}" srcOrd="5" destOrd="0" presId="urn:microsoft.com/office/officeart/2005/8/layout/chevron1"/>
    <dgm:cxn modelId="{72BBBDC8-16BC-468C-AD6A-7D0A18F4509B}" type="presParOf" srcId="{2940C24B-29D2-44C2-A332-3450DA6454EB}" destId="{31057FD2-85CB-43D1-B81C-5919EC6A6480}" srcOrd="6" destOrd="0" presId="urn:microsoft.com/office/officeart/2005/8/layout/chevron1"/>
    <dgm:cxn modelId="{E5E27738-5F89-427B-9264-60FE357F89F6}" type="presParOf" srcId="{2940C24B-29D2-44C2-A332-3450DA6454EB}" destId="{E11ECB8A-A149-4417-A5A2-48E35A5AA84E}" srcOrd="7" destOrd="0" presId="urn:microsoft.com/office/officeart/2005/8/layout/chevron1"/>
    <dgm:cxn modelId="{15532A88-2E04-45EB-A5D5-FF88F112753F}" type="presParOf" srcId="{2940C24B-29D2-44C2-A332-3450DA6454EB}" destId="{9A365A0F-002B-45EC-ACE9-73426FBFED87}" srcOrd="8" destOrd="0" presId="urn:microsoft.com/office/officeart/2005/8/layout/chevron1"/>
    <dgm:cxn modelId="{8DF61C22-80B3-429F-AFCE-57AB173F4B7D}" type="presParOf" srcId="{2940C24B-29D2-44C2-A332-3450DA6454EB}" destId="{5EC5F05A-C226-4AD1-8729-D7121432AEC0}" srcOrd="9" destOrd="0" presId="urn:microsoft.com/office/officeart/2005/8/layout/chevron1"/>
    <dgm:cxn modelId="{AB888D24-4C67-48A4-8A2B-39CF3C208277}" type="presParOf" srcId="{2940C24B-29D2-44C2-A332-3450DA6454EB}" destId="{4DEB9884-C354-459F-9B53-2EF341A9F16D}" srcOrd="10" destOrd="0" presId="urn:microsoft.com/office/officeart/2005/8/layout/chevron1"/>
    <dgm:cxn modelId="{C5F50018-1DDA-4C37-8457-ED5960F9C3FE}" type="presParOf" srcId="{2940C24B-29D2-44C2-A332-3450DA6454EB}" destId="{B2FC90C5-8C89-44D0-8915-C58D9A38DE8C}" srcOrd="11" destOrd="0" presId="urn:microsoft.com/office/officeart/2005/8/layout/chevron1"/>
    <dgm:cxn modelId="{FEE88C3A-D4C9-49E1-A929-EF7023CFCC93}" type="presParOf" srcId="{2940C24B-29D2-44C2-A332-3450DA6454EB}" destId="{5E653E54-AE65-4348-A240-89AB467FC517}"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B154B-98DD-42A7-B81E-218784766C0C}">
      <dsp:nvSpPr>
        <dsp:cNvPr id="0" name=""/>
        <dsp:cNvSpPr/>
      </dsp:nvSpPr>
      <dsp:spPr>
        <a:xfrm>
          <a:off x="0" y="26334"/>
          <a:ext cx="3391647" cy="1157625"/>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Metrics and time-series data</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Text search and text analytics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Multi-dimensional/relational analysis</a:t>
          </a:r>
        </a:p>
      </dsp:txBody>
      <dsp:txXfrm>
        <a:off x="0" y="26334"/>
        <a:ext cx="3391647" cy="1157625"/>
      </dsp:txXfrm>
    </dsp:sp>
    <dsp:sp modelId="{8C7D0527-9DFA-4030-8F20-AC69CAE3EA65}">
      <dsp:nvSpPr>
        <dsp:cNvPr id="0" name=""/>
        <dsp:cNvSpPr/>
      </dsp:nvSpPr>
      <dsp:spPr>
        <a:xfrm>
          <a:off x="169582" y="8983"/>
          <a:ext cx="2374152" cy="327311"/>
        </a:xfrm>
        <a:prstGeom prst="rect">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mj-lt"/>
              <a:cs typeface="Segoe UI Semilight" panose="020B0402040204020203" pitchFamily="34" charset="0"/>
              <a:sym typeface="Wingdings" panose="05000000000000000000" pitchFamily="2" charset="2"/>
            </a:rPr>
            <a:t>Comprehensive Strength</a:t>
          </a:r>
          <a:endParaRPr lang="en-US" sz="1050" kern="1200"/>
        </a:p>
      </dsp:txBody>
      <dsp:txXfrm>
        <a:off x="169582" y="8983"/>
        <a:ext cx="2374152" cy="327311"/>
      </dsp:txXfrm>
    </dsp:sp>
    <dsp:sp modelId="{0BD9AFA1-5351-4448-A96C-3664B5EF1520}">
      <dsp:nvSpPr>
        <dsp:cNvPr id="0" name=""/>
        <dsp:cNvSpPr/>
      </dsp:nvSpPr>
      <dsp:spPr>
        <a:xfrm>
          <a:off x="0" y="1314711"/>
          <a:ext cx="3391647" cy="178605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Simple and powerful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Publicly available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Data Exploration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Rich relational query language</a:t>
          </a:r>
          <a:endParaRPr lang="en-US" sz="1200" kern="1200" dirty="0">
            <a:latin typeface="Segoe UI Semilight" panose="020B0402040204020203" pitchFamily="34" charset="0"/>
            <a:ea typeface="+mn-ea"/>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Full text Search</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ML Extensibility</a:t>
          </a:r>
        </a:p>
      </dsp:txBody>
      <dsp:txXfrm>
        <a:off x="0" y="1314711"/>
        <a:ext cx="3391647" cy="1786050"/>
      </dsp:txXfrm>
    </dsp:sp>
    <dsp:sp modelId="{41FBC649-F6E9-4A22-90EA-023A4930533F}">
      <dsp:nvSpPr>
        <dsp:cNvPr id="0" name=""/>
        <dsp:cNvSpPr/>
      </dsp:nvSpPr>
      <dsp:spPr>
        <a:xfrm>
          <a:off x="169582" y="1297359"/>
          <a:ext cx="2374152" cy="327311"/>
        </a:xfrm>
        <a:prstGeom prst="rect">
          <a:avLst/>
        </a:prstGeom>
        <a:solidFill>
          <a:schemeClr val="accent1">
            <a:alpha val="90000"/>
            <a:hueOff val="0"/>
            <a:satOff val="0"/>
            <a:lumOff val="0"/>
            <a:alphaOff val="-13333"/>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Light" charset="0"/>
              <a:ea typeface="Segoe UI Light" charset="0"/>
              <a:cs typeface="Segoe UI Light" charset="0"/>
            </a:rPr>
            <a:t>Analytics Query language</a:t>
          </a:r>
          <a:endParaRPr lang="en-US" sz="1050" kern="1200" dirty="0"/>
        </a:p>
      </dsp:txBody>
      <dsp:txXfrm>
        <a:off x="169582" y="1297359"/>
        <a:ext cx="2374152" cy="327311"/>
      </dsp:txXfrm>
    </dsp:sp>
    <dsp:sp modelId="{36661A75-781A-417A-85C0-62E14E757D89}">
      <dsp:nvSpPr>
        <dsp:cNvPr id="0" name=""/>
        <dsp:cNvSpPr/>
      </dsp:nvSpPr>
      <dsp:spPr>
        <a:xfrm>
          <a:off x="0" y="3231513"/>
          <a:ext cx="3391647" cy="1356074"/>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in hardware</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Scale out across geos</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Granular resource utilization Control</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Cross geo queries </a:t>
          </a:r>
        </a:p>
      </dsp:txBody>
      <dsp:txXfrm>
        <a:off x="0" y="3231513"/>
        <a:ext cx="3391647" cy="1356074"/>
      </dsp:txXfrm>
    </dsp:sp>
    <dsp:sp modelId="{3984D3A6-3500-4DD2-804F-2F6540655973}">
      <dsp:nvSpPr>
        <dsp:cNvPr id="0" name=""/>
        <dsp:cNvSpPr/>
      </dsp:nvSpPr>
      <dsp:spPr>
        <a:xfrm>
          <a:off x="169582" y="3214161"/>
          <a:ext cx="2374152" cy="327311"/>
        </a:xfrm>
        <a:prstGeom prst="rect">
          <a:avLst/>
        </a:prstGeom>
        <a:solidFill>
          <a:schemeClr val="accent1">
            <a:alpha val="90000"/>
            <a:hueOff val="0"/>
            <a:satOff val="0"/>
            <a:lumOff val="0"/>
            <a:alphaOff val="-26667"/>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High performance over large data sets</a:t>
          </a:r>
          <a:endParaRPr lang="en-US" sz="1050" kern="1200"/>
        </a:p>
      </dsp:txBody>
      <dsp:txXfrm>
        <a:off x="169582" y="3214161"/>
        <a:ext cx="2374152" cy="327311"/>
      </dsp:txXfrm>
    </dsp:sp>
    <dsp:sp modelId="{0980A6AD-8ED8-4288-B826-4E803406AD1A}">
      <dsp:nvSpPr>
        <dsp:cNvPr id="0" name=""/>
        <dsp:cNvSpPr/>
      </dsp:nvSpPr>
      <dsp:spPr>
        <a:xfrm>
          <a:off x="0" y="4718339"/>
          <a:ext cx="3391647" cy="1587600"/>
        </a:xfrm>
        <a:prstGeom prst="rect">
          <a:avLst/>
        </a:prstGeom>
        <a:solidFill>
          <a:schemeClr val="lt1">
            <a:alpha val="90000"/>
            <a:hueOff val="0"/>
            <a:satOff val="0"/>
            <a:lumOff val="0"/>
            <a:alphaOff val="0"/>
          </a:schemeClr>
        </a:solidFill>
        <a:ln w="10795" cap="flat"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229" tIns="437388" rIns="263229"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Low Latency ingestion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Schema management</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cs typeface="Segoe UI Semilight" panose="020B0402040204020203" pitchFamily="34" charset="0"/>
            </a:rPr>
            <a:t>Compression and indexing </a:t>
          </a: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Retention</a:t>
          </a:r>
          <a:endParaRPr lang="en-US" sz="1200" kern="1200">
            <a:latin typeface="Segoe UI Semilight" panose="020B0402040204020203" pitchFamily="34" charset="0"/>
            <a:cs typeface="Segoe UI Semilight" panose="020B0402040204020203" pitchFamily="34" charset="0"/>
          </a:endParaRPr>
        </a:p>
        <a:p>
          <a:pPr marL="114300" lvl="1" indent="-114300" algn="l" defTabSz="533400">
            <a:lnSpc>
              <a:spcPct val="90000"/>
            </a:lnSpc>
            <a:spcBef>
              <a:spcPct val="0"/>
            </a:spcBef>
            <a:spcAft>
              <a:spcPct val="15000"/>
            </a:spcAft>
            <a:buChar char="•"/>
          </a:pPr>
          <a:r>
            <a:rPr lang="en-US" sz="1200" kern="1200">
              <a:latin typeface="Segoe UI Semilight" panose="020B0402040204020203" pitchFamily="34" charset="0"/>
              <a:ea typeface="+mn-ea"/>
              <a:cs typeface="Segoe UI Semilight" panose="020B0402040204020203" pitchFamily="34" charset="0"/>
            </a:rPr>
            <a:t>Hot/cold resource allocation</a:t>
          </a:r>
        </a:p>
      </dsp:txBody>
      <dsp:txXfrm>
        <a:off x="0" y="4718339"/>
        <a:ext cx="3391647" cy="1587600"/>
      </dsp:txXfrm>
    </dsp:sp>
    <dsp:sp modelId="{098F6E14-F146-4551-8936-99D5BD46181D}">
      <dsp:nvSpPr>
        <dsp:cNvPr id="0" name=""/>
        <dsp:cNvSpPr/>
      </dsp:nvSpPr>
      <dsp:spPr>
        <a:xfrm>
          <a:off x="169582" y="4700988"/>
          <a:ext cx="2374152" cy="327311"/>
        </a:xfrm>
        <a:prstGeom prst="rect">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737" tIns="0" rIns="89737" bIns="0"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Light" charset="0"/>
              <a:ea typeface="Segoe UI Light" charset="0"/>
              <a:cs typeface="Segoe UI Light" charset="0"/>
            </a:rPr>
            <a:t>Data Ingestion and Management</a:t>
          </a:r>
          <a:endParaRPr lang="en-US" sz="1050" kern="1200">
            <a:latin typeface="Segoe UI Semilight" panose="020B0402040204020203" pitchFamily="34" charset="0"/>
            <a:cs typeface="Segoe UI Semilight" panose="020B0402040204020203" pitchFamily="34" charset="0"/>
          </a:endParaRPr>
        </a:p>
      </dsp:txBody>
      <dsp:txXfrm>
        <a:off x="169582" y="4700988"/>
        <a:ext cx="2374152" cy="3273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82107-49DF-433A-9964-C196158468A8}">
      <dsp:nvSpPr>
        <dsp:cNvPr id="0" name=""/>
        <dsp:cNvSpPr/>
      </dsp:nvSpPr>
      <dsp:spPr>
        <a:xfrm>
          <a:off x="5291" y="2319073"/>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Cluster</a:t>
          </a:r>
        </a:p>
      </dsp:txBody>
      <dsp:txXfrm>
        <a:off x="28152" y="2341934"/>
        <a:ext cx="1515319" cy="734798"/>
      </dsp:txXfrm>
    </dsp:sp>
    <dsp:sp modelId="{3B60503E-87EE-4691-9691-4882B91E62FD}">
      <dsp:nvSpPr>
        <dsp:cNvPr id="0" name=""/>
        <dsp:cNvSpPr/>
      </dsp:nvSpPr>
      <dsp:spPr>
        <a:xfrm rot="17692822">
          <a:off x="1136469" y="2023170"/>
          <a:ext cx="1484144" cy="25927"/>
        </a:xfrm>
        <a:custGeom>
          <a:avLst/>
          <a:gdLst/>
          <a:ahLst/>
          <a:cxnLst/>
          <a:rect l="0" t="0" r="0" b="0"/>
          <a:pathLst>
            <a:path>
              <a:moveTo>
                <a:pt x="0" y="12963"/>
              </a:moveTo>
              <a:lnTo>
                <a:pt x="1484144" y="1296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841437" y="1999030"/>
        <a:ext cx="74207" cy="74207"/>
      </dsp:txXfrm>
    </dsp:sp>
    <dsp:sp modelId="{5A7F28FC-EADA-4C47-B59D-3E82E6BB94B9}">
      <dsp:nvSpPr>
        <dsp:cNvPr id="0" name=""/>
        <dsp:cNvSpPr/>
      </dsp:nvSpPr>
      <dsp:spPr>
        <a:xfrm>
          <a:off x="2190749" y="972674"/>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Database</a:t>
          </a:r>
        </a:p>
      </dsp:txBody>
      <dsp:txXfrm>
        <a:off x="2213610" y="995535"/>
        <a:ext cx="1515319" cy="734798"/>
      </dsp:txXfrm>
    </dsp:sp>
    <dsp:sp modelId="{420BEA58-0E63-4F7C-B54B-4ADE357BD873}">
      <dsp:nvSpPr>
        <dsp:cNvPr id="0" name=""/>
        <dsp:cNvSpPr/>
      </dsp:nvSpPr>
      <dsp:spPr>
        <a:xfrm rot="18289469">
          <a:off x="3517287" y="901171"/>
          <a:ext cx="1093425" cy="25927"/>
        </a:xfrm>
        <a:custGeom>
          <a:avLst/>
          <a:gdLst/>
          <a:ahLst/>
          <a:cxnLst/>
          <a:rect l="0" t="0" r="0" b="0"/>
          <a:pathLst>
            <a:path>
              <a:moveTo>
                <a:pt x="0" y="12963"/>
              </a:moveTo>
              <a:lnTo>
                <a:pt x="1093425"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36664" y="886799"/>
        <a:ext cx="54671" cy="54671"/>
      </dsp:txXfrm>
    </dsp:sp>
    <dsp:sp modelId="{73662486-9A6B-4DA9-9395-D4C51CDEB19E}">
      <dsp:nvSpPr>
        <dsp:cNvPr id="0" name=""/>
        <dsp:cNvSpPr/>
      </dsp:nvSpPr>
      <dsp:spPr>
        <a:xfrm>
          <a:off x="4376208" y="75075"/>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Table</a:t>
          </a:r>
        </a:p>
      </dsp:txBody>
      <dsp:txXfrm>
        <a:off x="4399069" y="97936"/>
        <a:ext cx="1515319" cy="734798"/>
      </dsp:txXfrm>
    </dsp:sp>
    <dsp:sp modelId="{E45BFF49-D22A-4FEC-8AC2-D6DFF7E4759B}">
      <dsp:nvSpPr>
        <dsp:cNvPr id="0" name=""/>
        <dsp:cNvSpPr/>
      </dsp:nvSpPr>
      <dsp:spPr>
        <a:xfrm>
          <a:off x="5937250" y="452372"/>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6233848" y="449725"/>
        <a:ext cx="31220" cy="31220"/>
      </dsp:txXfrm>
    </dsp:sp>
    <dsp:sp modelId="{741405F0-015B-43BA-9C64-471D6BDB720A}">
      <dsp:nvSpPr>
        <dsp:cNvPr id="0" name=""/>
        <dsp:cNvSpPr/>
      </dsp:nvSpPr>
      <dsp:spPr>
        <a:xfrm>
          <a:off x="6561666" y="75075"/>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Colums</a:t>
          </a:r>
        </a:p>
      </dsp:txBody>
      <dsp:txXfrm>
        <a:off x="6584527" y="97936"/>
        <a:ext cx="1515319" cy="734798"/>
      </dsp:txXfrm>
    </dsp:sp>
    <dsp:sp modelId="{38C53E76-3CA7-4150-9C9A-DF070DDFED1A}">
      <dsp:nvSpPr>
        <dsp:cNvPr id="0" name=""/>
        <dsp:cNvSpPr/>
      </dsp:nvSpPr>
      <dsp:spPr>
        <a:xfrm>
          <a:off x="3751791" y="1349971"/>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48389" y="1347324"/>
        <a:ext cx="31220" cy="31220"/>
      </dsp:txXfrm>
    </dsp:sp>
    <dsp:sp modelId="{730D78F2-94C3-46A5-91CA-EDBCDE4A5DED}">
      <dsp:nvSpPr>
        <dsp:cNvPr id="0" name=""/>
        <dsp:cNvSpPr/>
      </dsp:nvSpPr>
      <dsp:spPr>
        <a:xfrm>
          <a:off x="4376208" y="972674"/>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Table</a:t>
          </a:r>
        </a:p>
      </dsp:txBody>
      <dsp:txXfrm>
        <a:off x="4399069" y="995535"/>
        <a:ext cx="1515319" cy="734798"/>
      </dsp:txXfrm>
    </dsp:sp>
    <dsp:sp modelId="{B0B6640C-C588-459D-A977-C89553531398}">
      <dsp:nvSpPr>
        <dsp:cNvPr id="0" name=""/>
        <dsp:cNvSpPr/>
      </dsp:nvSpPr>
      <dsp:spPr>
        <a:xfrm>
          <a:off x="5937250" y="1349971"/>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6233848" y="1347324"/>
        <a:ext cx="31220" cy="31220"/>
      </dsp:txXfrm>
    </dsp:sp>
    <dsp:sp modelId="{CF063267-DBF0-408D-8F66-33E1B19C71FB}">
      <dsp:nvSpPr>
        <dsp:cNvPr id="0" name=""/>
        <dsp:cNvSpPr/>
      </dsp:nvSpPr>
      <dsp:spPr>
        <a:xfrm>
          <a:off x="6561666" y="972674"/>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Columns</a:t>
          </a:r>
        </a:p>
      </dsp:txBody>
      <dsp:txXfrm>
        <a:off x="6584527" y="995535"/>
        <a:ext cx="1515319" cy="734798"/>
      </dsp:txXfrm>
    </dsp:sp>
    <dsp:sp modelId="{67ECBE3A-E222-47FA-A252-9820B260E16E}">
      <dsp:nvSpPr>
        <dsp:cNvPr id="0" name=""/>
        <dsp:cNvSpPr/>
      </dsp:nvSpPr>
      <dsp:spPr>
        <a:xfrm rot="3310531">
          <a:off x="3517287" y="1798770"/>
          <a:ext cx="1093425" cy="25927"/>
        </a:xfrm>
        <a:custGeom>
          <a:avLst/>
          <a:gdLst/>
          <a:ahLst/>
          <a:cxnLst/>
          <a:rect l="0" t="0" r="0" b="0"/>
          <a:pathLst>
            <a:path>
              <a:moveTo>
                <a:pt x="0" y="12963"/>
              </a:moveTo>
              <a:lnTo>
                <a:pt x="1093425"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36664" y="1784398"/>
        <a:ext cx="54671" cy="54671"/>
      </dsp:txXfrm>
    </dsp:sp>
    <dsp:sp modelId="{28C66B05-89EF-40D6-9A0E-9415C0F39495}">
      <dsp:nvSpPr>
        <dsp:cNvPr id="0" name=""/>
        <dsp:cNvSpPr/>
      </dsp:nvSpPr>
      <dsp:spPr>
        <a:xfrm>
          <a:off x="4376208" y="1870273"/>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Function</a:t>
          </a:r>
          <a:endParaRPr lang="de-DE" sz="2800" kern="1200" dirty="0"/>
        </a:p>
      </dsp:txBody>
      <dsp:txXfrm>
        <a:off x="4399069" y="1893134"/>
        <a:ext cx="1515319" cy="734798"/>
      </dsp:txXfrm>
    </dsp:sp>
    <dsp:sp modelId="{66EA3491-3695-4070-A970-11DD6D6B3ED2}">
      <dsp:nvSpPr>
        <dsp:cNvPr id="0" name=""/>
        <dsp:cNvSpPr/>
      </dsp:nvSpPr>
      <dsp:spPr>
        <a:xfrm rot="3907178">
          <a:off x="1136469" y="3369568"/>
          <a:ext cx="1484144" cy="25927"/>
        </a:xfrm>
        <a:custGeom>
          <a:avLst/>
          <a:gdLst/>
          <a:ahLst/>
          <a:cxnLst/>
          <a:rect l="0" t="0" r="0" b="0"/>
          <a:pathLst>
            <a:path>
              <a:moveTo>
                <a:pt x="0" y="12963"/>
              </a:moveTo>
              <a:lnTo>
                <a:pt x="1484144" y="1296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1841437" y="3345429"/>
        <a:ext cx="74207" cy="74207"/>
      </dsp:txXfrm>
    </dsp:sp>
    <dsp:sp modelId="{FE96B11A-637C-4DFD-B1F5-2ED5E92FA5D9}">
      <dsp:nvSpPr>
        <dsp:cNvPr id="0" name=""/>
        <dsp:cNvSpPr/>
      </dsp:nvSpPr>
      <dsp:spPr>
        <a:xfrm>
          <a:off x="2190749" y="3665471"/>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Database</a:t>
          </a:r>
        </a:p>
      </dsp:txBody>
      <dsp:txXfrm>
        <a:off x="2213610" y="3688332"/>
        <a:ext cx="1515319" cy="734798"/>
      </dsp:txXfrm>
    </dsp:sp>
    <dsp:sp modelId="{7378B471-43AC-49DA-B806-E91202AF5A57}">
      <dsp:nvSpPr>
        <dsp:cNvPr id="0" name=""/>
        <dsp:cNvSpPr/>
      </dsp:nvSpPr>
      <dsp:spPr>
        <a:xfrm rot="18289469">
          <a:off x="3517287" y="3593968"/>
          <a:ext cx="1093425" cy="25927"/>
        </a:xfrm>
        <a:custGeom>
          <a:avLst/>
          <a:gdLst/>
          <a:ahLst/>
          <a:cxnLst/>
          <a:rect l="0" t="0" r="0" b="0"/>
          <a:pathLst>
            <a:path>
              <a:moveTo>
                <a:pt x="0" y="12963"/>
              </a:moveTo>
              <a:lnTo>
                <a:pt x="1093425"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36664" y="3579596"/>
        <a:ext cx="54671" cy="54671"/>
      </dsp:txXfrm>
    </dsp:sp>
    <dsp:sp modelId="{2410CF70-A3A1-48D0-97E8-70DAE6DC8C5C}">
      <dsp:nvSpPr>
        <dsp:cNvPr id="0" name=""/>
        <dsp:cNvSpPr/>
      </dsp:nvSpPr>
      <dsp:spPr>
        <a:xfrm>
          <a:off x="4376208" y="2767872"/>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Table</a:t>
          </a:r>
        </a:p>
      </dsp:txBody>
      <dsp:txXfrm>
        <a:off x="4399069" y="2790733"/>
        <a:ext cx="1515319" cy="734798"/>
      </dsp:txXfrm>
    </dsp:sp>
    <dsp:sp modelId="{F1CB8A36-16C2-48A2-AFC7-29B152BAE091}">
      <dsp:nvSpPr>
        <dsp:cNvPr id="0" name=""/>
        <dsp:cNvSpPr/>
      </dsp:nvSpPr>
      <dsp:spPr>
        <a:xfrm>
          <a:off x="5937250" y="3145169"/>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6233848" y="3142522"/>
        <a:ext cx="31220" cy="31220"/>
      </dsp:txXfrm>
    </dsp:sp>
    <dsp:sp modelId="{C70741D7-0D63-4215-A72E-014EDC30CD0B}">
      <dsp:nvSpPr>
        <dsp:cNvPr id="0" name=""/>
        <dsp:cNvSpPr/>
      </dsp:nvSpPr>
      <dsp:spPr>
        <a:xfrm>
          <a:off x="6561666" y="2767872"/>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Columns</a:t>
          </a:r>
        </a:p>
      </dsp:txBody>
      <dsp:txXfrm>
        <a:off x="6584527" y="2790733"/>
        <a:ext cx="1515319" cy="734798"/>
      </dsp:txXfrm>
    </dsp:sp>
    <dsp:sp modelId="{EAFE04D0-0CF8-417E-8C5B-083A54FD2ACF}">
      <dsp:nvSpPr>
        <dsp:cNvPr id="0" name=""/>
        <dsp:cNvSpPr/>
      </dsp:nvSpPr>
      <dsp:spPr>
        <a:xfrm>
          <a:off x="3751791" y="4042768"/>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48389" y="4040121"/>
        <a:ext cx="31220" cy="31220"/>
      </dsp:txXfrm>
    </dsp:sp>
    <dsp:sp modelId="{57549A87-1C33-488D-B9EF-5F2D4FEE0C32}">
      <dsp:nvSpPr>
        <dsp:cNvPr id="0" name=""/>
        <dsp:cNvSpPr/>
      </dsp:nvSpPr>
      <dsp:spPr>
        <a:xfrm>
          <a:off x="4376208" y="3665471"/>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Table</a:t>
          </a:r>
        </a:p>
      </dsp:txBody>
      <dsp:txXfrm>
        <a:off x="4399069" y="3688332"/>
        <a:ext cx="1515319" cy="734798"/>
      </dsp:txXfrm>
    </dsp:sp>
    <dsp:sp modelId="{66A03738-39C4-4FCE-BACB-5F6922F37A82}">
      <dsp:nvSpPr>
        <dsp:cNvPr id="0" name=""/>
        <dsp:cNvSpPr/>
      </dsp:nvSpPr>
      <dsp:spPr>
        <a:xfrm>
          <a:off x="5937250" y="4042768"/>
          <a:ext cx="624416" cy="25927"/>
        </a:xfrm>
        <a:custGeom>
          <a:avLst/>
          <a:gdLst/>
          <a:ahLst/>
          <a:cxnLst/>
          <a:rect l="0" t="0" r="0" b="0"/>
          <a:pathLst>
            <a:path>
              <a:moveTo>
                <a:pt x="0" y="12963"/>
              </a:moveTo>
              <a:lnTo>
                <a:pt x="624416"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6233848" y="4040121"/>
        <a:ext cx="31220" cy="31220"/>
      </dsp:txXfrm>
    </dsp:sp>
    <dsp:sp modelId="{20770342-FF70-4FA5-918C-38FCC576DDB2}">
      <dsp:nvSpPr>
        <dsp:cNvPr id="0" name=""/>
        <dsp:cNvSpPr/>
      </dsp:nvSpPr>
      <dsp:spPr>
        <a:xfrm>
          <a:off x="6561666" y="3665471"/>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Columns</a:t>
          </a:r>
        </a:p>
      </dsp:txBody>
      <dsp:txXfrm>
        <a:off x="6584527" y="3688332"/>
        <a:ext cx="1515319" cy="734798"/>
      </dsp:txXfrm>
    </dsp:sp>
    <dsp:sp modelId="{17097EF8-5144-429F-9A62-BD6239CC8BAE}">
      <dsp:nvSpPr>
        <dsp:cNvPr id="0" name=""/>
        <dsp:cNvSpPr/>
      </dsp:nvSpPr>
      <dsp:spPr>
        <a:xfrm rot="3310531">
          <a:off x="3517287" y="4491567"/>
          <a:ext cx="1093425" cy="25927"/>
        </a:xfrm>
        <a:custGeom>
          <a:avLst/>
          <a:gdLst/>
          <a:ahLst/>
          <a:cxnLst/>
          <a:rect l="0" t="0" r="0" b="0"/>
          <a:pathLst>
            <a:path>
              <a:moveTo>
                <a:pt x="0" y="12963"/>
              </a:moveTo>
              <a:lnTo>
                <a:pt x="1093425" y="12963"/>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de-DE" sz="500" kern="1200"/>
        </a:p>
      </dsp:txBody>
      <dsp:txXfrm>
        <a:off x="4036664" y="4477195"/>
        <a:ext cx="54671" cy="54671"/>
      </dsp:txXfrm>
    </dsp:sp>
    <dsp:sp modelId="{0005F916-92F2-469A-A24F-67B31F1846E9}">
      <dsp:nvSpPr>
        <dsp:cNvPr id="0" name=""/>
        <dsp:cNvSpPr/>
      </dsp:nvSpPr>
      <dsp:spPr>
        <a:xfrm>
          <a:off x="4376208" y="4563070"/>
          <a:ext cx="1561041" cy="7805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a:t>Mat View</a:t>
          </a:r>
        </a:p>
      </dsp:txBody>
      <dsp:txXfrm>
        <a:off x="4399069" y="4585931"/>
        <a:ext cx="1515319" cy="7347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CD74C-9E8B-4084-B3E7-3496067D5EC3}">
      <dsp:nvSpPr>
        <dsp:cNvPr id="0" name=""/>
        <dsp:cNvSpPr/>
      </dsp:nvSpPr>
      <dsp:spPr>
        <a:xfrm>
          <a:off x="0"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Data @ Admin </a:t>
          </a:r>
          <a:r>
            <a:rPr lang="de-DE" sz="1300" kern="1200" dirty="0" err="1"/>
            <a:t>Node</a:t>
          </a:r>
          <a:endParaRPr lang="de-DE" sz="1300" kern="1200" dirty="0"/>
        </a:p>
      </dsp:txBody>
      <dsp:txXfrm>
        <a:off x="370067" y="1520876"/>
        <a:ext cx="1110201" cy="740134"/>
      </dsp:txXfrm>
    </dsp:sp>
    <dsp:sp modelId="{622B2B59-3927-4345-9B96-2F97F81C5EF1}">
      <dsp:nvSpPr>
        <dsp:cNvPr id="0" name=""/>
        <dsp:cNvSpPr/>
      </dsp:nvSpPr>
      <dsp:spPr>
        <a:xfrm>
          <a:off x="1665302"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Right Table/Schema</a:t>
          </a:r>
        </a:p>
      </dsp:txBody>
      <dsp:txXfrm>
        <a:off x="2035369" y="1520876"/>
        <a:ext cx="1110201" cy="740134"/>
      </dsp:txXfrm>
    </dsp:sp>
    <dsp:sp modelId="{311914FC-9EA3-46A3-9155-3BA5F6140377}">
      <dsp:nvSpPr>
        <dsp:cNvPr id="0" name=""/>
        <dsp:cNvSpPr/>
      </dsp:nvSpPr>
      <dsp:spPr>
        <a:xfrm>
          <a:off x="3330604"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Chose Data </a:t>
          </a:r>
          <a:r>
            <a:rPr lang="de-DE" sz="1300" kern="1200" dirty="0" err="1"/>
            <a:t>Node</a:t>
          </a:r>
          <a:endParaRPr lang="de-DE" sz="1300" kern="1200" dirty="0"/>
        </a:p>
      </dsp:txBody>
      <dsp:txXfrm>
        <a:off x="3700671" y="1520876"/>
        <a:ext cx="1110201" cy="740134"/>
      </dsp:txXfrm>
    </dsp:sp>
    <dsp:sp modelId="{31057FD2-85CB-43D1-B81C-5919EC6A6480}">
      <dsp:nvSpPr>
        <dsp:cNvPr id="0" name=""/>
        <dsp:cNvSpPr/>
      </dsp:nvSpPr>
      <dsp:spPr>
        <a:xfrm>
          <a:off x="4995906"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Send </a:t>
          </a:r>
          <a:r>
            <a:rPr lang="de-DE" sz="1300" kern="1200" dirty="0" err="1"/>
            <a:t>data</a:t>
          </a:r>
          <a:endParaRPr lang="de-DE" sz="1300" kern="1200" dirty="0"/>
        </a:p>
      </dsp:txBody>
      <dsp:txXfrm>
        <a:off x="5365973" y="1520876"/>
        <a:ext cx="1110201" cy="740134"/>
      </dsp:txXfrm>
    </dsp:sp>
    <dsp:sp modelId="{9A365A0F-002B-45EC-ACE9-73426FBFED87}">
      <dsp:nvSpPr>
        <dsp:cNvPr id="0" name=""/>
        <dsp:cNvSpPr/>
      </dsp:nvSpPr>
      <dsp:spPr>
        <a:xfrm>
          <a:off x="6661208"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@Data </a:t>
          </a:r>
          <a:r>
            <a:rPr lang="de-DE" sz="1300" kern="1200" dirty="0" err="1"/>
            <a:t>Node</a:t>
          </a:r>
          <a:r>
            <a:rPr lang="de-DE" sz="1300" kern="1200" dirty="0"/>
            <a:t>: Create Extension</a:t>
          </a:r>
        </a:p>
      </dsp:txBody>
      <dsp:txXfrm>
        <a:off x="7031275" y="1520876"/>
        <a:ext cx="1110201" cy="740134"/>
      </dsp:txXfrm>
    </dsp:sp>
    <dsp:sp modelId="{4DEB9884-C354-459F-9B53-2EF341A9F16D}">
      <dsp:nvSpPr>
        <dsp:cNvPr id="0" name=""/>
        <dsp:cNvSpPr/>
      </dsp:nvSpPr>
      <dsp:spPr>
        <a:xfrm>
          <a:off x="8326511"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Send </a:t>
          </a:r>
          <a:r>
            <a:rPr lang="de-DE" sz="1300" kern="1200" dirty="0" err="1"/>
            <a:t>info</a:t>
          </a:r>
          <a:r>
            <a:rPr lang="de-DE" sz="1300" kern="1200" dirty="0"/>
            <a:t> </a:t>
          </a:r>
          <a:r>
            <a:rPr lang="de-DE" sz="1300" kern="1200" dirty="0" err="1"/>
            <a:t>to</a:t>
          </a:r>
          <a:r>
            <a:rPr lang="de-DE" sz="1300" kern="1200" dirty="0"/>
            <a:t> Admin</a:t>
          </a:r>
        </a:p>
      </dsp:txBody>
      <dsp:txXfrm>
        <a:off x="8696578" y="1520876"/>
        <a:ext cx="1110201" cy="740134"/>
      </dsp:txXfrm>
    </dsp:sp>
    <dsp:sp modelId="{5E653E54-AE65-4348-A240-89AB467FC517}">
      <dsp:nvSpPr>
        <dsp:cNvPr id="0" name=""/>
        <dsp:cNvSpPr/>
      </dsp:nvSpPr>
      <dsp:spPr>
        <a:xfrm>
          <a:off x="9991813" y="1520876"/>
          <a:ext cx="1850335" cy="740134"/>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de-DE" sz="1300" kern="1200" dirty="0"/>
            <a:t>@Admin: Update </a:t>
          </a:r>
          <a:r>
            <a:rPr lang="de-DE" sz="1300" kern="1200" dirty="0" err="1"/>
            <a:t>Metadata</a:t>
          </a:r>
          <a:endParaRPr lang="de-DE" sz="1300" kern="1200" dirty="0"/>
        </a:p>
      </dsp:txBody>
      <dsp:txXfrm>
        <a:off x="10361880" y="1520876"/>
        <a:ext cx="1110201" cy="7401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6/27/2022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‹Nr.›</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‹Nr.›</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86.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374774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2551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11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7409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2421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3499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9731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130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92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8:33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78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139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1426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OSS: Open source</a:t>
            </a:r>
          </a:p>
          <a:p>
            <a:r>
              <a:rPr lang="en-US" dirty="0"/>
              <a:t>Let’s look at Azure Data Explorer architecture.</a:t>
            </a:r>
          </a:p>
          <a:p>
            <a:endParaRPr lang="en-US" dirty="0"/>
          </a:p>
          <a:p>
            <a:r>
              <a:rPr lang="en-US" dirty="0"/>
              <a:t>It’s a PaaS service and you don’t have to maintain any infrastructure. The cluster includes two types of compute nodes: Data Management – responsible for ingestion and background jobs, it provides managed ingestion pipeline from Event Hub, IoT Hub, and Storage. Engine nodes are responsible for caching the data on local SSD’s and running distributed queries. The compute and storage are decoupled, and it can grow independently and is flexible. </a:t>
            </a:r>
          </a:p>
          <a:p>
            <a:endParaRPr lang="en-US" dirty="0"/>
          </a:p>
          <a:p>
            <a:r>
              <a:rPr lang="en-US" dirty="0"/>
              <a:t>On the left side, there is a list of supported data sources and on the right-hand side different integrations and tools you can use to access the data.</a:t>
            </a:r>
          </a:p>
          <a:p>
            <a:endParaRPr lang="en-US" dirty="0"/>
          </a:p>
          <a:p>
            <a:r>
              <a:rPr lang="en-US" dirty="0"/>
              <a:t>ADX also has external table support for exporting data to storage and querying that data.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181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71717"/>
                </a:solidFill>
                <a:effectLst/>
                <a:latin typeface="Segoe UI" panose="020B0502040204020203" pitchFamily="34" charset="0"/>
              </a:rPr>
              <a:t>Azure Data Explorer pulls data from an external source and reads requests from a pending Azure queue. Data is batched or streamed to the Data Manager. Batch data flowing to the same database and table is optimized for ingestion throughput. Azure Data Explorer validates initial data and converts data formats where necessary. Further data manipulation includes matching schema, organizing, indexing, encoding, and compressing the data. Data is persisted in storage according to the set retention policy. The Data Manager then commits the data ingest to the engine, where it's available for query.</a:t>
            </a:r>
            <a:endParaRPr lang="en-US" baseline="0"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672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every field is indexed during the data ingestion. The scope of the Table level index is a single data shard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2308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every field is indexed during the data ingestion. The scope of the Table level index is a single data shard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9189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226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9:34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1698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C4C51"/>
                </a:solidFill>
                <a:effectLst/>
                <a:latin typeface="Segoe UI" panose="020B0502040204020203" pitchFamily="34" charset="0"/>
              </a:rPr>
              <a:t>The index, make it possible to efficiently skip entire batches of records when queries are predicated on the table’s raw data.</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Stored in Azure Blob, with each data shard composed of one or more blobs. </a:t>
            </a:r>
          </a:p>
          <a:p>
            <a:pPr algn="l">
              <a:buFont typeface="+mj-lt"/>
              <a:buAutoNum type="arabicPeriod"/>
            </a:pPr>
            <a:r>
              <a:rPr lang="en-US" b="0" i="0" dirty="0">
                <a:solidFill>
                  <a:srgbClr val="4C4C51"/>
                </a:solidFill>
                <a:effectLst/>
                <a:latin typeface="Segoe UI" panose="020B0502040204020203" pitchFamily="34" charset="0"/>
              </a:rPr>
              <a:t>It allows multiple Compute nodes in the cluster to cache the data shard, without complex change management coordination between them.</a:t>
            </a:r>
          </a:p>
          <a:p>
            <a:pPr algn="l">
              <a:buFont typeface="+mj-lt"/>
              <a:buAutoNum type="arabicPeriod"/>
            </a:pPr>
            <a:r>
              <a:rPr lang="en-US" b="0" i="0" dirty="0">
                <a:solidFill>
                  <a:srgbClr val="4C4C51"/>
                </a:solidFill>
                <a:effectLst/>
                <a:latin typeface="Segoe UI" panose="020B0502040204020203" pitchFamily="34" charset="0"/>
              </a:rPr>
              <a:t>It allows multiple Compute clusters to refer to the same data shard.</a:t>
            </a:r>
          </a:p>
          <a:p>
            <a:pPr algn="l">
              <a:buFont typeface="+mj-lt"/>
              <a:buAutoNum type="arabicPeriod"/>
            </a:pPr>
            <a:r>
              <a:rPr lang="en-US" b="0" i="0" dirty="0">
                <a:solidFill>
                  <a:srgbClr val="4C4C51"/>
                </a:solidFill>
                <a:effectLst/>
                <a:latin typeface="Segoe UI" panose="020B0502040204020203" pitchFamily="34" charset="0"/>
              </a:rPr>
              <a:t>It adds robustness to the system, as there’s no complex code to “surgically modify” parts of existing storage artifacts.</a:t>
            </a:r>
          </a:p>
          <a:p>
            <a:pPr algn="l">
              <a:buFont typeface="+mj-lt"/>
              <a:buAutoNum type="arabicPeriod"/>
            </a:pPr>
            <a:r>
              <a:rPr lang="en-US" b="0" i="0" dirty="0">
                <a:solidFill>
                  <a:srgbClr val="4C4C51"/>
                </a:solidFill>
                <a:effectLst/>
                <a:latin typeface="Segoe UI" panose="020B0502040204020203" pitchFamily="34" charset="0"/>
              </a:rPr>
              <a:t>It allows “travel back in time” to a previous snapshot as long as the storage artifacts of the data shard are not hard-deleted.</a:t>
            </a:r>
          </a:p>
          <a:p>
            <a:pPr algn="l"/>
            <a:r>
              <a:rPr lang="en-US" b="0" i="0" dirty="0">
                <a:solidFill>
                  <a:srgbClr val="4C4C51"/>
                </a:solidFill>
                <a:effectLst/>
                <a:latin typeface="Segoe UI" panose="020B0502040204020203" pitchFamily="34" charset="0"/>
              </a:rPr>
              <a:t>Azure Data Explorer uses its own proprietary format for the data shards storage artifacts, custom-built for the technology. For example, the format is built so that storage artifacts can be memory-mapped by the process querying them, and allows for data management operations that are unique to our technology, including index-only merge of data shards. There is no need to transform the data prior to querying</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25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92929"/>
                </a:solidFill>
                <a:effectLst/>
                <a:latin typeface="charter"/>
              </a:rPr>
              <a:t>Extent directory</a:t>
            </a:r>
            <a:r>
              <a:rPr lang="en-US" b="0" i="0" dirty="0">
                <a:solidFill>
                  <a:srgbClr val="292929"/>
                </a:solidFill>
                <a:effectLst/>
                <a:latin typeface="charter"/>
              </a:rPr>
              <a:t> is an index of table extents and index reference, order by ingesting time. Column Index is on Extend Level</a:t>
            </a:r>
          </a:p>
          <a:p>
            <a:r>
              <a:rPr lang="en-US" b="1" i="0" dirty="0">
                <a:solidFill>
                  <a:srgbClr val="292929"/>
                </a:solidFill>
                <a:effectLst/>
                <a:latin typeface="charter"/>
              </a:rPr>
              <a:t>Table Metadata</a:t>
            </a:r>
            <a:r>
              <a:rPr lang="en-US" b="0" i="0" dirty="0">
                <a:solidFill>
                  <a:srgbClr val="292929"/>
                </a:solidFill>
                <a:effectLst/>
                <a:latin typeface="charter"/>
              </a:rPr>
              <a:t> table name, folder name, # of extents etc.  -&gt; </a:t>
            </a:r>
            <a:r>
              <a:rPr lang="en-US" dirty="0"/>
              <a:t>.show table</a:t>
            </a:r>
            <a:r>
              <a:rPr lang="en-US" b="0" i="0" dirty="0">
                <a:solidFill>
                  <a:srgbClr val="292929"/>
                </a:solidFill>
                <a:effectLst/>
                <a:latin typeface="charter"/>
              </a:rPr>
              <a:t> </a:t>
            </a:r>
          </a:p>
          <a:p>
            <a:r>
              <a:rPr lang="en-US" b="0" i="0" dirty="0">
                <a:solidFill>
                  <a:srgbClr val="292929"/>
                </a:solidFill>
                <a:effectLst/>
                <a:latin typeface="charter"/>
              </a:rPr>
              <a:t>`</a:t>
            </a:r>
          </a:p>
          <a:p>
            <a:r>
              <a:rPr lang="en-US" b="0" i="0" dirty="0">
                <a:solidFill>
                  <a:srgbClr val="292929"/>
                </a:solidFill>
                <a:effectLst/>
                <a:latin typeface="charter"/>
              </a:rPr>
              <a:t>Filter on non </a:t>
            </a:r>
            <a:r>
              <a:rPr lang="en-US" b="0" i="0" dirty="0" err="1">
                <a:solidFill>
                  <a:srgbClr val="292929"/>
                </a:solidFill>
                <a:effectLst/>
                <a:latin typeface="charter"/>
              </a:rPr>
              <a:t>DateTime</a:t>
            </a:r>
            <a:r>
              <a:rPr lang="en-US" b="0" i="0" dirty="0">
                <a:solidFill>
                  <a:srgbClr val="292929"/>
                </a:solidFill>
                <a:effectLst/>
                <a:latin typeface="charter"/>
              </a:rPr>
              <a:t> or </a:t>
            </a:r>
            <a:r>
              <a:rPr lang="en-US" b="0" i="0" dirty="0" err="1">
                <a:solidFill>
                  <a:srgbClr val="292929"/>
                </a:solidFill>
                <a:effectLst/>
                <a:latin typeface="charter"/>
              </a:rPr>
              <a:t>DateTime</a:t>
            </a:r>
            <a:r>
              <a:rPr lang="en-US" b="0" i="0" dirty="0">
                <a:solidFill>
                  <a:srgbClr val="292929"/>
                </a:solidFill>
                <a:effectLst/>
                <a:latin typeface="charter"/>
              </a:rPr>
              <a:t> without ingestion relation: =&gt;  scan all the tables extent indexes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88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dirty="0">
                <a:solidFill>
                  <a:srgbClr val="292929"/>
                </a:solidFill>
                <a:effectLst/>
                <a:latin typeface="sohne"/>
              </a:rPr>
              <a:t>Kusto Index</a:t>
            </a:r>
          </a:p>
          <a:p>
            <a:pPr algn="l"/>
            <a:r>
              <a:rPr lang="en-US" sz="1200" b="0" i="0" dirty="0">
                <a:solidFill>
                  <a:srgbClr val="292929"/>
                </a:solidFill>
                <a:effectLst/>
                <a:latin typeface="charter"/>
              </a:rPr>
              <a:t>Inside of the extent, the leaf of column index points to data blocks, unlike the table level index, its leaf point to extent location.</a:t>
            </a:r>
          </a:p>
          <a:p>
            <a:pPr algn="l"/>
            <a:r>
              <a:rPr lang="en-US" sz="1200" b="1" i="0" dirty="0">
                <a:solidFill>
                  <a:srgbClr val="292929"/>
                </a:solidFill>
                <a:effectLst/>
                <a:latin typeface="charter"/>
              </a:rPr>
              <a:t>String column index</a:t>
            </a:r>
            <a:r>
              <a:rPr lang="en-US" sz="1200" b="0" i="0" dirty="0">
                <a:solidFill>
                  <a:srgbClr val="292929"/>
                </a:solidFill>
                <a:effectLst/>
                <a:latin typeface="charter"/>
              </a:rPr>
              <a:t>: inverted term index as a B-tree. This kind of index grants Kusto a powerful capability of text processing(Similar to </a:t>
            </a:r>
            <a:r>
              <a:rPr lang="en-US" sz="1200" b="0" i="0" dirty="0" err="1">
                <a:solidFill>
                  <a:srgbClr val="292929"/>
                </a:solidFill>
                <a:effectLst/>
                <a:latin typeface="charter"/>
              </a:rPr>
              <a:t>ElasticSearch</a:t>
            </a:r>
            <a:r>
              <a:rPr lang="en-US" sz="1200" b="0" i="0" dirty="0">
                <a:solidFill>
                  <a:srgbClr val="292929"/>
                </a:solidFill>
                <a:effectLst/>
                <a:latin typeface="charter"/>
              </a:rPr>
              <a:t>). The “contains” operator is way faster than “like” in T-SQL.</a:t>
            </a:r>
          </a:p>
          <a:p>
            <a:pPr algn="l"/>
            <a:r>
              <a:rPr lang="en-US" sz="1200" b="1" i="0" dirty="0">
                <a:solidFill>
                  <a:srgbClr val="292929"/>
                </a:solidFill>
                <a:effectLst/>
                <a:latin typeface="charter"/>
              </a:rPr>
              <a:t>Numeric column (include </a:t>
            </a:r>
            <a:r>
              <a:rPr lang="en-US" sz="1200" b="1" i="0" dirty="0" err="1">
                <a:solidFill>
                  <a:srgbClr val="292929"/>
                </a:solidFill>
                <a:effectLst/>
                <a:latin typeface="charter"/>
              </a:rPr>
              <a:t>DateTime</a:t>
            </a:r>
            <a:r>
              <a:rPr lang="en-US" sz="1200" b="1" i="0" dirty="0">
                <a:solidFill>
                  <a:srgbClr val="292929"/>
                </a:solidFill>
                <a:effectLst/>
                <a:latin typeface="charter"/>
              </a:rPr>
              <a:t> and </a:t>
            </a:r>
            <a:r>
              <a:rPr lang="en-US" sz="1200" b="1" i="0" dirty="0" err="1">
                <a:solidFill>
                  <a:srgbClr val="292929"/>
                </a:solidFill>
                <a:effectLst/>
                <a:latin typeface="charter"/>
              </a:rPr>
              <a:t>TimeSpan</a:t>
            </a:r>
            <a:r>
              <a:rPr lang="en-US" sz="1200" b="1" i="0" dirty="0">
                <a:solidFill>
                  <a:srgbClr val="292929"/>
                </a:solidFill>
                <a:effectLst/>
                <a:latin typeface="charter"/>
              </a:rPr>
              <a:t>) index</a:t>
            </a:r>
            <a:r>
              <a:rPr lang="en-US" sz="1200" b="0" i="0" dirty="0">
                <a:solidFill>
                  <a:srgbClr val="292929"/>
                </a:solidFill>
                <a:effectLst/>
                <a:latin typeface="charter"/>
              </a:rPr>
              <a:t>: range-based forward index.</a:t>
            </a:r>
            <a:br>
              <a:rPr lang="en-US" sz="1200" b="0" i="0" dirty="0">
                <a:solidFill>
                  <a:srgbClr val="292929"/>
                </a:solidFill>
                <a:effectLst/>
                <a:latin typeface="charter"/>
              </a:rPr>
            </a:br>
            <a:r>
              <a:rPr lang="en-US" sz="1200" b="1" i="0" dirty="0">
                <a:solidFill>
                  <a:srgbClr val="292929"/>
                </a:solidFill>
                <a:effectLst/>
                <a:latin typeface="charter"/>
              </a:rPr>
              <a:t>Dynamic column index</a:t>
            </a:r>
            <a:r>
              <a:rPr lang="en-US" sz="1200" b="0" i="0" dirty="0">
                <a:solidFill>
                  <a:srgbClr val="292929"/>
                </a:solidFill>
                <a:effectLst/>
                <a:latin typeface="charter"/>
              </a:rPr>
              <a:t>: inverted term index as a B-tree, during data ingestion, the engine will enumerate all elements within the dynamic value and forward them to the index builder.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497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468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4486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654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281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6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135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1661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10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6/28/2022 12:38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0031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43</a:t>
            </a:fld>
            <a:endParaRPr lang="en-US"/>
          </a:p>
        </p:txBody>
      </p:sp>
    </p:spTree>
    <p:extLst>
      <p:ext uri="{BB962C8B-B14F-4D97-AF65-F5344CB8AC3E}">
        <p14:creationId xmlns:p14="http://schemas.microsoft.com/office/powerpoint/2010/main" val="472611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652055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000000"/>
                </a:solidFill>
                <a:effectLst/>
                <a:latin typeface="Calibri" panose="020F0502020204030204" pitchFamily="34" charset="0"/>
              </a:rPr>
              <a:t>Instant Big Data Insights</a:t>
            </a:r>
            <a:r>
              <a:rPr lang="en-US" sz="1200" b="0" i="0" dirty="0">
                <a:solidFill>
                  <a:srgbClr val="000000"/>
                </a:solidFill>
                <a:effectLst/>
                <a:latin typeface="Calibri" panose="020F0502020204030204" pitchFamily="34" charset="0"/>
              </a:rPr>
              <a:t> ---Azure Data Explorer is a big data platform supporting near real time insights over data in petabyte scale    </a:t>
            </a:r>
          </a:p>
          <a:p>
            <a:endParaRPr lang="en-US" dirty="0"/>
          </a:p>
          <a:p>
            <a:r>
              <a:rPr lang="en-US" sz="1800" b="1" i="0" dirty="0">
                <a:solidFill>
                  <a:srgbClr val="000000"/>
                </a:solidFill>
                <a:effectLst/>
                <a:latin typeface="Calibri" panose="020F0502020204030204" pitchFamily="34" charset="0"/>
              </a:rPr>
              <a:t>Fully Managed Platform</a:t>
            </a:r>
            <a:r>
              <a:rPr lang="en-US" sz="1800" b="0" i="0" dirty="0">
                <a:solidFill>
                  <a:srgbClr val="000000"/>
                </a:solidFill>
                <a:effectLst/>
                <a:latin typeface="Calibri" panose="020F0502020204030204" pitchFamily="34" charset="0"/>
              </a:rPr>
              <a:t> - ADX is a fully managed platform for big data analytics. Embed Azure Data Explorer in SaaS applications to build multi-tenant or single tenant SaaS analytics solution for Time Series, Logs, Events, Transactions, and security data. No infrastructure management, no maintenance. </a:t>
            </a:r>
            <a:endParaRPr lang="en-US" dirty="0"/>
          </a:p>
          <a:p>
            <a:endParaRPr lang="en-US" dirty="0"/>
          </a:p>
          <a:p>
            <a:r>
              <a:rPr lang="en-US" sz="1800" b="1" i="0" dirty="0">
                <a:solidFill>
                  <a:srgbClr val="000000"/>
                </a:solidFill>
                <a:effectLst/>
                <a:latin typeface="Calibri" panose="020F0502020204030204" pitchFamily="34" charset="0"/>
              </a:rPr>
              <a:t>Democratizing Data Analytics</a:t>
            </a:r>
            <a:r>
              <a:rPr lang="en-US" sz="1800" b="0" i="0" dirty="0">
                <a:solidFill>
                  <a:srgbClr val="000000"/>
                </a:solidFill>
                <a:effectLst/>
                <a:latin typeface="Calibri" panose="020F0502020204030204" pitchFamily="34" charset="0"/>
              </a:rPr>
              <a:t>  - Azure Data Explorer democratizes self-service, big data analytics, with the intuitive Kusto Query Language (KQL) that provides the expressiveness and power of SQL with the simplicity of Excel </a:t>
            </a:r>
          </a:p>
          <a:p>
            <a:endParaRPr lang="en-US" sz="1800" b="0" i="0" dirty="0">
              <a:solidFill>
                <a:srgbClr val="000000"/>
              </a:solidFill>
              <a:effectLst/>
              <a:latin typeface="Calibri" panose="020F0502020204030204" pitchFamily="34" charset="0"/>
            </a:endParaRPr>
          </a:p>
          <a:p>
            <a:r>
              <a:rPr lang="en-US" sz="1800" b="1" i="0" dirty="0">
                <a:solidFill>
                  <a:srgbClr val="000000"/>
                </a:solidFill>
                <a:effectLst/>
                <a:latin typeface="Calibri" panose="020F0502020204030204" pitchFamily="34" charset="0"/>
              </a:rPr>
              <a:t>Proven Technology at Scale Petabyte</a:t>
            </a:r>
            <a:r>
              <a:rPr lang="en-US" sz="1800" b="0" i="0" dirty="0">
                <a:solidFill>
                  <a:srgbClr val="000000"/>
                </a:solidFill>
                <a:effectLst/>
                <a:latin typeface="Calibri" panose="020F0502020204030204" pitchFamily="34" charset="0"/>
              </a:rPr>
              <a:t>  - Azure Data Explorer is a distributed system with compute and storage that can scale independently, enabling analytics on gigabytes to petabytes of data. </a:t>
            </a: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mv-apply: Applies a subquery to each record, and returns the union of the results of all subqueries.</a:t>
            </a:r>
          </a:p>
          <a:p>
            <a:r>
              <a:rPr lang="en-US" b="0" i="0" dirty="0">
                <a:solidFill>
                  <a:srgbClr val="171717"/>
                </a:solidFill>
                <a:effectLst/>
                <a:latin typeface="Segoe UI" panose="020B0502040204020203" pitchFamily="34" charset="0"/>
              </a:rPr>
              <a:t>Sample: </a:t>
            </a:r>
          </a:p>
          <a:p>
            <a:r>
              <a:rPr lang="en-US" dirty="0"/>
              <a:t>T | mv-apply Metric to </a:t>
            </a:r>
            <a:r>
              <a:rPr lang="en-US" dirty="0" err="1"/>
              <a:t>typeof</a:t>
            </a:r>
            <a:r>
              <a:rPr lang="en-US" dirty="0"/>
              <a:t>(real) on </a:t>
            </a:r>
          </a:p>
          <a:p>
            <a:r>
              <a:rPr lang="en-US" dirty="0"/>
              <a:t>(</a:t>
            </a:r>
          </a:p>
          <a:p>
            <a:r>
              <a:rPr lang="en-US" dirty="0"/>
              <a:t>   top 2 by Metric desc</a:t>
            </a:r>
          </a:p>
          <a:p>
            <a:r>
              <a:rPr lang="en-US" dirty="0"/>
              <a:t>)</a:t>
            </a:r>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11:32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74841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933498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290592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2905925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9440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380334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6/27/2022 9:55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525204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Data Share integration enables sharing data:</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Within the company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Across companies – tenants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Optimize my business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Typical Use Cases</a:t>
            </a:r>
          </a:p>
          <a:p>
            <a:pPr marL="228600" lvl="0" indent="-228600">
              <a:buFont typeface="+mj-lt"/>
              <a:buAutoNum type="arabicPeriod"/>
            </a:pPr>
            <a:r>
              <a:rPr lang="en-US" sz="1200" kern="1200" dirty="0">
                <a:solidFill>
                  <a:schemeClr val="tx1"/>
                </a:solidFill>
                <a:effectLst/>
                <a:latin typeface="+mn-lt"/>
                <a:ea typeface="+mn-ea"/>
                <a:cs typeface="+mn-cs"/>
              </a:rPr>
              <a:t>Data providers can use this integration to share their data with their customers in a simple and secure way. Example, a weather forecast provider can share their data in near-real-time with their customer without having them to maintain the data pipeline. As the data is updated on the leader cluster, the change will appear on the follower cluster in few seconds or minutes depending the data volume and metadata. </a:t>
            </a:r>
          </a:p>
          <a:p>
            <a:pPr marL="228600" lvl="0" indent="-228600">
              <a:buFont typeface="+mj-lt"/>
              <a:buAutoNum type="arabicPeriod"/>
            </a:pPr>
            <a:r>
              <a:rPr lang="en-US" sz="1200" kern="1200" dirty="0">
                <a:solidFill>
                  <a:schemeClr val="tx1"/>
                </a:solidFill>
                <a:effectLst/>
                <a:latin typeface="+mn-lt"/>
                <a:ea typeface="+mn-ea"/>
                <a:cs typeface="+mn-cs"/>
              </a:rPr>
              <a:t>Organizations can share their data with partners for collaboration and data exchange. For example, a retail company sharing the data with their suppliers. </a:t>
            </a:r>
          </a:p>
          <a:p>
            <a:pPr marL="228600" lvl="0" indent="-228600">
              <a:buFont typeface="+mj-lt"/>
              <a:buAutoNum type="arabicPeriod"/>
            </a:pPr>
            <a:r>
              <a:rPr lang="en-US" sz="1200" kern="1200" dirty="0">
                <a:solidFill>
                  <a:schemeClr val="tx1"/>
                </a:solidFill>
                <a:effectLst/>
                <a:latin typeface="+mn-lt"/>
                <a:ea typeface="+mn-ea"/>
                <a:cs typeface="+mn-cs"/>
              </a:rPr>
              <a:t>Share data within the company or provide data-as-a-service. Many organizations would like to share the data within the company and have individual teams accountable for their usage and cost. With Azure Data Explorer, every team could have their cluster with their choice of configuration and sharing the same data from one leader cluster.</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98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Arial" panose="020B0604020202020204" pitchFamily="34" charset="0"/>
              </a:rPr>
              <a:t>Let me tell you about our journey with Azure Data Explorer.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the growing demand of various Microsoft cloud services, Azure Data Explorer was home grown and launched back in 2015. Internally it’s called Kusto and used widely across Microsoft for telemetry analytics. It’s also the underline warm store for Azure Monitor, Application Insights, Azure Security Center, Time Series Insights, IoT Central, and more. All these services offers “</a:t>
            </a:r>
            <a:r>
              <a:rPr lang="en-US" sz="1200" dirty="0">
                <a:solidFill>
                  <a:schemeClr val="bg1"/>
                </a:solidFill>
                <a:latin typeface="+mn-lt"/>
                <a:cs typeface="Segoe UI Light" panose="020B0502040204020203" pitchFamily="34" charset="0"/>
              </a:rPr>
              <a:t>a fit for purpose end to end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mn-lt"/>
                <a:cs typeface="Segoe UI Light" panose="020B0502040204020203" pitchFamily="34" charset="0"/>
              </a:rPr>
              <a:t>This is the same underline technology that we are offering to you as an Azure PaaS service.</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24B60E-F591-4265-9BF6-DA90A8B87C7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Image Placeholder 6">
            <a:extLst>
              <a:ext uri="{FF2B5EF4-FFF2-40B4-BE49-F238E27FC236}">
                <a16:creationId xmlns:a16="http://schemas.microsoft.com/office/drawing/2014/main" id="{AD9A742E-3E7A-411D-9746-180C6062A1C9}"/>
              </a:ext>
            </a:extLst>
          </p:cNvPr>
          <p:cNvSpPr>
            <a:spLocks noGrp="1" noRot="1" noChangeAspect="1"/>
          </p:cNvSpPr>
          <p:nvPr>
            <p:ph type="sldImg"/>
          </p:nvPr>
        </p:nvSpPr>
        <p:spPr/>
      </p:sp>
      <p:sp>
        <p:nvSpPr>
          <p:cNvPr id="8" name="Footer Placeholder 4">
            <a:extLst>
              <a:ext uri="{FF2B5EF4-FFF2-40B4-BE49-F238E27FC236}">
                <a16:creationId xmlns:a16="http://schemas.microsoft.com/office/drawing/2014/main" id="{6415D22B-CA7F-4B30-A3C6-FDC590AF4B9F}"/>
              </a:ext>
            </a:extLst>
          </p:cNvPr>
          <p:cNvSpPr txBox="1">
            <a:spLocks/>
          </p:cNvSpPr>
          <p:nvPr/>
        </p:nvSpPr>
        <p:spPr>
          <a:xfrm>
            <a:off x="0" y="8686800"/>
            <a:ext cx="5920740" cy="355964"/>
          </a:xfrm>
          <a:prstGeom prst="rect">
            <a:avLst/>
          </a:prstGeom>
        </p:spPr>
        <p:txBody>
          <a:bodyPr vert="horz" lIns="91440" tIns="45720" rIns="91440" bIns="45720" rtlCol="0" anchor="b"/>
          <a:lstStyle>
            <a:defPPr>
              <a:defRPr lang="en-US"/>
            </a:defPPr>
            <a:lvl1pPr marL="571500" indent="0" algn="l" defTabSz="932742" rtl="0" eaLnBrk="1" latinLnBrk="0" hangingPunct="1">
              <a:defRPr sz="12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Tree>
    <p:extLst>
      <p:ext uri="{BB962C8B-B14F-4D97-AF65-F5344CB8AC3E}">
        <p14:creationId xmlns:p14="http://schemas.microsoft.com/office/powerpoint/2010/main" val="2803362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Azure Data Explorer is enterprise ready will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2910173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361067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830673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7622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82612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74434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62705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44848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81</a:t>
            </a:fld>
            <a:endParaRPr lang="en-US"/>
          </a:p>
        </p:txBody>
      </p:sp>
    </p:spTree>
    <p:extLst>
      <p:ext uri="{BB962C8B-B14F-4D97-AF65-F5344CB8AC3E}">
        <p14:creationId xmlns:p14="http://schemas.microsoft.com/office/powerpoint/2010/main" val="221906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Azure Data Explorer is a cornerstone for our operational analytics and is strategic to Microsoft. It has played a key role in Microsoft’s digital transformation journey operating at a massive scale, ingesting 35+ petabytes of telemetry data every day, 20+ billion queries per month, and 2+ Exabyte of data stored.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55647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29534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15210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Log and Time Series across the industries to:</a:t>
            </a:r>
          </a:p>
          <a:p>
            <a:pPr marL="171450" indent="-171450">
              <a:buFont typeface="Arial" panose="020B0604020202020204" pitchFamily="34" charset="0"/>
              <a:buChar char="•"/>
            </a:pPr>
            <a:r>
              <a:rPr lang="en-US" dirty="0"/>
              <a:t>Consolidate and correlate logs and events data across on-prem, cloud, 3rd party</a:t>
            </a:r>
          </a:p>
          <a:p>
            <a:pPr marL="171450" indent="-171450">
              <a:buFont typeface="Arial" panose="020B0604020202020204" pitchFamily="34" charset="0"/>
              <a:buChar char="•"/>
            </a:pPr>
            <a:r>
              <a:rPr lang="en-US" dirty="0"/>
              <a:t>Replace legacy log search solutions </a:t>
            </a:r>
          </a:p>
          <a:p>
            <a:pPr marL="171450" indent="-171450">
              <a:buFont typeface="Arial" panose="020B0604020202020204" pitchFamily="34" charset="0"/>
              <a:buChar char="•"/>
            </a:pPr>
            <a:r>
              <a:rPr lang="en-US" dirty="0"/>
              <a:t>Accelerate your AI Ops journey (pattern recognition, anomaly detection, forecasting, etc.)</a:t>
            </a:r>
          </a:p>
          <a:p>
            <a:pPr marL="171450" indent="-171450">
              <a:buFont typeface="Arial" panose="020B0604020202020204" pitchFamily="34" charset="0"/>
              <a:buChar char="•"/>
            </a:pPr>
            <a:r>
              <a:rPr lang="en-US" dirty="0"/>
              <a:t>Building IoT Analytics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typical patterns: </a:t>
            </a:r>
          </a:p>
          <a:p>
            <a:endParaRPr lang="en-US" dirty="0"/>
          </a:p>
          <a:p>
            <a:r>
              <a:rPr lang="en-US" dirty="0"/>
              <a:t>Streaming ingestion for low latency insights where the data directly lands into ADX, where its cached and indexed for faster query performance and optionally exported out to Azure Data Lake in parquet format ready for batch processing and integration with other Big Data and ML services.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ingest data in batches to cache and index the data in ADX. </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6/27/2022 9:55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758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Master" Target="../slideMasters/slideMaster3.xml"/><Relationship Id="rId5" Type="http://schemas.openxmlformats.org/officeDocument/2006/relationships/image" Target="../media/image31.jpg"/><Relationship Id="rId4" Type="http://schemas.openxmlformats.org/officeDocument/2006/relationships/image" Target="../media/image30.jp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32.jpg"/><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21.jp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Master" Target="../slideMasters/slideMaster3.xml"/><Relationship Id="rId6" Type="http://schemas.openxmlformats.org/officeDocument/2006/relationships/image" Target="../media/image32.jpg"/><Relationship Id="rId5" Type="http://schemas.openxmlformats.org/officeDocument/2006/relationships/image" Target="../media/image22.jpg"/><Relationship Id="rId4" Type="http://schemas.openxmlformats.org/officeDocument/2006/relationships/image" Target="../media/image21.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435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141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10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35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754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89263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0553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873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808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653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528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56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932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4279989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41488623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3053195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48062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59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84579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3177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491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13106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6365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413280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719799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65591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2642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01364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61832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16764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76074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88773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84208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656192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42909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10527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8046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283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8581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43144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37856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52382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40065497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6738874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52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1629717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578363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9709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2851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90240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2398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474574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24383623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2795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5703339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3804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935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47477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40062396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2091336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14267245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922801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2263714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67591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972313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0936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25403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9206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7469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426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65368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3877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7020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7346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364930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89216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074912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5456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1705184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101870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481008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9751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4038967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09476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427541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228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218200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013768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49371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024888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974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0886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719237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22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796452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dirty="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39421373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41177488"/>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7376153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2026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05059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6095549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3880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422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3160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without logos">
    <p:bg>
      <p:bgPr>
        <a:solidFill>
          <a:srgbClr val="121D2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76CB3E-4ABF-4764-9E82-1E2F1224B702}"/>
              </a:ext>
            </a:extLst>
          </p:cNvPr>
          <p:cNvSpPr/>
          <p:nvPr userDrawn="1"/>
        </p:nvSpPr>
        <p:spPr bwMode="auto">
          <a:xfrm>
            <a:off x="377372" y="54864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144C449-207C-439C-A447-078D0C81B55B}"/>
              </a:ext>
            </a:extLst>
          </p:cNvPr>
          <p:cNvSpPr/>
          <p:nvPr userDrawn="1"/>
        </p:nvSpPr>
        <p:spPr bwMode="auto">
          <a:xfrm>
            <a:off x="9398001" y="5384800"/>
            <a:ext cx="2598058" cy="1371600"/>
          </a:xfrm>
          <a:prstGeom prst="rect">
            <a:avLst/>
          </a:prstGeom>
          <a:solidFill>
            <a:srgbClr val="121D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19312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8032054"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7" name="Picture Placeholder 13"/>
          <p:cNvSpPr>
            <a:spLocks noGrp="1"/>
          </p:cNvSpPr>
          <p:nvPr>
            <p:ph type="pic" sz="quarter" idx="51"/>
          </p:nvPr>
        </p:nvSpPr>
        <p:spPr>
          <a:xfrm>
            <a:off x="4822961"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20099376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6078998"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4" name="Rectangle 3"/>
          <p:cNvSpPr/>
          <p:nvPr userDrawn="1"/>
        </p:nvSpPr>
        <p:spPr>
          <a:xfrm>
            <a:off x="3926252" y="6289288"/>
            <a:ext cx="410471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dirty="0">
              <a:latin typeface="Source Sans Pro Light" charset="0"/>
            </a:endParaRPr>
          </a:p>
        </p:txBody>
      </p:sp>
    </p:spTree>
    <p:extLst>
      <p:ext uri="{BB962C8B-B14F-4D97-AF65-F5344CB8AC3E}">
        <p14:creationId xmlns:p14="http://schemas.microsoft.com/office/powerpoint/2010/main" val="64258933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6313234" y="6166625"/>
            <a:ext cx="1394266"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dirty="0">
              <a:latin typeface="Source Sans Pro Light" charset="0"/>
            </a:endParaRPr>
          </a:p>
        </p:txBody>
      </p:sp>
      <p:sp>
        <p:nvSpPr>
          <p:cNvPr id="17" name="Picture Placeholder 13"/>
          <p:cNvSpPr>
            <a:spLocks noGrp="1"/>
          </p:cNvSpPr>
          <p:nvPr>
            <p:ph type="pic" sz="quarter" idx="41"/>
          </p:nvPr>
        </p:nvSpPr>
        <p:spPr>
          <a:xfrm>
            <a:off x="9169991" y="0"/>
            <a:ext cx="3022009"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6096000" y="0"/>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6096000" y="3501483"/>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65550186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9077404"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90774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7136585"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5206923"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1325286"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90774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7136585"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5206923"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1325286"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1325286"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6" name="Picture Placeholder 13"/>
          <p:cNvSpPr>
            <a:spLocks noGrp="1"/>
          </p:cNvSpPr>
          <p:nvPr>
            <p:ph type="pic" sz="quarter" idx="38"/>
          </p:nvPr>
        </p:nvSpPr>
        <p:spPr>
          <a:xfrm>
            <a:off x="32661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
        <p:nvSpPr>
          <p:cNvPr id="17" name="Picture Placeholder 13"/>
          <p:cNvSpPr>
            <a:spLocks noGrp="1"/>
          </p:cNvSpPr>
          <p:nvPr>
            <p:ph type="pic" sz="quarter" idx="39"/>
          </p:nvPr>
        </p:nvSpPr>
        <p:spPr>
          <a:xfrm>
            <a:off x="32661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26570381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1472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25991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1652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396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163F-3FF1-4B4F-BA9D-C2CD284FB0EE}"/>
              </a:ext>
            </a:extLst>
          </p:cNvPr>
          <p:cNvSpPr>
            <a:spLocks noGrp="1"/>
          </p:cNvSpPr>
          <p:nvPr>
            <p:ph type="ctrTitle"/>
          </p:nvPr>
        </p:nvSpPr>
        <p:spPr>
          <a:xfrm>
            <a:off x="1524000" y="1122363"/>
            <a:ext cx="9144000" cy="2387600"/>
          </a:xfrm>
        </p:spPr>
        <p:txBody>
          <a:bodyPr anchor="b"/>
          <a:lstStyle>
            <a:lvl1pPr algn="ctr">
              <a:defRPr sz="5999"/>
            </a:lvl1pPr>
          </a:lstStyle>
          <a:p>
            <a:r>
              <a:rPr lang="en-US"/>
              <a:t>Click to edit Master title style</a:t>
            </a:r>
            <a:endParaRPr lang="de-DE"/>
          </a:p>
        </p:txBody>
      </p:sp>
      <p:sp>
        <p:nvSpPr>
          <p:cNvPr id="3" name="Subtitle 2">
            <a:extLst>
              <a:ext uri="{FF2B5EF4-FFF2-40B4-BE49-F238E27FC236}">
                <a16:creationId xmlns:a16="http://schemas.microsoft.com/office/drawing/2014/main" id="{4C7D1C0E-29BD-4828-99E7-CD393C1CFF1B}"/>
              </a:ext>
            </a:extLst>
          </p:cNvPr>
          <p:cNvSpPr>
            <a:spLocks noGrp="1"/>
          </p:cNvSpPr>
          <p:nvPr>
            <p:ph type="subTitle" idx="1"/>
          </p:nvPr>
        </p:nvSpPr>
        <p:spPr>
          <a:xfrm>
            <a:off x="1524000" y="3602038"/>
            <a:ext cx="9144000" cy="1655762"/>
          </a:xfrm>
        </p:spPr>
        <p:txBody>
          <a:bodyPr/>
          <a:lstStyle>
            <a:lvl1pPr marL="0" indent="0" algn="ctr">
              <a:buNone/>
              <a:defRPr sz="2400"/>
            </a:lvl1pPr>
            <a:lvl2pPr marL="457086" indent="0" algn="ctr">
              <a:buNone/>
              <a:defRPr sz="2000"/>
            </a:lvl2pPr>
            <a:lvl3pPr marL="914172"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9AF71EC3-AFE1-4F2F-BF5B-630966424963}"/>
              </a:ext>
            </a:extLst>
          </p:cNvPr>
          <p:cNvSpPr>
            <a:spLocks noGrp="1"/>
          </p:cNvSpPr>
          <p:nvPr>
            <p:ph type="dt" sz="half" idx="10"/>
          </p:nvPr>
        </p:nvSpPr>
        <p:spPr/>
        <p:txBody>
          <a:bodyPr/>
          <a:lstStyle/>
          <a:p>
            <a:fld id="{C3E5F469-70C4-4FD2-9059-25B98B89B9D9}" type="datetimeFigureOut">
              <a:rPr lang="de-DE" smtClean="0"/>
              <a:t>27.06.2022</a:t>
            </a:fld>
            <a:endParaRPr lang="de-DE"/>
          </a:p>
        </p:txBody>
      </p:sp>
      <p:sp>
        <p:nvSpPr>
          <p:cNvPr id="5" name="Footer Placeholder 4">
            <a:extLst>
              <a:ext uri="{FF2B5EF4-FFF2-40B4-BE49-F238E27FC236}">
                <a16:creationId xmlns:a16="http://schemas.microsoft.com/office/drawing/2014/main" id="{605FD27C-7F19-4CE8-ABA4-336D5FF1A31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A3ECE06-D60E-4FB3-9976-72FC08AC3D05}"/>
              </a:ext>
            </a:extLst>
          </p:cNvPr>
          <p:cNvSpPr>
            <a:spLocks noGrp="1"/>
          </p:cNvSpPr>
          <p:nvPr>
            <p:ph type="sldNum" sz="quarter" idx="12"/>
          </p:nvPr>
        </p:nvSpPr>
        <p:spPr/>
        <p:txBody>
          <a:bodyPr/>
          <a:lstStyle/>
          <a:p>
            <a:fld id="{7FDE4CFB-CF95-4916-934D-86B6536FA7D9}" type="slidenum">
              <a:rPr lang="de-DE" smtClean="0"/>
              <a:t>‹Nr.›</a:t>
            </a:fld>
            <a:endParaRPr lang="de-DE"/>
          </a:p>
        </p:txBody>
      </p:sp>
    </p:spTree>
    <p:extLst>
      <p:ext uri="{BB962C8B-B14F-4D97-AF65-F5344CB8AC3E}">
        <p14:creationId xmlns:p14="http://schemas.microsoft.com/office/powerpoint/2010/main" val="2670667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1376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3734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745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33512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25768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1018684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2702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6732928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589727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430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94103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40963312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808261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0043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8321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4161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99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790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260570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814762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8058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344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6781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428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26648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880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5953423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87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77291501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137500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3401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90973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83080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55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1651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97227510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70623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489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33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28419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84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43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9738571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42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81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873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9542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1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006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546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551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19268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4" y="457200"/>
            <a:ext cx="11018520" cy="553998"/>
          </a:xfrm>
        </p:spPr>
        <p:txBody>
          <a:bodyPr/>
          <a:lstStyle/>
          <a:p>
            <a:r>
              <a:rPr lang="en-US"/>
              <a:t>Click to edit Master title style</a:t>
            </a:r>
          </a:p>
        </p:txBody>
      </p:sp>
    </p:spTree>
    <p:extLst>
      <p:ext uri="{BB962C8B-B14F-4D97-AF65-F5344CB8AC3E}">
        <p14:creationId xmlns:p14="http://schemas.microsoft.com/office/powerpoint/2010/main" val="25021502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6097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‹Nr.›</a:t>
            </a:fld>
            <a:endParaRPr lang="en-US"/>
          </a:p>
        </p:txBody>
      </p:sp>
      <p:sp>
        <p:nvSpPr>
          <p:cNvPr id="3" name="Title 2">
            <a:extLst>
              <a:ext uri="{FF2B5EF4-FFF2-40B4-BE49-F238E27FC236}">
                <a16:creationId xmlns:a16="http://schemas.microsoft.com/office/drawing/2014/main" id="{E99C4CE4-CC9A-4190-A887-65B3E41DD214}"/>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7947992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193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16213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75412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488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14467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47053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763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10008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0352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022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7182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8301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6811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67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9804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567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853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9329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11676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40152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232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7373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1005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436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8330629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2127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305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8046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279804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879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4079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theme" Target="../theme/theme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image" Target="../media/image1.emf"/><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7.xml"/><Relationship Id="rId117" Type="http://schemas.openxmlformats.org/officeDocument/2006/relationships/slideLayout" Target="../slideLayouts/slideLayout188.xml"/><Relationship Id="rId21" Type="http://schemas.openxmlformats.org/officeDocument/2006/relationships/slideLayout" Target="../slideLayouts/slideLayout92.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63" Type="http://schemas.openxmlformats.org/officeDocument/2006/relationships/slideLayout" Target="../slideLayouts/slideLayout134.xml"/><Relationship Id="rId68" Type="http://schemas.openxmlformats.org/officeDocument/2006/relationships/slideLayout" Target="../slideLayouts/slideLayout139.xml"/><Relationship Id="rId84" Type="http://schemas.openxmlformats.org/officeDocument/2006/relationships/slideLayout" Target="../slideLayouts/slideLayout155.xml"/><Relationship Id="rId89" Type="http://schemas.openxmlformats.org/officeDocument/2006/relationships/slideLayout" Target="../slideLayouts/slideLayout160.xml"/><Relationship Id="rId112" Type="http://schemas.openxmlformats.org/officeDocument/2006/relationships/slideLayout" Target="../slideLayouts/slideLayout183.xml"/><Relationship Id="rId16" Type="http://schemas.openxmlformats.org/officeDocument/2006/relationships/slideLayout" Target="../slideLayouts/slideLayout87.xml"/><Relationship Id="rId107" Type="http://schemas.openxmlformats.org/officeDocument/2006/relationships/slideLayout" Target="../slideLayouts/slideLayout178.xml"/><Relationship Id="rId11" Type="http://schemas.openxmlformats.org/officeDocument/2006/relationships/slideLayout" Target="../slideLayouts/slideLayout82.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74" Type="http://schemas.openxmlformats.org/officeDocument/2006/relationships/slideLayout" Target="../slideLayouts/slideLayout145.xml"/><Relationship Id="rId79" Type="http://schemas.openxmlformats.org/officeDocument/2006/relationships/slideLayout" Target="../slideLayouts/slideLayout150.xml"/><Relationship Id="rId102" Type="http://schemas.openxmlformats.org/officeDocument/2006/relationships/slideLayout" Target="../slideLayouts/slideLayout173.xml"/><Relationship Id="rId123" Type="http://schemas.openxmlformats.org/officeDocument/2006/relationships/theme" Target="../theme/theme3.xml"/><Relationship Id="rId5" Type="http://schemas.openxmlformats.org/officeDocument/2006/relationships/slideLayout" Target="../slideLayouts/slideLayout76.xml"/><Relationship Id="rId90" Type="http://schemas.openxmlformats.org/officeDocument/2006/relationships/slideLayout" Target="../slideLayouts/slideLayout161.xml"/><Relationship Id="rId95" Type="http://schemas.openxmlformats.org/officeDocument/2006/relationships/slideLayout" Target="../slideLayouts/slideLayout166.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64" Type="http://schemas.openxmlformats.org/officeDocument/2006/relationships/slideLayout" Target="../slideLayouts/slideLayout135.xml"/><Relationship Id="rId69" Type="http://schemas.openxmlformats.org/officeDocument/2006/relationships/slideLayout" Target="../slideLayouts/slideLayout140.xml"/><Relationship Id="rId113" Type="http://schemas.openxmlformats.org/officeDocument/2006/relationships/slideLayout" Target="../slideLayouts/slideLayout184.xml"/><Relationship Id="rId118" Type="http://schemas.openxmlformats.org/officeDocument/2006/relationships/slideLayout" Target="../slideLayouts/slideLayout189.xml"/><Relationship Id="rId80" Type="http://schemas.openxmlformats.org/officeDocument/2006/relationships/slideLayout" Target="../slideLayouts/slideLayout151.xml"/><Relationship Id="rId85" Type="http://schemas.openxmlformats.org/officeDocument/2006/relationships/slideLayout" Target="../slideLayouts/slideLayout156.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59" Type="http://schemas.openxmlformats.org/officeDocument/2006/relationships/slideLayout" Target="../slideLayouts/slideLayout130.xml"/><Relationship Id="rId103" Type="http://schemas.openxmlformats.org/officeDocument/2006/relationships/slideLayout" Target="../slideLayouts/slideLayout174.xml"/><Relationship Id="rId108" Type="http://schemas.openxmlformats.org/officeDocument/2006/relationships/slideLayout" Target="../slideLayouts/slideLayout179.xml"/><Relationship Id="rId124" Type="http://schemas.openxmlformats.org/officeDocument/2006/relationships/image" Target="../media/image1.emf"/><Relationship Id="rId54" Type="http://schemas.openxmlformats.org/officeDocument/2006/relationships/slideLayout" Target="../slideLayouts/slideLayout125.xml"/><Relationship Id="rId70" Type="http://schemas.openxmlformats.org/officeDocument/2006/relationships/slideLayout" Target="../slideLayouts/slideLayout141.xml"/><Relationship Id="rId75" Type="http://schemas.openxmlformats.org/officeDocument/2006/relationships/slideLayout" Target="../slideLayouts/slideLayout146.xml"/><Relationship Id="rId91" Type="http://schemas.openxmlformats.org/officeDocument/2006/relationships/slideLayout" Target="../slideLayouts/slideLayout162.xml"/><Relationship Id="rId96" Type="http://schemas.openxmlformats.org/officeDocument/2006/relationships/slideLayout" Target="../slideLayouts/slideLayout167.xml"/><Relationship Id="rId1" Type="http://schemas.openxmlformats.org/officeDocument/2006/relationships/slideLayout" Target="../slideLayouts/slideLayout72.xml"/><Relationship Id="rId6" Type="http://schemas.openxmlformats.org/officeDocument/2006/relationships/slideLayout" Target="../slideLayouts/slideLayout77.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49" Type="http://schemas.openxmlformats.org/officeDocument/2006/relationships/slideLayout" Target="../slideLayouts/slideLayout120.xml"/><Relationship Id="rId114" Type="http://schemas.openxmlformats.org/officeDocument/2006/relationships/slideLayout" Target="../slideLayouts/slideLayout185.xml"/><Relationship Id="rId119" Type="http://schemas.openxmlformats.org/officeDocument/2006/relationships/slideLayout" Target="../slideLayouts/slideLayout190.xml"/><Relationship Id="rId44" Type="http://schemas.openxmlformats.org/officeDocument/2006/relationships/slideLayout" Target="../slideLayouts/slideLayout115.xml"/><Relationship Id="rId60" Type="http://schemas.openxmlformats.org/officeDocument/2006/relationships/slideLayout" Target="../slideLayouts/slideLayout131.xml"/><Relationship Id="rId65" Type="http://schemas.openxmlformats.org/officeDocument/2006/relationships/slideLayout" Target="../slideLayouts/slideLayout136.xml"/><Relationship Id="rId81" Type="http://schemas.openxmlformats.org/officeDocument/2006/relationships/slideLayout" Target="../slideLayouts/slideLayout152.xml"/><Relationship Id="rId86" Type="http://schemas.openxmlformats.org/officeDocument/2006/relationships/slideLayout" Target="../slideLayouts/slideLayout157.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9" Type="http://schemas.openxmlformats.org/officeDocument/2006/relationships/slideLayout" Target="../slideLayouts/slideLayout110.xml"/><Relationship Id="rId109" Type="http://schemas.openxmlformats.org/officeDocument/2006/relationships/slideLayout" Target="../slideLayouts/slideLayout180.xml"/><Relationship Id="rId34" Type="http://schemas.openxmlformats.org/officeDocument/2006/relationships/slideLayout" Target="../slideLayouts/slideLayout105.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6" Type="http://schemas.openxmlformats.org/officeDocument/2006/relationships/slideLayout" Target="../slideLayouts/slideLayout147.xml"/><Relationship Id="rId97" Type="http://schemas.openxmlformats.org/officeDocument/2006/relationships/slideLayout" Target="../slideLayouts/slideLayout168.xml"/><Relationship Id="rId104" Type="http://schemas.openxmlformats.org/officeDocument/2006/relationships/slideLayout" Target="../slideLayouts/slideLayout175.xml"/><Relationship Id="rId120" Type="http://schemas.openxmlformats.org/officeDocument/2006/relationships/slideLayout" Target="../slideLayouts/slideLayout191.xml"/><Relationship Id="rId7" Type="http://schemas.openxmlformats.org/officeDocument/2006/relationships/slideLayout" Target="../slideLayouts/slideLayout78.xml"/><Relationship Id="rId71" Type="http://schemas.openxmlformats.org/officeDocument/2006/relationships/slideLayout" Target="../slideLayouts/slideLayout142.xml"/><Relationship Id="rId92" Type="http://schemas.openxmlformats.org/officeDocument/2006/relationships/slideLayout" Target="../slideLayouts/slideLayout163.xml"/><Relationship Id="rId2" Type="http://schemas.openxmlformats.org/officeDocument/2006/relationships/slideLayout" Target="../slideLayouts/slideLayout73.xml"/><Relationship Id="rId29" Type="http://schemas.openxmlformats.org/officeDocument/2006/relationships/slideLayout" Target="../slideLayouts/slideLayout100.xml"/><Relationship Id="rId24" Type="http://schemas.openxmlformats.org/officeDocument/2006/relationships/slideLayout" Target="../slideLayouts/slideLayout95.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66" Type="http://schemas.openxmlformats.org/officeDocument/2006/relationships/slideLayout" Target="../slideLayouts/slideLayout137.xml"/><Relationship Id="rId87" Type="http://schemas.openxmlformats.org/officeDocument/2006/relationships/slideLayout" Target="../slideLayouts/slideLayout158.xml"/><Relationship Id="rId110" Type="http://schemas.openxmlformats.org/officeDocument/2006/relationships/slideLayout" Target="../slideLayouts/slideLayout181.xml"/><Relationship Id="rId115" Type="http://schemas.openxmlformats.org/officeDocument/2006/relationships/slideLayout" Target="../slideLayouts/slideLayout186.xml"/><Relationship Id="rId61" Type="http://schemas.openxmlformats.org/officeDocument/2006/relationships/slideLayout" Target="../slideLayouts/slideLayout132.xml"/><Relationship Id="rId82" Type="http://schemas.openxmlformats.org/officeDocument/2006/relationships/slideLayout" Target="../slideLayouts/slideLayout153.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56" Type="http://schemas.openxmlformats.org/officeDocument/2006/relationships/slideLayout" Target="../slideLayouts/slideLayout127.xml"/><Relationship Id="rId77" Type="http://schemas.openxmlformats.org/officeDocument/2006/relationships/slideLayout" Target="../slideLayouts/slideLayout148.xml"/><Relationship Id="rId100" Type="http://schemas.openxmlformats.org/officeDocument/2006/relationships/slideLayout" Target="../slideLayouts/slideLayout171.xml"/><Relationship Id="rId105" Type="http://schemas.openxmlformats.org/officeDocument/2006/relationships/slideLayout" Target="../slideLayouts/slideLayout176.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72" Type="http://schemas.openxmlformats.org/officeDocument/2006/relationships/slideLayout" Target="../slideLayouts/slideLayout143.xml"/><Relationship Id="rId93" Type="http://schemas.openxmlformats.org/officeDocument/2006/relationships/slideLayout" Target="../slideLayouts/slideLayout164.xml"/><Relationship Id="rId98" Type="http://schemas.openxmlformats.org/officeDocument/2006/relationships/slideLayout" Target="../slideLayouts/slideLayout169.xml"/><Relationship Id="rId121" Type="http://schemas.openxmlformats.org/officeDocument/2006/relationships/slideLayout" Target="../slideLayouts/slideLayout192.xml"/><Relationship Id="rId3" Type="http://schemas.openxmlformats.org/officeDocument/2006/relationships/slideLayout" Target="../slideLayouts/slideLayout74.xml"/><Relationship Id="rId25" Type="http://schemas.openxmlformats.org/officeDocument/2006/relationships/slideLayout" Target="../slideLayouts/slideLayout96.xml"/><Relationship Id="rId46" Type="http://schemas.openxmlformats.org/officeDocument/2006/relationships/slideLayout" Target="../slideLayouts/slideLayout117.xml"/><Relationship Id="rId67" Type="http://schemas.openxmlformats.org/officeDocument/2006/relationships/slideLayout" Target="../slideLayouts/slideLayout138.xml"/><Relationship Id="rId116" Type="http://schemas.openxmlformats.org/officeDocument/2006/relationships/slideLayout" Target="../slideLayouts/slideLayout18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62" Type="http://schemas.openxmlformats.org/officeDocument/2006/relationships/slideLayout" Target="../slideLayouts/slideLayout133.xml"/><Relationship Id="rId83" Type="http://schemas.openxmlformats.org/officeDocument/2006/relationships/slideLayout" Target="../slideLayouts/slideLayout154.xml"/><Relationship Id="rId88" Type="http://schemas.openxmlformats.org/officeDocument/2006/relationships/slideLayout" Target="../slideLayouts/slideLayout159.xml"/><Relationship Id="rId111" Type="http://schemas.openxmlformats.org/officeDocument/2006/relationships/slideLayout" Target="../slideLayouts/slideLayout182.xml"/><Relationship Id="rId15" Type="http://schemas.openxmlformats.org/officeDocument/2006/relationships/slideLayout" Target="../slideLayouts/slideLayout86.xml"/><Relationship Id="rId36" Type="http://schemas.openxmlformats.org/officeDocument/2006/relationships/slideLayout" Target="../slideLayouts/slideLayout107.xml"/><Relationship Id="rId57" Type="http://schemas.openxmlformats.org/officeDocument/2006/relationships/slideLayout" Target="../slideLayouts/slideLayout128.xml"/><Relationship Id="rId106" Type="http://schemas.openxmlformats.org/officeDocument/2006/relationships/slideLayout" Target="../slideLayouts/slideLayout177.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52" Type="http://schemas.openxmlformats.org/officeDocument/2006/relationships/slideLayout" Target="../slideLayouts/slideLayout123.xml"/><Relationship Id="rId73" Type="http://schemas.openxmlformats.org/officeDocument/2006/relationships/slideLayout" Target="../slideLayouts/slideLayout144.xml"/><Relationship Id="rId78" Type="http://schemas.openxmlformats.org/officeDocument/2006/relationships/slideLayout" Target="../slideLayouts/slideLayout149.xml"/><Relationship Id="rId94" Type="http://schemas.openxmlformats.org/officeDocument/2006/relationships/slideLayout" Target="../slideLayouts/slideLayout165.xml"/><Relationship Id="rId99" Type="http://schemas.openxmlformats.org/officeDocument/2006/relationships/slideLayout" Target="../slideLayouts/slideLayout170.xml"/><Relationship Id="rId101" Type="http://schemas.openxmlformats.org/officeDocument/2006/relationships/slideLayout" Target="../slideLayouts/slideLayout172.xml"/><Relationship Id="rId122" Type="http://schemas.openxmlformats.org/officeDocument/2006/relationships/slideLayout" Target="../slideLayouts/slideLayout19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5" Type="http://schemas.openxmlformats.org/officeDocument/2006/relationships/slideLayout" Target="../slideLayouts/slideLayout198.xml"/><Relationship Id="rId4"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551759457"/>
      </p:ext>
    </p:extLst>
  </p:cSld>
  <p:clrMap bg1="dk1" tx1="lt1" bg2="dk2" tx2="lt2" accent1="accent1" accent2="accent2" accent3="accent3" accent4="accent4" accent5="accent5" accent6="accent6" hlink="hlink" folHlink="folHlink"/>
  <p:sldLayoutIdLst>
    <p:sldLayoutId id="2147484635" r:id="rId1"/>
    <p:sldLayoutId id="2147484699" r:id="rId2"/>
    <p:sldLayoutId id="2147484636" r:id="rId3"/>
    <p:sldLayoutId id="2147484637" r:id="rId4"/>
    <p:sldLayoutId id="2147484638" r:id="rId5"/>
    <p:sldLayoutId id="2147484639"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2" r:id="rId16"/>
    <p:sldLayoutId id="2147484653"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 id="2147484671" r:id="rId26"/>
    <p:sldLayoutId id="2147484672" r:id="rId27"/>
    <p:sldLayoutId id="2147484673" r:id="rId28"/>
    <p:sldLayoutId id="2147484674" r:id="rId29"/>
    <p:sldLayoutId id="2147484675" r:id="rId30"/>
    <p:sldLayoutId id="2147484676" r:id="rId31"/>
    <p:sldLayoutId id="2147484677" r:id="rId32"/>
    <p:sldLayoutId id="2147484678" r:id="rId33"/>
    <p:sldLayoutId id="2147484679" r:id="rId34"/>
    <p:sldLayoutId id="2147484680" r:id="rId35"/>
    <p:sldLayoutId id="2147484681" r:id="rId36"/>
    <p:sldLayoutId id="2147484682" r:id="rId37"/>
    <p:sldLayoutId id="2147484683" r:id="rId38"/>
    <p:sldLayoutId id="2147484684" r:id="rId39"/>
    <p:sldLayoutId id="2147484685" r:id="rId40"/>
    <p:sldLayoutId id="2147484686" r:id="rId41"/>
    <p:sldLayoutId id="2147484687" r:id="rId42"/>
    <p:sldLayoutId id="2147484688" r:id="rId43"/>
    <p:sldLayoutId id="2147484689" r:id="rId44"/>
    <p:sldLayoutId id="2147484690" r:id="rId45"/>
    <p:sldLayoutId id="2147484691" r:id="rId46"/>
    <p:sldLayoutId id="2147484692" r:id="rId47"/>
    <p:sldLayoutId id="2147484693" r:id="rId48"/>
    <p:sldLayoutId id="2147484694" r:id="rId49"/>
    <p:sldLayoutId id="2147484695" r:id="rId50"/>
    <p:sldLayoutId id="2147484696" r:id="rId51"/>
    <p:sldLayoutId id="2147484697" r:id="rId52"/>
    <p:sldLayoutId id="2147484698" r:id="rId53"/>
    <p:sldLayoutId id="2147484841"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44146523"/>
      </p:ext>
    </p:extLst>
  </p:cSld>
  <p:clrMap bg1="dk1" tx1="lt1" bg2="dk2" tx2="lt2" accent1="accent1" accent2="accent2" accent3="accent3" accent4="accent4" accent5="accent5" accent6="accent6" hlink="hlink" folHlink="folHlink"/>
  <p:sldLayoutIdLst>
    <p:sldLayoutId id="2147484701" r:id="rId1"/>
    <p:sldLayoutId id="2147484702" r:id="rId2"/>
    <p:sldLayoutId id="2147484703" r:id="rId3"/>
    <p:sldLayoutId id="2147484704" r:id="rId4"/>
    <p:sldLayoutId id="2147484705" r:id="rId5"/>
    <p:sldLayoutId id="2147484706" r:id="rId6"/>
    <p:sldLayoutId id="2147484707" r:id="rId7"/>
    <p:sldLayoutId id="2147484708" r:id="rId8"/>
    <p:sldLayoutId id="2147484709" r:id="rId9"/>
    <p:sldLayoutId id="2147484710" r:id="rId10"/>
    <p:sldLayoutId id="2147484711" r:id="rId11"/>
    <p:sldLayoutId id="2147484712" r:id="rId12"/>
    <p:sldLayoutId id="2147484713" r:id="rId13"/>
    <p:sldLayoutId id="2147484714" r:id="rId14"/>
    <p:sldLayoutId id="2147484715" r:id="rId15"/>
    <p:sldLayoutId id="2147484716" r:id="rId16"/>
    <p:sldLayoutId id="2147484717" r:id="rId1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49684367"/>
      </p:ext>
    </p:extLst>
  </p:cSld>
  <p:clrMap bg1="lt1" tx1="dk1" bg2="lt2" tx2="dk2" accent1="accent1" accent2="accent2" accent3="accent3" accent4="accent4" accent5="accent5" accent6="accent6" hlink="hlink" folHlink="folHlink"/>
  <p:sldLayoutIdLst>
    <p:sldLayoutId id="2147484719" r:id="rId1"/>
    <p:sldLayoutId id="2147484720" r:id="rId2"/>
    <p:sldLayoutId id="2147484721" r:id="rId3"/>
    <p:sldLayoutId id="2147484722" r:id="rId4"/>
    <p:sldLayoutId id="2147484723" r:id="rId5"/>
    <p:sldLayoutId id="2147484724" r:id="rId6"/>
    <p:sldLayoutId id="2147484725" r:id="rId7"/>
    <p:sldLayoutId id="2147484726" r:id="rId8"/>
    <p:sldLayoutId id="2147484727" r:id="rId9"/>
    <p:sldLayoutId id="2147484728" r:id="rId10"/>
    <p:sldLayoutId id="2147484729" r:id="rId11"/>
    <p:sldLayoutId id="2147484730" r:id="rId12"/>
    <p:sldLayoutId id="2147484731" r:id="rId13"/>
    <p:sldLayoutId id="2147484732" r:id="rId14"/>
    <p:sldLayoutId id="2147484733" r:id="rId15"/>
    <p:sldLayoutId id="2147484734" r:id="rId16"/>
    <p:sldLayoutId id="2147484735" r:id="rId17"/>
    <p:sldLayoutId id="2147484736" r:id="rId18"/>
    <p:sldLayoutId id="2147484737" r:id="rId19"/>
    <p:sldLayoutId id="2147484738" r:id="rId20"/>
    <p:sldLayoutId id="2147484739" r:id="rId21"/>
    <p:sldLayoutId id="2147484740" r:id="rId22"/>
    <p:sldLayoutId id="2147484741" r:id="rId23"/>
    <p:sldLayoutId id="2147484742" r:id="rId24"/>
    <p:sldLayoutId id="2147484743" r:id="rId25"/>
    <p:sldLayoutId id="2147484744" r:id="rId26"/>
    <p:sldLayoutId id="2147484745" r:id="rId27"/>
    <p:sldLayoutId id="2147484746" r:id="rId28"/>
    <p:sldLayoutId id="2147484747" r:id="rId29"/>
    <p:sldLayoutId id="2147484748" r:id="rId30"/>
    <p:sldLayoutId id="2147484749" r:id="rId31"/>
    <p:sldLayoutId id="2147484750" r:id="rId32"/>
    <p:sldLayoutId id="2147484751" r:id="rId33"/>
    <p:sldLayoutId id="2147484752" r:id="rId34"/>
    <p:sldLayoutId id="2147484753" r:id="rId35"/>
    <p:sldLayoutId id="2147484754" r:id="rId36"/>
    <p:sldLayoutId id="2147484755" r:id="rId37"/>
    <p:sldLayoutId id="2147484756" r:id="rId38"/>
    <p:sldLayoutId id="2147484757" r:id="rId39"/>
    <p:sldLayoutId id="2147484758" r:id="rId40"/>
    <p:sldLayoutId id="2147484759" r:id="rId41"/>
    <p:sldLayoutId id="2147484760" r:id="rId42"/>
    <p:sldLayoutId id="2147484761" r:id="rId43"/>
    <p:sldLayoutId id="2147484762" r:id="rId44"/>
    <p:sldLayoutId id="2147484763" r:id="rId45"/>
    <p:sldLayoutId id="2147484764" r:id="rId46"/>
    <p:sldLayoutId id="2147484765" r:id="rId47"/>
    <p:sldLayoutId id="2147484766" r:id="rId48"/>
    <p:sldLayoutId id="2147484767" r:id="rId49"/>
    <p:sldLayoutId id="2147484768" r:id="rId50"/>
    <p:sldLayoutId id="2147484769" r:id="rId51"/>
    <p:sldLayoutId id="2147484770" r:id="rId52"/>
    <p:sldLayoutId id="2147484771" r:id="rId53"/>
    <p:sldLayoutId id="2147484772" r:id="rId54"/>
    <p:sldLayoutId id="2147484773" r:id="rId55"/>
    <p:sldLayoutId id="2147484774" r:id="rId56"/>
    <p:sldLayoutId id="2147484775" r:id="rId57"/>
    <p:sldLayoutId id="2147484776" r:id="rId58"/>
    <p:sldLayoutId id="2147484777" r:id="rId59"/>
    <p:sldLayoutId id="2147484778" r:id="rId60"/>
    <p:sldLayoutId id="2147484779" r:id="rId61"/>
    <p:sldLayoutId id="2147484780" r:id="rId62"/>
    <p:sldLayoutId id="2147484781" r:id="rId63"/>
    <p:sldLayoutId id="2147484782" r:id="rId64"/>
    <p:sldLayoutId id="2147484783" r:id="rId65"/>
    <p:sldLayoutId id="2147484784" r:id="rId66"/>
    <p:sldLayoutId id="2147484785" r:id="rId67"/>
    <p:sldLayoutId id="2147484786" r:id="rId68"/>
    <p:sldLayoutId id="2147484787" r:id="rId69"/>
    <p:sldLayoutId id="2147484788" r:id="rId70"/>
    <p:sldLayoutId id="2147484789" r:id="rId71"/>
    <p:sldLayoutId id="2147484790" r:id="rId72"/>
    <p:sldLayoutId id="2147484791" r:id="rId73"/>
    <p:sldLayoutId id="2147484792" r:id="rId74"/>
    <p:sldLayoutId id="2147484793" r:id="rId75"/>
    <p:sldLayoutId id="2147484794" r:id="rId76"/>
    <p:sldLayoutId id="2147484795" r:id="rId77"/>
    <p:sldLayoutId id="2147484796" r:id="rId78"/>
    <p:sldLayoutId id="2147484797" r:id="rId79"/>
    <p:sldLayoutId id="2147484798" r:id="rId80"/>
    <p:sldLayoutId id="2147484799" r:id="rId81"/>
    <p:sldLayoutId id="2147484800" r:id="rId82"/>
    <p:sldLayoutId id="2147484801" r:id="rId83"/>
    <p:sldLayoutId id="2147484802" r:id="rId84"/>
    <p:sldLayoutId id="2147484803" r:id="rId85"/>
    <p:sldLayoutId id="2147484804" r:id="rId86"/>
    <p:sldLayoutId id="2147484805" r:id="rId87"/>
    <p:sldLayoutId id="2147484806" r:id="rId88"/>
    <p:sldLayoutId id="2147484807" r:id="rId89"/>
    <p:sldLayoutId id="2147484808" r:id="rId90"/>
    <p:sldLayoutId id="2147484809" r:id="rId91"/>
    <p:sldLayoutId id="2147484810" r:id="rId92"/>
    <p:sldLayoutId id="2147484811" r:id="rId93"/>
    <p:sldLayoutId id="2147484812" r:id="rId94"/>
    <p:sldLayoutId id="2147484813" r:id="rId95"/>
    <p:sldLayoutId id="2147484814" r:id="rId96"/>
    <p:sldLayoutId id="2147484815" r:id="rId97"/>
    <p:sldLayoutId id="2147484816" r:id="rId98"/>
    <p:sldLayoutId id="2147484817" r:id="rId99"/>
    <p:sldLayoutId id="2147484818" r:id="rId100"/>
    <p:sldLayoutId id="2147484819" r:id="rId101"/>
    <p:sldLayoutId id="2147484820" r:id="rId102"/>
    <p:sldLayoutId id="2147484821" r:id="rId103"/>
    <p:sldLayoutId id="2147484822" r:id="rId104"/>
    <p:sldLayoutId id="2147484823" r:id="rId105"/>
    <p:sldLayoutId id="2147484824" r:id="rId106"/>
    <p:sldLayoutId id="2147484825" r:id="rId107"/>
    <p:sldLayoutId id="2147484826" r:id="rId108"/>
    <p:sldLayoutId id="2147484827" r:id="rId109"/>
    <p:sldLayoutId id="2147484828" r:id="rId110"/>
    <p:sldLayoutId id="2147484829" r:id="rId111"/>
    <p:sldLayoutId id="2147484830" r:id="rId112"/>
    <p:sldLayoutId id="2147484831" r:id="rId113"/>
    <p:sldLayoutId id="2147484832" r:id="rId114"/>
    <p:sldLayoutId id="2147484833" r:id="rId115"/>
    <p:sldLayoutId id="2147484834" r:id="rId116"/>
    <p:sldLayoutId id="2147484835" r:id="rId117"/>
    <p:sldLayoutId id="2147484836" r:id="rId118"/>
    <p:sldLayoutId id="2147484837" r:id="rId119"/>
    <p:sldLayoutId id="2147484838" r:id="rId120"/>
    <p:sldLayoutId id="2147484839" r:id="rId121"/>
    <p:sldLayoutId id="2147484840" r:id="rId1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346194"/>
      </p:ext>
    </p:extLst>
  </p:cSld>
  <p:clrMap bg1="lt1" tx1="dk1" bg2="lt2" tx2="dk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Lst>
  <p:hf hdr="0" ftr="0" dt="0"/>
  <p:txStyles>
    <p:titleStyle>
      <a:lvl1pPr algn="l" defTabSz="914217" rtl="0" eaLnBrk="1" latinLnBrk="0" hangingPunct="1">
        <a:lnSpc>
          <a:spcPct val="90000"/>
        </a:lnSpc>
        <a:spcBef>
          <a:spcPct val="0"/>
        </a:spcBef>
        <a:buNone/>
        <a:defRPr lang="en-US" sz="2200" kern="1200">
          <a:solidFill>
            <a:schemeClr val="tx1"/>
          </a:solidFill>
          <a:latin typeface="Montserrat Hairline" charset="0"/>
          <a:ea typeface="Montserrat Hairline" charset="0"/>
          <a:cs typeface="Montserrat Hairline" charset="0"/>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1800" kern="1200" dirty="0" smtClean="0">
          <a:solidFill>
            <a:schemeClr val="tx1"/>
          </a:solidFill>
          <a:effectLst/>
          <a:latin typeface="Montserrat Hairline" charset="0"/>
          <a:ea typeface="Montserrat Hairline" charset="0"/>
          <a:cs typeface="Montserrat Hairline"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400" kern="1200" dirty="0" smtClean="0">
          <a:solidFill>
            <a:schemeClr val="tx1"/>
          </a:solidFill>
          <a:effectLst/>
          <a:latin typeface="Montserrat Hairline" charset="0"/>
          <a:ea typeface="Montserrat Hairline" charset="0"/>
          <a:cs typeface="Montserrat Hairline"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200" kern="1200" dirty="0" smtClean="0">
          <a:solidFill>
            <a:schemeClr val="tx1"/>
          </a:solidFill>
          <a:effectLst/>
          <a:latin typeface="Montserrat Hairline" charset="0"/>
          <a:ea typeface="Montserrat Hairline" charset="0"/>
          <a:cs typeface="Montserrat Hairline"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000" kern="1200" dirty="0" smtClean="0">
          <a:solidFill>
            <a:schemeClr val="tx1"/>
          </a:solidFill>
          <a:effectLst/>
          <a:latin typeface="Montserrat Hairline" charset="0"/>
          <a:ea typeface="Montserrat Hairline" charset="0"/>
          <a:cs typeface="Montserrat Hairline"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0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1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1.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52.xml"/><Relationship Id="rId5" Type="http://schemas.openxmlformats.org/officeDocument/2006/relationships/hyperlink" Target="https://github.com/ralphke/Azure-Data-Explorer-Labs" TargetMode="External"/><Relationship Id="rId4" Type="http://schemas.openxmlformats.org/officeDocument/2006/relationships/hyperlink" Target="https://dataexplorer.azure.com/hom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ataexplorer.azure.com/home"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 Id="rId5" Type="http://schemas.openxmlformats.org/officeDocument/2006/relationships/image" Target="../media/image81.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52.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52.xml"/><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2.xm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52.xml"/><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2.xml"/><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2.xml"/><Relationship Id="rId5" Type="http://schemas.openxmlformats.org/officeDocument/2006/relationships/hyperlink" Target="https://pmlabstorage18008.blob.core.windows.net/lab/Population.json" TargetMode="External"/><Relationship Id="rId4" Type="http://schemas.openxmlformats.org/officeDocument/2006/relationships/hyperlink" Target="https://pmlabstorage18008.blob.core.windows.net/lab/StormEvents.js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52.xml"/><Relationship Id="rId5" Type="http://schemas.openxmlformats.org/officeDocument/2006/relationships/image" Target="../media/image79.sv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4.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4.png"/><Relationship Id="rId7" Type="http://schemas.openxmlformats.org/officeDocument/2006/relationships/diagramColors" Target="../diagrams/colors3.xml"/><Relationship Id="rId2" Type="http://schemas.openxmlformats.org/officeDocument/2006/relationships/notesSlide" Target="../notesSlides/notesSlide26.xml"/><Relationship Id="rId1" Type="http://schemas.openxmlformats.org/officeDocument/2006/relationships/slideLayout" Target="../slideLayouts/slideLayout5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docs.microsoft.com/en-us/sql/ssms/download-sql-server-management-studio-ssms?view=sql-server-ver16" TargetMode="External"/><Relationship Id="rId7"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94.png"/><Relationship Id="rId5" Type="http://schemas.openxmlformats.org/officeDocument/2006/relationships/hyperlink" Target="https://docs.microsoft.com/en-gb/azure/data-explorer/kusto/tools/kusto-explorer" TargetMode="External"/><Relationship Id="rId4" Type="http://schemas.openxmlformats.org/officeDocument/2006/relationships/hyperlink" Target="https://docs.microsoft.com/en-us/sql/azure-data-studio/download-azure-data-studio?view=sql-server-ver16#download-azure-data-studio"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6.xml"/><Relationship Id="rId5" Type="http://schemas.openxmlformats.org/officeDocument/2006/relationships/image" Target="../media/image36.sv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data-explorer/kusto/management/updatepolicy"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hyperlink" Target="https://docs.microsoft.com/en-us/azure/data-explorer/kusto/management/create-function" TargetMode="External"/></Relationships>
</file>

<file path=ppt/slides/_rels/slide6.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 Type="http://schemas.openxmlformats.org/officeDocument/2006/relationships/image" Target="../media/image34.png"/><Relationship Id="rId21" Type="http://schemas.openxmlformats.org/officeDocument/2006/relationships/image" Target="../media/image57.png"/><Relationship Id="rId34" Type="http://schemas.openxmlformats.org/officeDocument/2006/relationships/image" Target="../media/image6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jpeg"/><Relationship Id="rId25" Type="http://schemas.openxmlformats.org/officeDocument/2006/relationships/hyperlink" Target="https://twitter.com/search?q=PoweredByADX" TargetMode="External"/><Relationship Id="rId33" Type="http://schemas.openxmlformats.org/officeDocument/2006/relationships/image" Target="../media/image68.png"/><Relationship Id="rId2" Type="http://schemas.openxmlformats.org/officeDocument/2006/relationships/notesSlide" Target="../notesSlides/notesSlide5.xml"/><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4.emf"/><Relationship Id="rId1" Type="http://schemas.openxmlformats.org/officeDocument/2006/relationships/slideLayout" Target="../slideLayouts/slideLayout5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jpeg"/><Relationship Id="rId32" Type="http://schemas.openxmlformats.org/officeDocument/2006/relationships/image" Target="../media/image67.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28" Type="http://schemas.openxmlformats.org/officeDocument/2006/relationships/image" Target="../media/image63.png"/><Relationship Id="rId10" Type="http://schemas.openxmlformats.org/officeDocument/2006/relationships/image" Target="../media/image46.jpeg"/><Relationship Id="rId19" Type="http://schemas.openxmlformats.org/officeDocument/2006/relationships/image" Target="../media/image55.jpeg"/><Relationship Id="rId31"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sv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8" Type="http://schemas.openxmlformats.org/officeDocument/2006/relationships/image" Target="../media/image4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kusto/query/make-seriesoperator"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docs.microsoft.com/en-us/azure/kusto/query/machine-learning-and-tsa"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kusto/query/autoclusterplugin"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hyperlink" Target="https://docs.microsoft.com/en-us/azure/kusto/query/diffpatterns-textplugin" TargetMode="External"/><Relationship Id="rId5" Type="http://schemas.openxmlformats.org/officeDocument/2006/relationships/hyperlink" Target="https://docs.microsoft.com/en-us/azure/kusto/query/diffpatternsplugin" TargetMode="External"/><Relationship Id="rId4" Type="http://schemas.openxmlformats.org/officeDocument/2006/relationships/hyperlink" Target="https://docs.microsoft.com/en-us/azure/kusto/query/basketplugin"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data-explorer/kusto/query/scan-operator"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kusto/query/pythonplugin"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azure/data-explorer/kqlmagic"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azure/kusto/api/python/kusto-python-client-library" TargetMode="External"/><Relationship Id="rId7" Type="http://schemas.openxmlformats.org/officeDocument/2006/relationships/hyperlink" Target="https://docs.microsoft.com/en-us/azure/kusto/query/schema-entities/externaltables"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hyperlink" Target="https://docs.microsoft.com/en-us/azure/kusto/management/data-ingestion/" TargetMode="External"/><Relationship Id="rId5" Type="http://schemas.openxmlformats.org/officeDocument/2006/relationships/hyperlink" Target="https://docs.microsoft.com/en-us/azure/data-explorer/spark-connector" TargetMode="External"/><Relationship Id="rId4" Type="http://schemas.openxmlformats.org/officeDocument/2006/relationships/hyperlink" Target="https://docs.microsoft.com/en-us/azure/kusto/api/r/kusto-r-client-library"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52.xml"/><Relationship Id="rId5" Type="http://schemas.openxmlformats.org/officeDocument/2006/relationships/image" Target="../media/image119.png"/><Relationship Id="rId4" Type="http://schemas.openxmlformats.org/officeDocument/2006/relationships/image" Target="../media/image118.svg"/></Relationships>
</file>

<file path=ppt/slides/_rels/slide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34.png"/><Relationship Id="rId7"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5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hyperlink" Target="http://aka.ms/adx.cost"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50.xml"/><Relationship Id="rId1" Type="http://schemas.openxmlformats.org/officeDocument/2006/relationships/slideLayout" Target="../slideLayouts/slideLayout52.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1.xml"/><Relationship Id="rId1" Type="http://schemas.openxmlformats.org/officeDocument/2006/relationships/slideLayout" Target="../slideLayouts/slideLayout198.xml"/></Relationships>
</file>

<file path=ppt/slides/_rels/slide74.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198.xml"/><Relationship Id="rId6" Type="http://schemas.openxmlformats.org/officeDocument/2006/relationships/image" Target="../media/image131.emf"/><Relationship Id="rId5" Type="http://schemas.openxmlformats.org/officeDocument/2006/relationships/image" Target="../media/image130.svg"/><Relationship Id="rId10" Type="http://schemas.openxmlformats.org/officeDocument/2006/relationships/image" Target="../media/image135.svg"/><Relationship Id="rId4" Type="http://schemas.openxmlformats.org/officeDocument/2006/relationships/image" Target="../media/image129.png"/><Relationship Id="rId9"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3.xml"/><Relationship Id="rId1" Type="http://schemas.openxmlformats.org/officeDocument/2006/relationships/slideLayout" Target="../slideLayouts/slideLayout198.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198.xml"/></Relationships>
</file>

<file path=ppt/slides/_rels/slide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5.xml"/><Relationship Id="rId1" Type="http://schemas.openxmlformats.org/officeDocument/2006/relationships/slideLayout" Target="../slideLayouts/slideLayout19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8.xml"/></Relationships>
</file>

<file path=ppt/slides/_rels/slide81.xml.rels><?xml version="1.0" encoding="UTF-8" standalone="yes"?>
<Relationships xmlns="http://schemas.openxmlformats.org/package/2006/relationships"><Relationship Id="rId8" Type="http://schemas.openxmlformats.org/officeDocument/2006/relationships/hyperlink" Target="https://aka.ms/adx.pluralsight.how-to-start-with-adx" TargetMode="External"/><Relationship Id="rId13" Type="http://schemas.openxmlformats.org/officeDocument/2006/relationships/hyperlink" Target="https://azure.microsoft.com/en-us/resources/azure-data-explorer/en-us/" TargetMode="External"/><Relationship Id="rId18" Type="http://schemas.openxmlformats.org/officeDocument/2006/relationships/hyperlink" Target="https://aka.ms/adx.blog" TargetMode="External"/><Relationship Id="rId3" Type="http://schemas.openxmlformats.org/officeDocument/2006/relationships/hyperlink" Target="http://aka.ms/AzureDataExplorer" TargetMode="External"/><Relationship Id="rId21" Type="http://schemas.openxmlformats.org/officeDocument/2006/relationships/hyperlink" Target="http://aka.ms/adx.youtube" TargetMode="External"/><Relationship Id="rId7" Type="http://schemas.openxmlformats.org/officeDocument/2006/relationships/hyperlink" Target="https://aka.ms/adx.pluralsight.azure-data-exploring" TargetMode="External"/><Relationship Id="rId12" Type="http://schemas.openxmlformats.org/officeDocument/2006/relationships/hyperlink" Target="https://aka.ms/adx.lab" TargetMode="External"/><Relationship Id="rId17" Type="http://schemas.openxmlformats.org/officeDocument/2006/relationships/hyperlink" Target="https://twitter.com/azdataexplorer" TargetMode="External"/><Relationship Id="rId2" Type="http://schemas.openxmlformats.org/officeDocument/2006/relationships/notesSlide" Target="../notesSlides/notesSlide59.xml"/><Relationship Id="rId16" Type="http://schemas.openxmlformats.org/officeDocument/2006/relationships/hyperlink" Target="https://aka.ms/adx.architectures" TargetMode="External"/><Relationship Id="rId20" Type="http://schemas.openxmlformats.org/officeDocument/2006/relationships/hyperlink" Target="https://aka.ms/adx.sof" TargetMode="External"/><Relationship Id="rId1" Type="http://schemas.openxmlformats.org/officeDocument/2006/relationships/slideLayout" Target="../slideLayouts/slideLayout12.xml"/><Relationship Id="rId6" Type="http://schemas.openxmlformats.org/officeDocument/2006/relationships/hyperlink" Target="https://app.pluralsight.com/library/courses/kusto-query-language-kql-from-scratch" TargetMode="External"/><Relationship Id="rId11" Type="http://schemas.openxmlformats.org/officeDocument/2006/relationships/hyperlink" Target="https://aka.ms/adx.pluralsight.advanced-kql.blog" TargetMode="External"/><Relationship Id="rId5" Type="http://schemas.openxmlformats.org/officeDocument/2006/relationships/hyperlink" Target="http://aka.ms/adx.cost" TargetMode="External"/><Relationship Id="rId15" Type="http://schemas.openxmlformats.org/officeDocument/2006/relationships/hyperlink" Target="http://aka.ms/ADX.Try" TargetMode="External"/><Relationship Id="rId10" Type="http://schemas.openxmlformats.org/officeDocument/2006/relationships/hyperlink" Target="https://aka.ms/adx.pluralsight.advanced-kql" TargetMode="External"/><Relationship Id="rId19" Type="http://schemas.openxmlformats.org/officeDocument/2006/relationships/hyperlink" Target="https://aka.ms/ADX.techcommunity" TargetMode="External"/><Relationship Id="rId4" Type="http://schemas.openxmlformats.org/officeDocument/2006/relationships/hyperlink" Target="https://aka.ms/adx.docs" TargetMode="External"/><Relationship Id="rId9" Type="http://schemas.openxmlformats.org/officeDocument/2006/relationships/hyperlink" Target="https://aka.ms/adx.pluralsight.how-to-start-with-adx.blog" TargetMode="External"/><Relationship Id="rId14" Type="http://schemas.openxmlformats.org/officeDocument/2006/relationships/hyperlink" Target="https://azure.microsoft.com/en-us/blog/azure-data-explorer-technology-101/" TargetMode="External"/><Relationship Id="rId22"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60.xml"/><Relationship Id="rId1" Type="http://schemas.openxmlformats.org/officeDocument/2006/relationships/slideLayout" Target="../slideLayouts/slideLayout80.xml"/><Relationship Id="rId4" Type="http://schemas.openxmlformats.org/officeDocument/2006/relationships/image" Target="../media/image2.emf"/></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143.svg"/><Relationship Id="rId5" Type="http://schemas.openxmlformats.org/officeDocument/2006/relationships/image" Target="../media/image78.png"/><Relationship Id="rId4" Type="http://schemas.openxmlformats.org/officeDocument/2006/relationships/image" Target="../media/image142.svg"/></Relationships>
</file>

<file path=ppt/slides/_rels/slide8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47.png"/><Relationship Id="rId2" Type="http://schemas.openxmlformats.org/officeDocument/2006/relationships/notesSlide" Target="../notesSlides/notesSlide62.xml"/><Relationship Id="rId1" Type="http://schemas.openxmlformats.org/officeDocument/2006/relationships/slideLayout" Target="../slideLayouts/slideLayout5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en.wikipedia.org/wiki/Geohash"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4709D1-963E-41A6-B9B0-091F260743D8}"/>
              </a:ext>
            </a:extLst>
          </p:cNvPr>
          <p:cNvSpPr>
            <a:spLocks noGrp="1"/>
          </p:cNvSpPr>
          <p:nvPr>
            <p:ph type="title"/>
          </p:nvPr>
        </p:nvSpPr>
        <p:spPr/>
        <p:txBody>
          <a:bodyPr/>
          <a:lstStyle/>
          <a:p>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Data Explorer</a:t>
            </a:r>
            <a:endParaRPr lang="en-US" dirty="0"/>
          </a:p>
        </p:txBody>
      </p:sp>
      <p:pic>
        <p:nvPicPr>
          <p:cNvPr id="33" name="Picture 32" descr="ADX logo">
            <a:extLst>
              <a:ext uri="{FF2B5EF4-FFF2-40B4-BE49-F238E27FC236}">
                <a16:creationId xmlns:a16="http://schemas.microsoft.com/office/drawing/2014/main" id="{A7DA4A4E-A089-4412-8957-1EBA30DDAF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3828" y="2929474"/>
            <a:ext cx="2525423" cy="1325848"/>
          </a:xfrm>
          <a:prstGeom prst="rect">
            <a:avLst/>
          </a:prstGeom>
        </p:spPr>
      </p:pic>
      <p:sp>
        <p:nvSpPr>
          <p:cNvPr id="4" name="Text Placeholder 3">
            <a:extLst>
              <a:ext uri="{FF2B5EF4-FFF2-40B4-BE49-F238E27FC236}">
                <a16:creationId xmlns:a16="http://schemas.microsoft.com/office/drawing/2014/main" id="{0E64A2A6-4026-4D9B-A3C4-1E0C55DF0DBC}"/>
              </a:ext>
              <a:ext uri="{C183D7F6-B498-43B3-948B-1728B52AA6E4}">
                <adec:decorative xmlns:adec="http://schemas.microsoft.com/office/drawing/2017/decorative" val="1"/>
              </a:ext>
            </a:extLst>
          </p:cNvPr>
          <p:cNvSpPr>
            <a:spLocks noGrp="1"/>
          </p:cNvSpPr>
          <p:nvPr>
            <p:ph type="body" sz="quarter" idx="12"/>
          </p:nvPr>
        </p:nvSpPr>
        <p:spPr>
          <a:xfrm>
            <a:off x="582042" y="3962400"/>
            <a:ext cx="4804831" cy="677108"/>
          </a:xfrm>
        </p:spPr>
        <p:txBody>
          <a:bodyPr/>
          <a:lstStyle/>
          <a:p>
            <a:r>
              <a:rPr lang="de-DE" dirty="0"/>
              <a:t>Ralph Kemperdick, Microsoft </a:t>
            </a:r>
          </a:p>
          <a:p>
            <a:r>
              <a:rPr lang="de-DE" dirty="0"/>
              <a:t>Christoph Seck, KI-Group</a:t>
            </a:r>
            <a:endParaRPr lang="en-US" dirty="0"/>
          </a:p>
        </p:txBody>
      </p:sp>
      <p:sp>
        <p:nvSpPr>
          <p:cNvPr id="10" name="Text Placeholder 9">
            <a:extLst>
              <a:ext uri="{FF2B5EF4-FFF2-40B4-BE49-F238E27FC236}">
                <a16:creationId xmlns:a16="http://schemas.microsoft.com/office/drawing/2014/main" id="{36E2AF6A-C41E-4030-802C-827DFDF79616}"/>
              </a:ext>
              <a:ext uri="{C183D7F6-B498-43B3-948B-1728B52AA6E4}">
                <adec:decorative xmlns:adec="http://schemas.microsoft.com/office/drawing/2017/decorative" val="1"/>
              </a:ext>
            </a:extLst>
          </p:cNvPr>
          <p:cNvSpPr>
            <a:spLocks noGrp="1"/>
          </p:cNvSpPr>
          <p:nvPr>
            <p:ph type="body" sz="quarter" idx="14"/>
          </p:nvPr>
        </p:nvSpPr>
        <p:spPr>
          <a:xfrm>
            <a:off x="591567" y="4767326"/>
            <a:ext cx="4164583" cy="215444"/>
          </a:xfrm>
        </p:spPr>
        <p:txBody>
          <a:bodyPr/>
          <a:lstStyle/>
          <a:p>
            <a:r>
              <a:rPr lang="de-DE" dirty="0"/>
              <a:t>Cloud Solution Architect</a:t>
            </a:r>
            <a:endParaRPr lang="en-US" dirty="0"/>
          </a:p>
        </p:txBody>
      </p:sp>
      <p:sp>
        <p:nvSpPr>
          <p:cNvPr id="5" name="Text Placeholder 4">
            <a:extLst>
              <a:ext uri="{FF2B5EF4-FFF2-40B4-BE49-F238E27FC236}">
                <a16:creationId xmlns:a16="http://schemas.microsoft.com/office/drawing/2014/main" id="{D68EAF1D-0187-42F2-AF31-D52769485D66}"/>
              </a:ext>
              <a:ext uri="{C183D7F6-B498-43B3-948B-1728B52AA6E4}">
                <adec:decorative xmlns:adec="http://schemas.microsoft.com/office/drawing/2017/decorative" val="1"/>
              </a:ext>
            </a:extLst>
          </p:cNvPr>
          <p:cNvSpPr>
            <a:spLocks noGrp="1"/>
          </p:cNvSpPr>
          <p:nvPr>
            <p:ph type="body" sz="quarter" idx="13"/>
          </p:nvPr>
        </p:nvSpPr>
        <p:spPr/>
        <p:txBody>
          <a:bodyPr/>
          <a:lstStyle/>
          <a:p>
            <a:r>
              <a:rPr lang="de-DE" dirty="0"/>
              <a:t>28-06-2022</a:t>
            </a:r>
            <a:endParaRPr lang="en-US" dirty="0"/>
          </a:p>
        </p:txBody>
      </p:sp>
      <p:sp>
        <p:nvSpPr>
          <p:cNvPr id="75" name="Oval 74">
            <a:extLst>
              <a:ext uri="{FF2B5EF4-FFF2-40B4-BE49-F238E27FC236}">
                <a16:creationId xmlns:a16="http://schemas.microsoft.com/office/drawing/2014/main" id="{FAA0CE71-109A-4F24-9C72-46856EF1F57A}"/>
              </a:ext>
              <a:ext uri="{C183D7F6-B498-43B3-948B-1728B52AA6E4}">
                <adec:decorative xmlns:adec="http://schemas.microsoft.com/office/drawing/2017/decorative" val="1"/>
              </a:ext>
            </a:extLst>
          </p:cNvPr>
          <p:cNvSpPr/>
          <p:nvPr/>
        </p:nvSpPr>
        <p:spPr bwMode="auto">
          <a:xfrm>
            <a:off x="6536730" y="1549919"/>
            <a:ext cx="4041302" cy="4041301"/>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0CD41F9B-590D-48D8-A7EB-8D65CE310EF8}"/>
              </a:ext>
              <a:ext uri="{C183D7F6-B498-43B3-948B-1728B52AA6E4}">
                <adec:decorative xmlns:adec="http://schemas.microsoft.com/office/drawing/2017/decorative" val="1"/>
              </a:ext>
            </a:extLst>
          </p:cNvPr>
          <p:cNvGrpSpPr/>
          <p:nvPr/>
        </p:nvGrpSpPr>
        <p:grpSpPr>
          <a:xfrm flipH="1">
            <a:off x="6096000" y="3073230"/>
            <a:ext cx="994680" cy="994680"/>
            <a:chOff x="3499224" y="2029745"/>
            <a:chExt cx="2286000" cy="2286000"/>
          </a:xfrm>
        </p:grpSpPr>
        <p:sp>
          <p:nvSpPr>
            <p:cNvPr id="12" name="Oval 11">
              <a:extLst>
                <a:ext uri="{FF2B5EF4-FFF2-40B4-BE49-F238E27FC236}">
                  <a16:creationId xmlns:a16="http://schemas.microsoft.com/office/drawing/2014/main" id="{5721C6AE-CFC1-4B04-B692-B592D83A7D16}"/>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3" name="Group 15">
              <a:extLst>
                <a:ext uri="{FF2B5EF4-FFF2-40B4-BE49-F238E27FC236}">
                  <a16:creationId xmlns:a16="http://schemas.microsoft.com/office/drawing/2014/main" id="{8DC34E55-44E1-4514-A531-92EA83E8D4D4}"/>
                </a:ext>
              </a:extLst>
            </p:cNvPr>
            <p:cNvGrpSpPr>
              <a:grpSpLocks noChangeAspect="1"/>
            </p:cNvGrpSpPr>
            <p:nvPr/>
          </p:nvGrpSpPr>
          <p:grpSpPr bwMode="auto">
            <a:xfrm>
              <a:off x="4269162" y="2761583"/>
              <a:ext cx="746125" cy="822325"/>
              <a:chOff x="4318" y="5451"/>
              <a:chExt cx="470" cy="518"/>
            </a:xfrm>
          </p:grpSpPr>
          <p:sp>
            <p:nvSpPr>
              <p:cNvPr id="14" name="AutoShape 14">
                <a:extLst>
                  <a:ext uri="{FF2B5EF4-FFF2-40B4-BE49-F238E27FC236}">
                    <a16:creationId xmlns:a16="http://schemas.microsoft.com/office/drawing/2014/main" id="{6E03C09A-16D9-4933-9BAA-FCA874D7DC7B}"/>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C6E8DD9C-3BF6-427D-8B40-591076D55B68}"/>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85F9C48E-A94B-4FCA-A25B-70879CAB36AA}"/>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1B0E16A9-EC9A-47EE-A936-1E6382E2AE34}"/>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CBDE5EB1-A267-4769-9C45-3D384420628C}"/>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30F91084-EB6D-4139-80EC-769BFDEEB2F1}"/>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A2F789B5-0C53-43A7-9729-76942215E9B8}"/>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 name="Group 72">
            <a:extLst>
              <a:ext uri="{FF2B5EF4-FFF2-40B4-BE49-F238E27FC236}">
                <a16:creationId xmlns:a16="http://schemas.microsoft.com/office/drawing/2014/main" id="{4D9643E7-71F6-41AA-9487-B26651B41F39}"/>
              </a:ext>
              <a:ext uri="{C183D7F6-B498-43B3-948B-1728B52AA6E4}">
                <adec:decorative xmlns:adec="http://schemas.microsoft.com/office/drawing/2017/decorative" val="1"/>
              </a:ext>
            </a:extLst>
          </p:cNvPr>
          <p:cNvGrpSpPr/>
          <p:nvPr/>
        </p:nvGrpSpPr>
        <p:grpSpPr>
          <a:xfrm flipH="1">
            <a:off x="9973574" y="3073230"/>
            <a:ext cx="994680" cy="994680"/>
            <a:chOff x="6409760" y="2029745"/>
            <a:chExt cx="2286000" cy="2286000"/>
          </a:xfrm>
        </p:grpSpPr>
        <p:sp>
          <p:nvSpPr>
            <p:cNvPr id="21" name="Oval 20">
              <a:extLst>
                <a:ext uri="{FF2B5EF4-FFF2-40B4-BE49-F238E27FC236}">
                  <a16:creationId xmlns:a16="http://schemas.microsoft.com/office/drawing/2014/main" id="{A39D7770-CC80-4C75-9211-FE34EF403F54}"/>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22" name="Group 24">
              <a:extLst>
                <a:ext uri="{FF2B5EF4-FFF2-40B4-BE49-F238E27FC236}">
                  <a16:creationId xmlns:a16="http://schemas.microsoft.com/office/drawing/2014/main" id="{4FB1261D-02FF-4C33-9F0D-43A1865AA259}"/>
                </a:ext>
              </a:extLst>
            </p:cNvPr>
            <p:cNvGrpSpPr>
              <a:grpSpLocks noChangeAspect="1"/>
            </p:cNvGrpSpPr>
            <p:nvPr/>
          </p:nvGrpSpPr>
          <p:grpSpPr bwMode="auto">
            <a:xfrm>
              <a:off x="7140804" y="2990977"/>
              <a:ext cx="823913" cy="363537"/>
              <a:chOff x="4918" y="5515"/>
              <a:chExt cx="519" cy="229"/>
            </a:xfrm>
          </p:grpSpPr>
          <p:sp>
            <p:nvSpPr>
              <p:cNvPr id="23" name="AutoShape 23">
                <a:extLst>
                  <a:ext uri="{FF2B5EF4-FFF2-40B4-BE49-F238E27FC236}">
                    <a16:creationId xmlns:a16="http://schemas.microsoft.com/office/drawing/2014/main" id="{7FEF7C3E-1EFE-41E3-BBEE-17833222BE70}"/>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25">
                <a:extLst>
                  <a:ext uri="{FF2B5EF4-FFF2-40B4-BE49-F238E27FC236}">
                    <a16:creationId xmlns:a16="http://schemas.microsoft.com/office/drawing/2014/main" id="{5951C59D-13C2-4646-A79F-A810A6D25956}"/>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6">
                <a:extLst>
                  <a:ext uri="{FF2B5EF4-FFF2-40B4-BE49-F238E27FC236}">
                    <a16:creationId xmlns:a16="http://schemas.microsoft.com/office/drawing/2014/main" id="{D9F7C4EA-D9EA-4755-B585-AEF321A53100}"/>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7">
                <a:extLst>
                  <a:ext uri="{FF2B5EF4-FFF2-40B4-BE49-F238E27FC236}">
                    <a16:creationId xmlns:a16="http://schemas.microsoft.com/office/drawing/2014/main" id="{AAA8BFB5-9BD5-4098-9357-2C70E738B9C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8">
                <a:extLst>
                  <a:ext uri="{FF2B5EF4-FFF2-40B4-BE49-F238E27FC236}">
                    <a16:creationId xmlns:a16="http://schemas.microsoft.com/office/drawing/2014/main" id="{656B0340-88BD-47E5-8B9C-D9FDE5FC1E73}"/>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Oval 29">
                <a:extLst>
                  <a:ext uri="{FF2B5EF4-FFF2-40B4-BE49-F238E27FC236}">
                    <a16:creationId xmlns:a16="http://schemas.microsoft.com/office/drawing/2014/main" id="{B7E85312-6BA0-4D57-82DC-4478FFDA9A52}"/>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30">
                <a:extLst>
                  <a:ext uri="{FF2B5EF4-FFF2-40B4-BE49-F238E27FC236}">
                    <a16:creationId xmlns:a16="http://schemas.microsoft.com/office/drawing/2014/main" id="{473CF1D9-3502-4709-85AC-F0A246EC4913}"/>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1">
                <a:extLst>
                  <a:ext uri="{FF2B5EF4-FFF2-40B4-BE49-F238E27FC236}">
                    <a16:creationId xmlns:a16="http://schemas.microsoft.com/office/drawing/2014/main" id="{A7EC327D-D007-4F57-BB5D-44CABB0CAFEE}"/>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2A8D96A4-D05B-4BAF-9696-B5053FB690BB}"/>
              </a:ext>
              <a:ext uri="{C183D7F6-B498-43B3-948B-1728B52AA6E4}">
                <adec:decorative xmlns:adec="http://schemas.microsoft.com/office/drawing/2017/decorative" val="1"/>
              </a:ext>
            </a:extLst>
          </p:cNvPr>
          <p:cNvGrpSpPr/>
          <p:nvPr/>
        </p:nvGrpSpPr>
        <p:grpSpPr>
          <a:xfrm flipH="1">
            <a:off x="8060041" y="4993969"/>
            <a:ext cx="994680" cy="994680"/>
            <a:chOff x="9334046" y="2029745"/>
            <a:chExt cx="2286000" cy="2286000"/>
          </a:xfrm>
        </p:grpSpPr>
        <p:sp>
          <p:nvSpPr>
            <p:cNvPr id="31" name="Oval 30">
              <a:extLst>
                <a:ext uri="{FF2B5EF4-FFF2-40B4-BE49-F238E27FC236}">
                  <a16:creationId xmlns:a16="http://schemas.microsoft.com/office/drawing/2014/main" id="{A2F447B9-2203-46F1-A14B-42D416B123D9}"/>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32" name="Graphic 31">
              <a:extLst>
                <a:ext uri="{FF2B5EF4-FFF2-40B4-BE49-F238E27FC236}">
                  <a16:creationId xmlns:a16="http://schemas.microsoft.com/office/drawing/2014/main" id="{0E6AF132-68A4-4024-B7CB-5580BC9CD3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grpSp>
        <p:nvGrpSpPr>
          <p:cNvPr id="71" name="Group 70">
            <a:extLst>
              <a:ext uri="{FF2B5EF4-FFF2-40B4-BE49-F238E27FC236}">
                <a16:creationId xmlns:a16="http://schemas.microsoft.com/office/drawing/2014/main" id="{0E82D0F2-CD1F-48E0-8950-C0D197830D69}"/>
              </a:ext>
              <a:ext uri="{C183D7F6-B498-43B3-948B-1728B52AA6E4}">
                <adec:decorative xmlns:adec="http://schemas.microsoft.com/office/drawing/2017/decorative" val="1"/>
              </a:ext>
            </a:extLst>
          </p:cNvPr>
          <p:cNvGrpSpPr/>
          <p:nvPr/>
        </p:nvGrpSpPr>
        <p:grpSpPr>
          <a:xfrm flipH="1">
            <a:off x="8060041" y="1109190"/>
            <a:ext cx="994680" cy="994680"/>
            <a:chOff x="588688" y="2029745"/>
            <a:chExt cx="2286000" cy="2286000"/>
          </a:xfrm>
        </p:grpSpPr>
        <p:sp>
          <p:nvSpPr>
            <p:cNvPr id="11" name="Oval 10">
              <a:extLst>
                <a:ext uri="{FF2B5EF4-FFF2-40B4-BE49-F238E27FC236}">
                  <a16:creationId xmlns:a16="http://schemas.microsoft.com/office/drawing/2014/main" id="{27E6BFB6-B52E-48B5-B433-6BAC9DCAEA89}"/>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4" name="Group 252">
              <a:extLst>
                <a:ext uri="{FF2B5EF4-FFF2-40B4-BE49-F238E27FC236}">
                  <a16:creationId xmlns:a16="http://schemas.microsoft.com/office/drawing/2014/main" id="{B5FE9245-0CDB-46D9-A92E-19F6B11F9498}"/>
                </a:ext>
              </a:extLst>
            </p:cNvPr>
            <p:cNvGrpSpPr>
              <a:grpSpLocks noChangeAspect="1"/>
            </p:cNvGrpSpPr>
            <p:nvPr/>
          </p:nvGrpSpPr>
          <p:grpSpPr bwMode="auto">
            <a:xfrm>
              <a:off x="1297622" y="2738679"/>
              <a:ext cx="868132" cy="868132"/>
              <a:chOff x="410" y="2777"/>
              <a:chExt cx="312" cy="312"/>
            </a:xfrm>
          </p:grpSpPr>
          <p:sp>
            <p:nvSpPr>
              <p:cNvPr id="35" name="Oval 253">
                <a:extLst>
                  <a:ext uri="{FF2B5EF4-FFF2-40B4-BE49-F238E27FC236}">
                    <a16:creationId xmlns:a16="http://schemas.microsoft.com/office/drawing/2014/main" id="{749C77D6-29EC-4F19-B16E-942C89745FB5}"/>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6" name="Oval 254">
                <a:extLst>
                  <a:ext uri="{FF2B5EF4-FFF2-40B4-BE49-F238E27FC236}">
                    <a16:creationId xmlns:a16="http://schemas.microsoft.com/office/drawing/2014/main" id="{8921441C-3FF6-4619-BAB9-B2AAF8922F9B}"/>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7" name="Oval 255">
                <a:extLst>
                  <a:ext uri="{FF2B5EF4-FFF2-40B4-BE49-F238E27FC236}">
                    <a16:creationId xmlns:a16="http://schemas.microsoft.com/office/drawing/2014/main" id="{EAEDE0F4-446D-4976-B506-BFA30A1984AE}"/>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8" name="Oval 256">
                <a:extLst>
                  <a:ext uri="{FF2B5EF4-FFF2-40B4-BE49-F238E27FC236}">
                    <a16:creationId xmlns:a16="http://schemas.microsoft.com/office/drawing/2014/main" id="{06C3E7B5-0443-4244-975D-53C02AEEAE95}"/>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39" name="Oval 257">
                <a:extLst>
                  <a:ext uri="{FF2B5EF4-FFF2-40B4-BE49-F238E27FC236}">
                    <a16:creationId xmlns:a16="http://schemas.microsoft.com/office/drawing/2014/main" id="{57396A1F-B7D0-46E9-BE5D-1780A5B39135}"/>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0" name="Oval 258">
                <a:extLst>
                  <a:ext uri="{FF2B5EF4-FFF2-40B4-BE49-F238E27FC236}">
                    <a16:creationId xmlns:a16="http://schemas.microsoft.com/office/drawing/2014/main" id="{317DC5E5-638A-411F-A1E3-45A646A0F4C8}"/>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1" name="Oval 259">
                <a:extLst>
                  <a:ext uri="{FF2B5EF4-FFF2-40B4-BE49-F238E27FC236}">
                    <a16:creationId xmlns:a16="http://schemas.microsoft.com/office/drawing/2014/main" id="{B2CBA55C-D71A-4D56-A31E-6CB372F49D3C}"/>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2" name="Oval 260">
                <a:extLst>
                  <a:ext uri="{FF2B5EF4-FFF2-40B4-BE49-F238E27FC236}">
                    <a16:creationId xmlns:a16="http://schemas.microsoft.com/office/drawing/2014/main" id="{E169D730-EBAF-4EE5-A969-2F1B95B1EBCC}"/>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3" name="Oval 261">
                <a:extLst>
                  <a:ext uri="{FF2B5EF4-FFF2-40B4-BE49-F238E27FC236}">
                    <a16:creationId xmlns:a16="http://schemas.microsoft.com/office/drawing/2014/main" id="{1B3C6B40-968F-434F-B91B-0D400FC8F0E9}"/>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4" name="Oval 262">
                <a:extLst>
                  <a:ext uri="{FF2B5EF4-FFF2-40B4-BE49-F238E27FC236}">
                    <a16:creationId xmlns:a16="http://schemas.microsoft.com/office/drawing/2014/main" id="{536A24F0-EB61-4F76-ABF3-7384AFAFAADA}"/>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5" name="Oval 263">
                <a:extLst>
                  <a:ext uri="{FF2B5EF4-FFF2-40B4-BE49-F238E27FC236}">
                    <a16:creationId xmlns:a16="http://schemas.microsoft.com/office/drawing/2014/main" id="{54F69729-EEE5-42E8-AD2C-531998A22A0E}"/>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6" name="Oval 264">
                <a:extLst>
                  <a:ext uri="{FF2B5EF4-FFF2-40B4-BE49-F238E27FC236}">
                    <a16:creationId xmlns:a16="http://schemas.microsoft.com/office/drawing/2014/main" id="{33BD414A-B899-4D65-B710-F17BBD219821}"/>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7" name="Oval 265">
                <a:extLst>
                  <a:ext uri="{FF2B5EF4-FFF2-40B4-BE49-F238E27FC236}">
                    <a16:creationId xmlns:a16="http://schemas.microsoft.com/office/drawing/2014/main" id="{64C1489B-FB14-4278-AD7B-4B7367AEBE41}"/>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8" name="Oval 266">
                <a:extLst>
                  <a:ext uri="{FF2B5EF4-FFF2-40B4-BE49-F238E27FC236}">
                    <a16:creationId xmlns:a16="http://schemas.microsoft.com/office/drawing/2014/main" id="{9E96583F-0271-4CE1-A5D9-957291423B3B}"/>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49" name="Oval 267">
                <a:extLst>
                  <a:ext uri="{FF2B5EF4-FFF2-40B4-BE49-F238E27FC236}">
                    <a16:creationId xmlns:a16="http://schemas.microsoft.com/office/drawing/2014/main" id="{A7F09D50-72F3-4117-947F-3A08927E793D}"/>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0" name="Oval 268">
                <a:extLst>
                  <a:ext uri="{FF2B5EF4-FFF2-40B4-BE49-F238E27FC236}">
                    <a16:creationId xmlns:a16="http://schemas.microsoft.com/office/drawing/2014/main" id="{602B2E64-3259-44D3-9FFF-CA2EDAC8A3C3}"/>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1" name="Oval 269">
                <a:extLst>
                  <a:ext uri="{FF2B5EF4-FFF2-40B4-BE49-F238E27FC236}">
                    <a16:creationId xmlns:a16="http://schemas.microsoft.com/office/drawing/2014/main" id="{3925709A-5833-4CB9-8D8A-EDD8D28C8EC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2" name="Oval 270">
                <a:extLst>
                  <a:ext uri="{FF2B5EF4-FFF2-40B4-BE49-F238E27FC236}">
                    <a16:creationId xmlns:a16="http://schemas.microsoft.com/office/drawing/2014/main" id="{24D1C12F-C20E-4E47-9453-F5527F639A9C}"/>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3" name="Oval 271">
                <a:extLst>
                  <a:ext uri="{FF2B5EF4-FFF2-40B4-BE49-F238E27FC236}">
                    <a16:creationId xmlns:a16="http://schemas.microsoft.com/office/drawing/2014/main" id="{EAB57307-B159-4B0A-A319-24DB24305CF0}"/>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4" name="Oval 272">
                <a:extLst>
                  <a:ext uri="{FF2B5EF4-FFF2-40B4-BE49-F238E27FC236}">
                    <a16:creationId xmlns:a16="http://schemas.microsoft.com/office/drawing/2014/main" id="{FDD3E85E-D6AF-4EDD-A058-68526F85AEEF}"/>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5" name="Oval 273">
                <a:extLst>
                  <a:ext uri="{FF2B5EF4-FFF2-40B4-BE49-F238E27FC236}">
                    <a16:creationId xmlns:a16="http://schemas.microsoft.com/office/drawing/2014/main" id="{F0C08BBF-58F6-4E85-892E-E225E1E6BB5C}"/>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6" name="Oval 274">
                <a:extLst>
                  <a:ext uri="{FF2B5EF4-FFF2-40B4-BE49-F238E27FC236}">
                    <a16:creationId xmlns:a16="http://schemas.microsoft.com/office/drawing/2014/main" id="{C3265F1A-1ADA-4257-9F91-FD47D5D2A4CD}"/>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7" name="Oval 275">
                <a:extLst>
                  <a:ext uri="{FF2B5EF4-FFF2-40B4-BE49-F238E27FC236}">
                    <a16:creationId xmlns:a16="http://schemas.microsoft.com/office/drawing/2014/main" id="{2A517057-877B-4ECA-9D89-99CDAA366C97}"/>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8" name="Oval 276">
                <a:extLst>
                  <a:ext uri="{FF2B5EF4-FFF2-40B4-BE49-F238E27FC236}">
                    <a16:creationId xmlns:a16="http://schemas.microsoft.com/office/drawing/2014/main" id="{BF4D49C0-D6B2-46D6-819D-CC6B784929AF}"/>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59" name="Oval 277">
                <a:extLst>
                  <a:ext uri="{FF2B5EF4-FFF2-40B4-BE49-F238E27FC236}">
                    <a16:creationId xmlns:a16="http://schemas.microsoft.com/office/drawing/2014/main" id="{FE0F2377-033F-4B5B-B339-860ECDAB7A0E}"/>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0" name="Oval 278">
                <a:extLst>
                  <a:ext uri="{FF2B5EF4-FFF2-40B4-BE49-F238E27FC236}">
                    <a16:creationId xmlns:a16="http://schemas.microsoft.com/office/drawing/2014/main" id="{7B84DB70-21F2-42C5-B4E9-8ECAC0C11E29}"/>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1" name="Oval 279">
                <a:extLst>
                  <a:ext uri="{FF2B5EF4-FFF2-40B4-BE49-F238E27FC236}">
                    <a16:creationId xmlns:a16="http://schemas.microsoft.com/office/drawing/2014/main" id="{74914D73-5F53-4213-93E8-6D775998C196}"/>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2" name="Oval 280">
                <a:extLst>
                  <a:ext uri="{FF2B5EF4-FFF2-40B4-BE49-F238E27FC236}">
                    <a16:creationId xmlns:a16="http://schemas.microsoft.com/office/drawing/2014/main" id="{3D552048-08CF-4A77-8C78-387E1CA6256B}"/>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81">
                <a:extLst>
                  <a:ext uri="{FF2B5EF4-FFF2-40B4-BE49-F238E27FC236}">
                    <a16:creationId xmlns:a16="http://schemas.microsoft.com/office/drawing/2014/main" id="{FE452F85-6677-4701-B31F-6A913D7C730C}"/>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82">
                <a:extLst>
                  <a:ext uri="{FF2B5EF4-FFF2-40B4-BE49-F238E27FC236}">
                    <a16:creationId xmlns:a16="http://schemas.microsoft.com/office/drawing/2014/main" id="{1AF8612C-E969-4691-BCEA-245A310842A9}"/>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83">
                <a:extLst>
                  <a:ext uri="{FF2B5EF4-FFF2-40B4-BE49-F238E27FC236}">
                    <a16:creationId xmlns:a16="http://schemas.microsoft.com/office/drawing/2014/main" id="{00C72158-8A6D-4841-A32C-414242BB024C}"/>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6" name="Oval 284">
                <a:extLst>
                  <a:ext uri="{FF2B5EF4-FFF2-40B4-BE49-F238E27FC236}">
                    <a16:creationId xmlns:a16="http://schemas.microsoft.com/office/drawing/2014/main" id="{1168861D-2564-466F-8066-BCD181CE653F}"/>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7" name="Oval 285">
                <a:extLst>
                  <a:ext uri="{FF2B5EF4-FFF2-40B4-BE49-F238E27FC236}">
                    <a16:creationId xmlns:a16="http://schemas.microsoft.com/office/drawing/2014/main" id="{BA80628E-D5A9-408C-9654-92133D9A6B34}"/>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8" name="Oval 286">
                <a:extLst>
                  <a:ext uri="{FF2B5EF4-FFF2-40B4-BE49-F238E27FC236}">
                    <a16:creationId xmlns:a16="http://schemas.microsoft.com/office/drawing/2014/main" id="{B65BF9CC-BBAD-435E-8B2A-648916EEF1FA}"/>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9" name="Oval 287">
                <a:extLst>
                  <a:ext uri="{FF2B5EF4-FFF2-40B4-BE49-F238E27FC236}">
                    <a16:creationId xmlns:a16="http://schemas.microsoft.com/office/drawing/2014/main" id="{BF84004A-EC84-4C36-8E44-51D78B35EA29}"/>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0" name="Oval 288">
                <a:extLst>
                  <a:ext uri="{FF2B5EF4-FFF2-40B4-BE49-F238E27FC236}">
                    <a16:creationId xmlns:a16="http://schemas.microsoft.com/office/drawing/2014/main" id="{A1CFC1D4-F1B9-4261-8B35-469595A6802C}"/>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spTree>
    <p:extLst>
      <p:ext uri="{BB962C8B-B14F-4D97-AF65-F5344CB8AC3E}">
        <p14:creationId xmlns:p14="http://schemas.microsoft.com/office/powerpoint/2010/main" val="38159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Streaming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26354" y="1060546"/>
            <a:ext cx="54468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Land your data in ADX and then export to the data lake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Architecture showing how to stream data into ADX and do the batch ingestion into Synapse&#10;">
            <a:extLst>
              <a:ext uri="{FF2B5EF4-FFF2-40B4-BE49-F238E27FC236}">
                <a16:creationId xmlns:a16="http://schemas.microsoft.com/office/drawing/2014/main" id="{C954D8F0-94F2-48F2-BCCD-1894E5E7D530}"/>
              </a:ext>
            </a:extLst>
          </p:cNvPr>
          <p:cNvGrpSpPr/>
          <p:nvPr/>
        </p:nvGrpSpPr>
        <p:grpSpPr>
          <a:xfrm>
            <a:off x="1555299" y="1735878"/>
            <a:ext cx="9427105" cy="4283482"/>
            <a:chOff x="1555299" y="1735878"/>
            <a:chExt cx="9427105" cy="4283482"/>
          </a:xfrm>
        </p:grpSpPr>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nvGrpSpPr>
            <p:cNvPr id="41" name="Group 40" descr="Showing a picture that represent data stored in a blob container">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59" name="Straight Arrow Connector 58" descr="Data in being ingested using ADF pipeline">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 name="Group 1" descr="Showing different type of data input that can be ingested into ADX (Unstructured logs, Media/CDN logs, Custom business app logs)">
              <a:extLst>
                <a:ext uri="{FF2B5EF4-FFF2-40B4-BE49-F238E27FC236}">
                  <a16:creationId xmlns:a16="http://schemas.microsoft.com/office/drawing/2014/main" id="{06D1BB43-9D0D-4A67-A503-4E9FBDCEE824}"/>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 uri="{C183D7F6-B498-43B3-948B-1728B52AA6E4}">
                    <adec:decorative xmlns:adec="http://schemas.microsoft.com/office/drawing/2017/decorative" val="1"/>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descr="Represent media log or CDN logs">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descr="Picture showing unstructured data as file icon">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descr="showings logs picture representing unstructured data">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descr="showing data that is being generated in custom business applications">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cxnSp>
          <p:nvCxnSpPr>
            <p:cNvPr id="120" name="Straight Arrow Connector 119" descr="showing a reference of connecting Azure Synapse analytics to Azure Analysis service for Power BI">
              <a:extLst>
                <a:ext uri="{FF2B5EF4-FFF2-40B4-BE49-F238E27FC236}">
                  <a16:creationId xmlns:a16="http://schemas.microsoft.com/office/drawing/2014/main" id="{D57DB5EE-CCA7-4BFC-9AC7-A9D3107430CE}"/>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grpSp>
          <p:nvGrpSpPr>
            <p:cNvPr id="8" name="Group 7">
              <a:extLst>
                <a:ext uri="{FF2B5EF4-FFF2-40B4-BE49-F238E27FC236}">
                  <a16:creationId xmlns:a16="http://schemas.microsoft.com/office/drawing/2014/main" id="{39A22314-ADE3-4581-8BEA-E6233FEC9262}"/>
                </a:ext>
                <a:ext uri="{C183D7F6-B498-43B3-948B-1728B52AA6E4}">
                  <adec:decorative xmlns:adec="http://schemas.microsoft.com/office/drawing/2017/decorative" val="1"/>
                </a:ext>
              </a:extLst>
            </p:cNvPr>
            <p:cNvGrpSpPr/>
            <p:nvPr/>
          </p:nvGrpSpPr>
          <p:grpSpPr>
            <a:xfrm>
              <a:off x="4916933" y="5342464"/>
              <a:ext cx="1826593" cy="0"/>
              <a:chOff x="4916933" y="5342464"/>
              <a:chExt cx="1826593" cy="0"/>
            </a:xfrm>
          </p:grpSpPr>
          <p:cxnSp>
            <p:nvCxnSpPr>
              <p:cNvPr id="81" name="Straight Arrow Connector 80" descr="ingestion data from ADF in batch mode to  Synapse">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63" name="Straight Arrow Connector 162" descr="showing data is being ingested using Kafka">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 uri="{C183D7F6-B498-43B3-948B-1728B52AA6E4}">
                  <adec:decorative xmlns:adec="http://schemas.microsoft.com/office/drawing/2017/decorative" val="1"/>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 uri="{C183D7F6-B498-43B3-948B-1728B52AA6E4}">
                  <adec:decorative xmlns:adec="http://schemas.microsoft.com/office/drawing/2017/decorative" val="1"/>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4" name="Group 3" descr="Showing Event Hub, IoT hub , Kafka and ADF">
              <a:extLst>
                <a:ext uri="{FF2B5EF4-FFF2-40B4-BE49-F238E27FC236}">
                  <a16:creationId xmlns:a16="http://schemas.microsoft.com/office/drawing/2014/main" id="{D08C1244-BC40-4AB1-8C14-5E6D3EF1863D}"/>
                </a:ext>
              </a:extLst>
            </p:cNvPr>
            <p:cNvGrpSpPr/>
            <p:nvPr/>
          </p:nvGrpSpPr>
          <p:grpSpPr>
            <a:xfrm>
              <a:off x="3752154" y="2254295"/>
              <a:ext cx="1330814" cy="3597668"/>
              <a:chOff x="3752154" y="2254295"/>
              <a:chExt cx="1330814" cy="3597668"/>
            </a:xfrm>
          </p:grpSpPr>
          <p:grpSp>
            <p:nvGrpSpPr>
              <p:cNvPr id="51" name="Group 50" descr="Azure Data Factory logo">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7" name="Group 6">
              <a:extLst>
                <a:ext uri="{FF2B5EF4-FFF2-40B4-BE49-F238E27FC236}">
                  <a16:creationId xmlns:a16="http://schemas.microsoft.com/office/drawing/2014/main" id="{98369034-F92A-47EC-9A24-3BA0C84949DA}"/>
                </a:ext>
                <a:ext uri="{C183D7F6-B498-43B3-948B-1728B52AA6E4}">
                  <adec:decorative xmlns:adec="http://schemas.microsoft.com/office/drawing/2017/decorative" val="1"/>
                </a:ext>
              </a:extLst>
            </p:cNvPr>
            <p:cNvGrpSpPr/>
            <p:nvPr/>
          </p:nvGrpSpPr>
          <p:grpSpPr>
            <a:xfrm>
              <a:off x="8201500" y="2534476"/>
              <a:ext cx="2155704" cy="3317487"/>
              <a:chOff x="8201500" y="2534476"/>
              <a:chExt cx="2155704" cy="3317487"/>
            </a:xfrm>
          </p:grpSpPr>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Logo of Azure Analysis service">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71" name="Connector: Elbow 170">
                <a:extLst>
                  <a:ext uri="{FF2B5EF4-FFF2-40B4-BE49-F238E27FC236}">
                    <a16:creationId xmlns:a16="http://schemas.microsoft.com/office/drawing/2014/main" id="{4EE276A2-13FE-4D63-B5EB-63865394D7D3}"/>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cxnSp>
          <p:nvCxnSpPr>
            <p:cNvPr id="175" name="Straight Arrow Connector 174">
              <a:extLst>
                <a:ext uri="{FF2B5EF4-FFF2-40B4-BE49-F238E27FC236}">
                  <a16:creationId xmlns:a16="http://schemas.microsoft.com/office/drawing/2014/main" id="{C0FB507E-CB7E-454F-81A8-77A1A7141EB9}"/>
                </a:ext>
                <a:ext uri="{C183D7F6-B498-43B3-948B-1728B52AA6E4}">
                  <adec:decorative xmlns:adec="http://schemas.microsoft.com/office/drawing/2017/decorative" val="1"/>
                </a:ext>
              </a:extLst>
            </p:cNvPr>
            <p:cNvCxnSpPr>
              <a:cxnSpLocks/>
            </p:cNvCxnSpPr>
            <p:nvPr/>
          </p:nvCxnSpPr>
          <p:spPr>
            <a:xfrm>
              <a:off x="7089807" y="3023941"/>
              <a:ext cx="0" cy="407918"/>
            </a:xfrm>
            <a:prstGeom prst="straightConnector1">
              <a:avLst/>
            </a:prstGeom>
            <a:ln w="31750">
              <a:solidFill>
                <a:schemeClr val="accent4">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a:extLst>
                <a:ext uri="{FF2B5EF4-FFF2-40B4-BE49-F238E27FC236}">
                  <a16:creationId xmlns:a16="http://schemas.microsoft.com/office/drawing/2014/main" id="{60906D6A-FFBF-468F-AA6F-0F1D25159C72}"/>
                </a:ext>
                <a:ext uri="{C183D7F6-B498-43B3-948B-1728B52AA6E4}">
                  <adec:decorative xmlns:adec="http://schemas.microsoft.com/office/drawing/2017/decorative" val="1"/>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4B7D680-A1C5-4A60-88DD-17223B030167}"/>
                </a:ext>
                <a:ext uri="{C183D7F6-B498-43B3-948B-1728B52AA6E4}">
                  <adec:decorative xmlns:adec="http://schemas.microsoft.com/office/drawing/2017/decorative" val="1"/>
                </a:ext>
              </a:extLst>
            </p:cNvPr>
            <p:cNvGrpSpPr/>
            <p:nvPr/>
          </p:nvGrpSpPr>
          <p:grpSpPr>
            <a:xfrm>
              <a:off x="4619300" y="2235378"/>
              <a:ext cx="1357352" cy="1969659"/>
              <a:chOff x="4619300" y="2235378"/>
              <a:chExt cx="1357352" cy="1969659"/>
            </a:xfrm>
          </p:grpSpPr>
          <p:cxnSp>
            <p:nvCxnSpPr>
              <p:cNvPr id="164" name="Connector: Elbow 163">
                <a:extLst>
                  <a:ext uri="{FF2B5EF4-FFF2-40B4-BE49-F238E27FC236}">
                    <a16:creationId xmlns:a16="http://schemas.microsoft.com/office/drawing/2014/main" id="{F861D9C6-50DE-4E56-B8B1-C492D8F28E6E}"/>
                  </a:ext>
                </a:extLst>
              </p:cNvPr>
              <p:cNvCxnSpPr>
                <a:cxnSpLocks/>
              </p:cNvCxnSpPr>
              <p:nvPr/>
            </p:nvCxnSpPr>
            <p:spPr>
              <a:xfrm rot="5400000" flipH="1" flipV="1">
                <a:off x="4873488" y="3100773"/>
                <a:ext cx="1690108" cy="516221"/>
              </a:xfrm>
              <a:prstGeom prst="bentConnector3">
                <a:avLst>
                  <a:gd name="adj1" fmla="val 99664"/>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25400">
                <a:solidFill>
                  <a:srgbClr val="C00000"/>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AA5928E-A026-4E12-85E7-A96422936D55}"/>
                  </a:ext>
                </a:extLst>
              </p:cNvPr>
              <p:cNvSpPr txBox="1"/>
              <p:nvPr/>
            </p:nvSpPr>
            <p:spPr>
              <a:xfrm>
                <a:off x="4786808" y="2235378"/>
                <a:ext cx="99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Calibri" panose="020F0502020204030204"/>
                    <a:ea typeface="+mn-ea"/>
                    <a:cs typeface="+mn-cs"/>
                  </a:rPr>
                  <a:t>Streaming</a:t>
                </a:r>
              </a:p>
            </p:txBody>
          </p:sp>
        </p:grpSp>
        <p:sp>
          <p:nvSpPr>
            <p:cNvPr id="170" name="TextBox 169">
              <a:extLst>
                <a:ext uri="{FF2B5EF4-FFF2-40B4-BE49-F238E27FC236}">
                  <a16:creationId xmlns:a16="http://schemas.microsoft.com/office/drawing/2014/main" id="{061AFDEF-51C7-4EF8-9D52-385AE1F44C68}"/>
                </a:ext>
              </a:extLst>
            </p:cNvPr>
            <p:cNvSpPr txBox="1"/>
            <p:nvPr/>
          </p:nvSpPr>
          <p:spPr>
            <a:xfrm>
              <a:off x="7046891" y="3023330"/>
              <a:ext cx="17169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000">
                      <a:lumMod val="75000"/>
                    </a:srgbClr>
                  </a:solidFill>
                  <a:effectLst/>
                  <a:uLnTx/>
                  <a:uFillTx/>
                  <a:latin typeface="Calibri" panose="020F0502020204030204"/>
                  <a:ea typeface="+mn-ea"/>
                  <a:cs typeface="+mn-cs"/>
                </a:rPr>
                <a:t>Export to Data Lake</a:t>
              </a:r>
            </a:p>
          </p:txBody>
        </p: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cxnSp>
          <p:nvCxnSpPr>
            <p:cNvPr id="185" name="Connector: Elbow 184">
              <a:extLst>
                <a:ext uri="{FF2B5EF4-FFF2-40B4-BE49-F238E27FC236}">
                  <a16:creationId xmlns:a16="http://schemas.microsoft.com/office/drawing/2014/main" id="{C4B7F3BD-D2D5-4756-8730-C207A50A8D83}"/>
                </a:ext>
                <a:ext uri="{C183D7F6-B498-43B3-948B-1728B52AA6E4}">
                  <adec:decorative xmlns:adec="http://schemas.microsoft.com/office/drawing/2017/decorative" val="1"/>
                </a:ext>
              </a:extLst>
            </p:cNvPr>
            <p:cNvCxnSpPr>
              <a:cxnSpLocks/>
              <a:endCxn id="42" idx="3"/>
            </p:cNvCxnSpPr>
            <p:nvPr/>
          </p:nvCxnSpPr>
          <p:spPr>
            <a:xfrm rot="5400000" flipH="1" flipV="1">
              <a:off x="5603140" y="4077725"/>
              <a:ext cx="1611446" cy="830282"/>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6" name="Connector: Elbow 15">
              <a:extLst>
                <a:ext uri="{FF2B5EF4-FFF2-40B4-BE49-F238E27FC236}">
                  <a16:creationId xmlns:a16="http://schemas.microsoft.com/office/drawing/2014/main" id="{58D99764-EB51-4276-8F72-F20CC50DDE56}"/>
                </a:ext>
                <a:ext uri="{C183D7F6-B498-43B3-948B-1728B52AA6E4}">
                  <adec:decorative xmlns:adec="http://schemas.microsoft.com/office/drawing/2017/decorative" val="1"/>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98402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Integration: </a:t>
            </a:r>
            <a:r>
              <a:rPr lang="en-US" dirty="0">
                <a:solidFill>
                  <a:schemeClr val="accent2"/>
                </a:solidFill>
              </a:rPr>
              <a:t>Batch Ingestion</a:t>
            </a:r>
          </a:p>
        </p:txBody>
      </p:sp>
      <p:sp>
        <p:nvSpPr>
          <p:cNvPr id="159" name="Rectangle 158">
            <a:extLst>
              <a:ext uri="{FF2B5EF4-FFF2-40B4-BE49-F238E27FC236}">
                <a16:creationId xmlns:a16="http://schemas.microsoft.com/office/drawing/2014/main" id="{18EAB2A5-20EA-4D17-9B4F-088831A9034C}"/>
              </a:ext>
            </a:extLst>
          </p:cNvPr>
          <p:cNvSpPr/>
          <p:nvPr/>
        </p:nvSpPr>
        <p:spPr>
          <a:xfrm>
            <a:off x="555382" y="1060546"/>
            <a:ext cx="57929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chemeClr val="accent2"/>
                </a:solidFill>
                <a:effectLst/>
                <a:uLnTx/>
                <a:uFillTx/>
                <a:latin typeface="Segoe UI"/>
                <a:ea typeface="+mn-ea"/>
                <a:cs typeface="Segoe UI" pitchFamily="34" charset="0"/>
              </a:rPr>
              <a:t>Ingest data from Data Lake or other sources in batch mode</a:t>
            </a:r>
            <a:endParaRPr kumimoji="0" lang="en-US" sz="1800" b="0" i="0" u="none" strike="noStrike" kern="1200" cap="none" spc="0" normalizeH="0" baseline="0" noProof="0" dirty="0">
              <a:ln>
                <a:noFill/>
              </a:ln>
              <a:solidFill>
                <a:schemeClr val="accent2"/>
              </a:solidFill>
              <a:effectLst/>
              <a:uLnTx/>
              <a:uFillTx/>
              <a:latin typeface="Calibri" panose="020F0502020204030204"/>
              <a:ea typeface="+mn-ea"/>
              <a:cs typeface="+mn-cs"/>
            </a:endParaRPr>
          </a:p>
        </p:txBody>
      </p:sp>
      <p:grpSp>
        <p:nvGrpSpPr>
          <p:cNvPr id="12" name="Group 11" descr="to ADX for moving window of cache and to data lake for long term">
            <a:extLst>
              <a:ext uri="{FF2B5EF4-FFF2-40B4-BE49-F238E27FC236}">
                <a16:creationId xmlns:a16="http://schemas.microsoft.com/office/drawing/2014/main" id="{4573F40D-A702-47E1-9482-EFA7A6F27132}"/>
              </a:ext>
            </a:extLst>
          </p:cNvPr>
          <p:cNvGrpSpPr/>
          <p:nvPr/>
        </p:nvGrpSpPr>
        <p:grpSpPr>
          <a:xfrm>
            <a:off x="1555299" y="1735878"/>
            <a:ext cx="9427105" cy="4283482"/>
            <a:chOff x="1555299" y="1735878"/>
            <a:chExt cx="9427105" cy="4283482"/>
          </a:xfrm>
        </p:grpSpPr>
        <p:grpSp>
          <p:nvGrpSpPr>
            <p:cNvPr id="2" name="Group 1" descr="Showing different data sources for data ingestion">
              <a:extLst>
                <a:ext uri="{FF2B5EF4-FFF2-40B4-BE49-F238E27FC236}">
                  <a16:creationId xmlns:a16="http://schemas.microsoft.com/office/drawing/2014/main" id="{E31F8E5A-A117-4941-B8F7-D84AE800AA7B}"/>
                </a:ext>
              </a:extLst>
            </p:cNvPr>
            <p:cNvGrpSpPr/>
            <p:nvPr/>
          </p:nvGrpSpPr>
          <p:grpSpPr>
            <a:xfrm>
              <a:off x="1555299" y="1735878"/>
              <a:ext cx="1588557" cy="4258525"/>
              <a:chOff x="1555299" y="1735878"/>
              <a:chExt cx="1588557" cy="4258525"/>
            </a:xfrm>
          </p:grpSpPr>
          <p:sp>
            <p:nvSpPr>
              <p:cNvPr id="50" name="TextBox 49">
                <a:extLst>
                  <a:ext uri="{FF2B5EF4-FFF2-40B4-BE49-F238E27FC236}">
                    <a16:creationId xmlns:a16="http://schemas.microsoft.com/office/drawing/2014/main" id="{1BDA010F-F94B-444F-A234-BBB56FB77854}"/>
                  </a:ext>
                </a:extLst>
              </p:cNvPr>
              <p:cNvSpPr txBox="1"/>
              <p:nvPr/>
            </p:nvSpPr>
            <p:spPr>
              <a:xfrm>
                <a:off x="1637182" y="2257159"/>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0" name="Right Bracket 59">
                <a:extLst>
                  <a:ext uri="{FF2B5EF4-FFF2-40B4-BE49-F238E27FC236}">
                    <a16:creationId xmlns:a16="http://schemas.microsoft.com/office/drawing/2014/main" id="{8658ED7B-E5A7-45C4-8F0B-0BEA2B41A0E0}"/>
                  </a:ext>
                </a:extLst>
              </p:cNvPr>
              <p:cNvSpPr/>
              <p:nvPr/>
            </p:nvSpPr>
            <p:spPr>
              <a:xfrm>
                <a:off x="3052545" y="1735878"/>
                <a:ext cx="91311" cy="4258525"/>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9D4F6F27-FEAD-4CDE-900B-4E21CA70BDAF}"/>
                  </a:ext>
                </a:extLst>
              </p:cNvPr>
              <p:cNvSpPr txBox="1"/>
              <p:nvPr/>
            </p:nvSpPr>
            <p:spPr>
              <a:xfrm>
                <a:off x="1581526" y="3346810"/>
                <a:ext cx="144479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Media</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sp>
            <p:nvSpPr>
              <p:cNvPr id="68" name="TextBox 67">
                <a:extLst>
                  <a:ext uri="{FF2B5EF4-FFF2-40B4-BE49-F238E27FC236}">
                    <a16:creationId xmlns:a16="http://schemas.microsoft.com/office/drawing/2014/main" id="{D05EF157-2728-456B-BF3C-6C908C465494}"/>
                  </a:ext>
                </a:extLst>
              </p:cNvPr>
              <p:cNvSpPr txBox="1"/>
              <p:nvPr/>
            </p:nvSpPr>
            <p:spPr>
              <a:xfrm>
                <a:off x="1637182" y="4436461"/>
                <a:ext cx="133348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Files</a:t>
                </a:r>
                <a:b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000" b="0" i="0" u="none" strike="noStrike" kern="0" cap="none" spc="0" normalizeH="0" baseline="0" noProof="0" dirty="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69" name="Group 68">
                <a:extLst>
                  <a:ext uri="{FF2B5EF4-FFF2-40B4-BE49-F238E27FC236}">
                    <a16:creationId xmlns:a16="http://schemas.microsoft.com/office/drawing/2014/main" id="{FF5D4303-77EC-406C-BD0A-38C8F589F2CD}"/>
                  </a:ext>
                </a:extLst>
              </p:cNvPr>
              <p:cNvGrpSpPr/>
              <p:nvPr/>
            </p:nvGrpSpPr>
            <p:grpSpPr>
              <a:xfrm>
                <a:off x="2180062" y="2903180"/>
                <a:ext cx="247721" cy="366053"/>
                <a:chOff x="9362108" y="1989394"/>
                <a:chExt cx="1356127" cy="2003921"/>
              </a:xfrm>
            </p:grpSpPr>
            <p:sp>
              <p:nvSpPr>
                <p:cNvPr id="70" name="Line 46">
                  <a:extLst>
                    <a:ext uri="{FF2B5EF4-FFF2-40B4-BE49-F238E27FC236}">
                      <a16:creationId xmlns:a16="http://schemas.microsoft.com/office/drawing/2014/main" id="{2706DBC7-1FD2-49AC-BDD1-1588039541AA}"/>
                    </a:ext>
                  </a:extLst>
                </p:cNvPr>
                <p:cNvSpPr>
                  <a:spLocks noChangeShapeType="1"/>
                </p:cNvSpPr>
                <p:nvPr/>
              </p:nvSpPr>
              <p:spPr bwMode="auto">
                <a:xfrm>
                  <a:off x="10176390" y="1989395"/>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7">
                  <a:extLst>
                    <a:ext uri="{FF2B5EF4-FFF2-40B4-BE49-F238E27FC236}">
                      <a16:creationId xmlns:a16="http://schemas.microsoft.com/office/drawing/2014/main" id="{B167A317-94EB-4146-9CE0-979DA6161B3D}"/>
                    </a:ext>
                  </a:extLst>
                </p:cNvPr>
                <p:cNvSpPr>
                  <a:spLocks noChangeShapeType="1"/>
                </p:cNvSpPr>
                <p:nvPr/>
              </p:nvSpPr>
              <p:spPr bwMode="auto">
                <a:xfrm flipH="1">
                  <a:off x="10176390" y="2258804"/>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48">
                  <a:extLst>
                    <a:ext uri="{FF2B5EF4-FFF2-40B4-BE49-F238E27FC236}">
                      <a16:creationId xmlns:a16="http://schemas.microsoft.com/office/drawing/2014/main" id="{0CFF6CE6-FE09-4E70-A1D9-D70683BECC48}"/>
                    </a:ext>
                  </a:extLst>
                </p:cNvPr>
                <p:cNvSpPr>
                  <a:spLocks noChangeArrowheads="1"/>
                </p:cNvSpPr>
                <p:nvPr/>
              </p:nvSpPr>
              <p:spPr bwMode="auto">
                <a:xfrm>
                  <a:off x="9837358" y="2591782"/>
                  <a:ext cx="811255" cy="732551"/>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49">
                  <a:extLst>
                    <a:ext uri="{FF2B5EF4-FFF2-40B4-BE49-F238E27FC236}">
                      <a16:creationId xmlns:a16="http://schemas.microsoft.com/office/drawing/2014/main" id="{A5480A74-828E-4517-83CD-44F99ED76C66}"/>
                    </a:ext>
                  </a:extLst>
                </p:cNvPr>
                <p:cNvSpPr>
                  <a:spLocks/>
                </p:cNvSpPr>
                <p:nvPr/>
              </p:nvSpPr>
              <p:spPr bwMode="auto">
                <a:xfrm>
                  <a:off x="9837358" y="2891462"/>
                  <a:ext cx="811255" cy="399573"/>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50">
                  <a:extLst>
                    <a:ext uri="{FF2B5EF4-FFF2-40B4-BE49-F238E27FC236}">
                      <a16:creationId xmlns:a16="http://schemas.microsoft.com/office/drawing/2014/main" id="{66F63334-8787-4E91-822A-777EE1599CD1}"/>
                    </a:ext>
                  </a:extLst>
                </p:cNvPr>
                <p:cNvSpPr>
                  <a:spLocks noChangeShapeType="1"/>
                </p:cNvSpPr>
                <p:nvPr/>
              </p:nvSpPr>
              <p:spPr bwMode="auto">
                <a:xfrm>
                  <a:off x="9362108" y="2724973"/>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51">
                  <a:extLst>
                    <a:ext uri="{FF2B5EF4-FFF2-40B4-BE49-F238E27FC236}">
                      <a16:creationId xmlns:a16="http://schemas.microsoft.com/office/drawing/2014/main" id="{7F4450F6-B11B-421A-BD74-928AFB30D955}"/>
                    </a:ext>
                  </a:extLst>
                </p:cNvPr>
                <p:cNvSpPr>
                  <a:spLocks noChangeShapeType="1"/>
                </p:cNvSpPr>
                <p:nvPr/>
              </p:nvSpPr>
              <p:spPr bwMode="auto">
                <a:xfrm>
                  <a:off x="9362108" y="2991355"/>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Line 52">
                  <a:extLst>
                    <a:ext uri="{FF2B5EF4-FFF2-40B4-BE49-F238E27FC236}">
                      <a16:creationId xmlns:a16="http://schemas.microsoft.com/office/drawing/2014/main" id="{49BB70BA-4876-4793-92ED-B1A7786BA383}"/>
                    </a:ext>
                  </a:extLst>
                </p:cNvPr>
                <p:cNvSpPr>
                  <a:spLocks noChangeShapeType="1"/>
                </p:cNvSpPr>
                <p:nvPr/>
              </p:nvSpPr>
              <p:spPr bwMode="auto">
                <a:xfrm>
                  <a:off x="9362108" y="3257737"/>
                  <a:ext cx="27243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ectangle 53">
                  <a:extLst>
                    <a:ext uri="{FF2B5EF4-FFF2-40B4-BE49-F238E27FC236}">
                      <a16:creationId xmlns:a16="http://schemas.microsoft.com/office/drawing/2014/main" id="{5873F5EF-333B-43DB-8691-008CCF5A6936}"/>
                    </a:ext>
                  </a:extLst>
                </p:cNvPr>
                <p:cNvSpPr>
                  <a:spLocks noChangeArrowheads="1"/>
                </p:cNvSpPr>
                <p:nvPr/>
              </p:nvSpPr>
              <p:spPr bwMode="auto">
                <a:xfrm>
                  <a:off x="9431731" y="3590715"/>
                  <a:ext cx="541845" cy="40260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Line 54">
                  <a:extLst>
                    <a:ext uri="{FF2B5EF4-FFF2-40B4-BE49-F238E27FC236}">
                      <a16:creationId xmlns:a16="http://schemas.microsoft.com/office/drawing/2014/main" id="{1D93B15C-2138-4AB1-A5DD-3C7F9C59F548}"/>
                    </a:ext>
                  </a:extLst>
                </p:cNvPr>
                <p:cNvSpPr>
                  <a:spLocks noChangeShapeType="1"/>
                </p:cNvSpPr>
                <p:nvPr/>
              </p:nvSpPr>
              <p:spPr bwMode="auto">
                <a:xfrm>
                  <a:off x="10176390" y="3657310"/>
                  <a:ext cx="54184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56">
                  <a:extLst>
                    <a:ext uri="{FF2B5EF4-FFF2-40B4-BE49-F238E27FC236}">
                      <a16:creationId xmlns:a16="http://schemas.microsoft.com/office/drawing/2014/main" id="{B3B541FA-79C2-4154-9D51-0237A1660B69}"/>
                    </a:ext>
                  </a:extLst>
                </p:cNvPr>
                <p:cNvSpPr>
                  <a:spLocks noChangeArrowheads="1"/>
                </p:cNvSpPr>
                <p:nvPr/>
              </p:nvSpPr>
              <p:spPr bwMode="auto">
                <a:xfrm>
                  <a:off x="10379203" y="2724973"/>
                  <a:ext cx="136218" cy="133191"/>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442">
                  <a:extLst>
                    <a:ext uri="{FF2B5EF4-FFF2-40B4-BE49-F238E27FC236}">
                      <a16:creationId xmlns:a16="http://schemas.microsoft.com/office/drawing/2014/main" id="{390C9443-F9C0-4EB1-BCB6-B373C4E8F47E}"/>
                    </a:ext>
                  </a:extLst>
                </p:cNvPr>
                <p:cNvSpPr>
                  <a:spLocks/>
                </p:cNvSpPr>
                <p:nvPr/>
              </p:nvSpPr>
              <p:spPr bwMode="auto">
                <a:xfrm>
                  <a:off x="9431731" y="1989394"/>
                  <a:ext cx="541845" cy="456200"/>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5" name="TextBox 84">
                <a:extLst>
                  <a:ext uri="{FF2B5EF4-FFF2-40B4-BE49-F238E27FC236}">
                    <a16:creationId xmlns:a16="http://schemas.microsoft.com/office/drawing/2014/main" id="{8A19D508-A48E-4394-991D-41D909DE489F}"/>
                  </a:ext>
                </a:extLst>
              </p:cNvPr>
              <p:cNvSpPr txBox="1"/>
              <p:nvPr/>
            </p:nvSpPr>
            <p:spPr>
              <a:xfrm>
                <a:off x="1555299" y="5536507"/>
                <a:ext cx="1497246"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a:ln>
                      <a:noFill/>
                    </a:ln>
                    <a:solidFill>
                      <a:schemeClr val="tx1"/>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nvGrpSpPr>
              <p:cNvPr id="86" name="Group 85">
                <a:extLst>
                  <a:ext uri="{FF2B5EF4-FFF2-40B4-BE49-F238E27FC236}">
                    <a16:creationId xmlns:a16="http://schemas.microsoft.com/office/drawing/2014/main" id="{7EC932C2-1B61-4C1A-A576-7C56B1A24414}"/>
                  </a:ext>
                </a:extLst>
              </p:cNvPr>
              <p:cNvGrpSpPr/>
              <p:nvPr/>
            </p:nvGrpSpPr>
            <p:grpSpPr>
              <a:xfrm>
                <a:off x="2180060" y="4033112"/>
                <a:ext cx="247724" cy="303248"/>
                <a:chOff x="965200" y="3436897"/>
                <a:chExt cx="528881" cy="647424"/>
              </a:xfrm>
            </p:grpSpPr>
            <p:grpSp>
              <p:nvGrpSpPr>
                <p:cNvPr id="87" name="Group 86">
                  <a:extLst>
                    <a:ext uri="{FF2B5EF4-FFF2-40B4-BE49-F238E27FC236}">
                      <a16:creationId xmlns:a16="http://schemas.microsoft.com/office/drawing/2014/main" id="{3601B4A1-0C32-4A1D-B19C-1741343AE484}"/>
                    </a:ext>
                  </a:extLst>
                </p:cNvPr>
                <p:cNvGrpSpPr/>
                <p:nvPr/>
              </p:nvGrpSpPr>
              <p:grpSpPr>
                <a:xfrm flipH="1">
                  <a:off x="965200" y="3436897"/>
                  <a:ext cx="528881" cy="647424"/>
                  <a:chOff x="3003960" y="3685414"/>
                  <a:chExt cx="403310" cy="493707"/>
                </a:xfrm>
              </p:grpSpPr>
              <p:sp>
                <p:nvSpPr>
                  <p:cNvPr id="92" name="Snip Single Corner Rectangle 26">
                    <a:extLst>
                      <a:ext uri="{FF2B5EF4-FFF2-40B4-BE49-F238E27FC236}">
                        <a16:creationId xmlns:a16="http://schemas.microsoft.com/office/drawing/2014/main" id="{9495B85D-68BD-4B61-A4D4-80C0A9765249}"/>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Triangle 27">
                    <a:extLst>
                      <a:ext uri="{FF2B5EF4-FFF2-40B4-BE49-F238E27FC236}">
                        <a16:creationId xmlns:a16="http://schemas.microsoft.com/office/drawing/2014/main" id="{0C4D30B0-9883-4EEA-9826-7969B23FBE73}"/>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23F11968-1E8E-4048-AA06-EE66B6023642}"/>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4ABAA54-4C4F-4AA1-B2CD-F523089C83C9}"/>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8F57E2A-B29D-446D-A7C1-77B72DCDFF99}"/>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F8E516D-9970-4FD6-BF3A-9A3E493B7EA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568D665F-5E1A-46C0-B503-356FED4032F0}"/>
                  </a:ext>
                </a:extLst>
              </p:cNvPr>
              <p:cNvGrpSpPr/>
              <p:nvPr/>
            </p:nvGrpSpPr>
            <p:grpSpPr>
              <a:xfrm>
                <a:off x="2108020" y="1836097"/>
                <a:ext cx="391806" cy="339374"/>
                <a:chOff x="5606650" y="4267932"/>
                <a:chExt cx="2764904" cy="2394908"/>
              </a:xfrm>
            </p:grpSpPr>
            <p:sp>
              <p:nvSpPr>
                <p:cNvPr id="95" name="Rounded Rectangle 19">
                  <a:extLst>
                    <a:ext uri="{FF2B5EF4-FFF2-40B4-BE49-F238E27FC236}">
                      <a16:creationId xmlns:a16="http://schemas.microsoft.com/office/drawing/2014/main" id="{ABE8FCD5-6953-41C8-96B5-A00D006CCE44}"/>
                    </a:ext>
                  </a:extLst>
                </p:cNvPr>
                <p:cNvSpPr/>
                <p:nvPr/>
              </p:nvSpPr>
              <p:spPr bwMode="auto">
                <a:xfrm>
                  <a:off x="5606650" y="4267932"/>
                  <a:ext cx="2764904" cy="2394908"/>
                </a:xfrm>
                <a:prstGeom prst="roundRect">
                  <a:avLst>
                    <a:gd name="adj" fmla="val 5181"/>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BB6EDBC-3425-4564-B9E4-24D2B49FC36D}"/>
                    </a:ext>
                  </a:extLst>
                </p:cNvPr>
                <p:cNvSpPr/>
                <p:nvPr/>
              </p:nvSpPr>
              <p:spPr bwMode="auto">
                <a:xfrm>
                  <a:off x="5819333"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D9F6A067-FB7E-4D34-AB4A-4B1AB3BEB865}"/>
                    </a:ext>
                  </a:extLst>
                </p:cNvPr>
                <p:cNvSpPr/>
                <p:nvPr/>
              </p:nvSpPr>
              <p:spPr bwMode="auto">
                <a:xfrm>
                  <a:off x="6660850"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C4EA1F91-901B-486A-8A09-EE9694598363}"/>
                    </a:ext>
                  </a:extLst>
                </p:cNvPr>
                <p:cNvSpPr/>
                <p:nvPr/>
              </p:nvSpPr>
              <p:spPr bwMode="auto">
                <a:xfrm>
                  <a:off x="7502367" y="4893547"/>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7684897A-24F2-4FB3-A9BD-C78C7F3B75DE}"/>
                    </a:ext>
                  </a:extLst>
                </p:cNvPr>
                <p:cNvSpPr/>
                <p:nvPr/>
              </p:nvSpPr>
              <p:spPr bwMode="auto">
                <a:xfrm>
                  <a:off x="5819333"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Rectangle 99">
                  <a:extLst>
                    <a:ext uri="{FF2B5EF4-FFF2-40B4-BE49-F238E27FC236}">
                      <a16:creationId xmlns:a16="http://schemas.microsoft.com/office/drawing/2014/main" id="{5951A68E-E9A1-408E-AB11-1B7A8A278F08}"/>
                    </a:ext>
                  </a:extLst>
                </p:cNvPr>
                <p:cNvSpPr/>
                <p:nvPr/>
              </p:nvSpPr>
              <p:spPr bwMode="auto">
                <a:xfrm>
                  <a:off x="6660850"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Rectangle 100">
                  <a:extLst>
                    <a:ext uri="{FF2B5EF4-FFF2-40B4-BE49-F238E27FC236}">
                      <a16:creationId xmlns:a16="http://schemas.microsoft.com/office/drawing/2014/main" id="{975E6769-96D2-4B46-B3E9-A1DA2C02EF16}"/>
                    </a:ext>
                  </a:extLst>
                </p:cNvPr>
                <p:cNvSpPr/>
                <p:nvPr/>
              </p:nvSpPr>
              <p:spPr bwMode="auto">
                <a:xfrm>
                  <a:off x="7502367" y="5463255"/>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2" name="Rectangle 101">
                  <a:extLst>
                    <a:ext uri="{FF2B5EF4-FFF2-40B4-BE49-F238E27FC236}">
                      <a16:creationId xmlns:a16="http://schemas.microsoft.com/office/drawing/2014/main" id="{AD95BEB2-FDE0-4AAA-8E64-500BD8CE5478}"/>
                    </a:ext>
                  </a:extLst>
                </p:cNvPr>
                <p:cNvSpPr/>
                <p:nvPr/>
              </p:nvSpPr>
              <p:spPr bwMode="auto">
                <a:xfrm>
                  <a:off x="5819333"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3" name="Rectangle 102">
                  <a:extLst>
                    <a:ext uri="{FF2B5EF4-FFF2-40B4-BE49-F238E27FC236}">
                      <a16:creationId xmlns:a16="http://schemas.microsoft.com/office/drawing/2014/main" id="{31E77688-0384-4B7C-B0C7-C902DC4F8EE7}"/>
                    </a:ext>
                  </a:extLst>
                </p:cNvPr>
                <p:cNvSpPr/>
                <p:nvPr/>
              </p:nvSpPr>
              <p:spPr bwMode="auto">
                <a:xfrm>
                  <a:off x="6660850"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4" name="Rectangle 103">
                  <a:extLst>
                    <a:ext uri="{FF2B5EF4-FFF2-40B4-BE49-F238E27FC236}">
                      <a16:creationId xmlns:a16="http://schemas.microsoft.com/office/drawing/2014/main" id="{F66361A1-86CA-4ED2-8067-62AF9022CC0C}"/>
                    </a:ext>
                  </a:extLst>
                </p:cNvPr>
                <p:cNvSpPr/>
                <p:nvPr/>
              </p:nvSpPr>
              <p:spPr bwMode="auto">
                <a:xfrm>
                  <a:off x="7502367" y="6032963"/>
                  <a:ext cx="669416" cy="422031"/>
                </a:xfrm>
                <a:prstGeom prst="rect">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5" name="Straight Connector 104">
                  <a:extLst>
                    <a:ext uri="{FF2B5EF4-FFF2-40B4-BE49-F238E27FC236}">
                      <a16:creationId xmlns:a16="http://schemas.microsoft.com/office/drawing/2014/main" id="{F4FD8EA8-C3DA-436A-8688-C72CA283F20B}"/>
                    </a:ext>
                  </a:extLst>
                </p:cNvPr>
                <p:cNvCxnSpPr/>
                <p:nvPr/>
              </p:nvCxnSpPr>
              <p:spPr>
                <a:xfrm>
                  <a:off x="5606650" y="4702629"/>
                  <a:ext cx="276490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D318C978-DF55-427E-A64C-4B3724ADD7A0}"/>
                  </a:ext>
                </a:extLst>
              </p:cNvPr>
              <p:cNvGrpSpPr/>
              <p:nvPr/>
            </p:nvGrpSpPr>
            <p:grpSpPr>
              <a:xfrm>
                <a:off x="2102918" y="5202183"/>
                <a:ext cx="394834" cy="310748"/>
                <a:chOff x="919596" y="1154235"/>
                <a:chExt cx="3006714" cy="2366403"/>
              </a:xfrm>
            </p:grpSpPr>
            <p:sp>
              <p:nvSpPr>
                <p:cNvPr id="107" name="Freeform 18">
                  <a:extLst>
                    <a:ext uri="{FF2B5EF4-FFF2-40B4-BE49-F238E27FC236}">
                      <a16:creationId xmlns:a16="http://schemas.microsoft.com/office/drawing/2014/main" id="{8007E6CC-C6AB-47B0-9720-13E34F2B2B66}"/>
                    </a:ext>
                  </a:extLst>
                </p:cNvPr>
                <p:cNvSpPr>
                  <a:spLocks noChangeArrowheads="1"/>
                </p:cNvSpPr>
                <p:nvPr/>
              </p:nvSpPr>
              <p:spPr bwMode="auto">
                <a:xfrm>
                  <a:off x="919596" y="1154235"/>
                  <a:ext cx="3006714" cy="2054473"/>
                </a:xfrm>
                <a:prstGeom prst="roundRect">
                  <a:avLst>
                    <a:gd name="adj" fmla="val 7988"/>
                  </a:avLst>
                </a:pr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8" name="Line 19">
                  <a:extLst>
                    <a:ext uri="{FF2B5EF4-FFF2-40B4-BE49-F238E27FC236}">
                      <a16:creationId xmlns:a16="http://schemas.microsoft.com/office/drawing/2014/main" id="{A30927F1-77A7-4199-BD0D-773351D0BD26}"/>
                    </a:ext>
                  </a:extLst>
                </p:cNvPr>
                <p:cNvSpPr>
                  <a:spLocks noChangeShapeType="1"/>
                </p:cNvSpPr>
                <p:nvPr/>
              </p:nvSpPr>
              <p:spPr bwMode="auto">
                <a:xfrm>
                  <a:off x="1728890" y="3520638"/>
                  <a:ext cx="138812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20">
                  <a:extLst>
                    <a:ext uri="{FF2B5EF4-FFF2-40B4-BE49-F238E27FC236}">
                      <a16:creationId xmlns:a16="http://schemas.microsoft.com/office/drawing/2014/main" id="{903CB3F6-B53F-4841-980A-B66FA0CA9A29}"/>
                    </a:ext>
                  </a:extLst>
                </p:cNvPr>
                <p:cNvSpPr>
                  <a:spLocks noChangeShapeType="1"/>
                </p:cNvSpPr>
                <p:nvPr/>
              </p:nvSpPr>
              <p:spPr bwMode="auto">
                <a:xfrm>
                  <a:off x="2422956" y="3258700"/>
                  <a:ext cx="0" cy="26193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Freeform 21">
                  <a:extLst>
                    <a:ext uri="{FF2B5EF4-FFF2-40B4-BE49-F238E27FC236}">
                      <a16:creationId xmlns:a16="http://schemas.microsoft.com/office/drawing/2014/main" id="{8B3005C4-DDEA-435C-81E0-30AC785D0C4E}"/>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Line 22">
                  <a:extLst>
                    <a:ext uri="{FF2B5EF4-FFF2-40B4-BE49-F238E27FC236}">
                      <a16:creationId xmlns:a16="http://schemas.microsoft.com/office/drawing/2014/main" id="{544F0609-7B85-4FDD-9A12-584EF5E2C8F5}"/>
                    </a:ext>
                  </a:extLst>
                </p:cNvPr>
                <p:cNvSpPr>
                  <a:spLocks noChangeShapeType="1"/>
                </p:cNvSpPr>
                <p:nvPr/>
              </p:nvSpPr>
              <p:spPr bwMode="auto">
                <a:xfrm>
                  <a:off x="919596" y="2843415"/>
                  <a:ext cx="3006714"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2" name="Group 111">
                  <a:extLst>
                    <a:ext uri="{FF2B5EF4-FFF2-40B4-BE49-F238E27FC236}">
                      <a16:creationId xmlns:a16="http://schemas.microsoft.com/office/drawing/2014/main" id="{D7F4C2CF-AE98-40C7-82BE-7CBC3B628C3E}"/>
                    </a:ext>
                  </a:extLst>
                </p:cNvPr>
                <p:cNvGrpSpPr/>
                <p:nvPr/>
              </p:nvGrpSpPr>
              <p:grpSpPr>
                <a:xfrm>
                  <a:off x="2672424" y="1614376"/>
                  <a:ext cx="926769" cy="783035"/>
                  <a:chOff x="2814465" y="1249743"/>
                  <a:chExt cx="784728" cy="783035"/>
                </a:xfrm>
              </p:grpSpPr>
              <p:sp>
                <p:nvSpPr>
                  <p:cNvPr id="117" name="Line 26">
                    <a:extLst>
                      <a:ext uri="{FF2B5EF4-FFF2-40B4-BE49-F238E27FC236}">
                        <a16:creationId xmlns:a16="http://schemas.microsoft.com/office/drawing/2014/main" id="{783BAB1E-F0E1-4A53-BBD7-031D99727028}"/>
                      </a:ext>
                    </a:extLst>
                  </p:cNvPr>
                  <p:cNvSpPr>
                    <a:spLocks noChangeShapeType="1"/>
                  </p:cNvSpPr>
                  <p:nvPr/>
                </p:nvSpPr>
                <p:spPr bwMode="auto">
                  <a:xfrm>
                    <a:off x="2814465" y="1249743"/>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8" name="Line 27">
                    <a:extLst>
                      <a:ext uri="{FF2B5EF4-FFF2-40B4-BE49-F238E27FC236}">
                        <a16:creationId xmlns:a16="http://schemas.microsoft.com/office/drawing/2014/main" id="{9B484C82-EF8B-4638-97BD-D6899794721E}"/>
                      </a:ext>
                    </a:extLst>
                  </p:cNvPr>
                  <p:cNvSpPr>
                    <a:spLocks noChangeShapeType="1"/>
                  </p:cNvSpPr>
                  <p:nvPr/>
                </p:nvSpPr>
                <p:spPr bwMode="auto">
                  <a:xfrm flipV="1">
                    <a:off x="2814465" y="1641261"/>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8">
                    <a:extLst>
                      <a:ext uri="{FF2B5EF4-FFF2-40B4-BE49-F238E27FC236}">
                        <a16:creationId xmlns:a16="http://schemas.microsoft.com/office/drawing/2014/main" id="{8239518B-7718-4D0A-8EEB-6FE10160B9C0}"/>
                      </a:ext>
                    </a:extLst>
                  </p:cNvPr>
                  <p:cNvSpPr>
                    <a:spLocks noChangeShapeType="1"/>
                  </p:cNvSpPr>
                  <p:nvPr/>
                </p:nvSpPr>
                <p:spPr bwMode="auto">
                  <a:xfrm>
                    <a:off x="2814465" y="2032778"/>
                    <a:ext cx="78472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3" name="Group 112">
                  <a:extLst>
                    <a:ext uri="{FF2B5EF4-FFF2-40B4-BE49-F238E27FC236}">
                      <a16:creationId xmlns:a16="http://schemas.microsoft.com/office/drawing/2014/main" id="{C553C9C5-9D9D-4261-9066-CB79F69C7186}"/>
                    </a:ext>
                  </a:extLst>
                </p:cNvPr>
                <p:cNvGrpSpPr/>
                <p:nvPr/>
              </p:nvGrpSpPr>
              <p:grpSpPr>
                <a:xfrm>
                  <a:off x="1224028" y="1407936"/>
                  <a:ext cx="1177484" cy="1177484"/>
                  <a:chOff x="222829" y="1122100"/>
                  <a:chExt cx="1306361" cy="1306361"/>
                </a:xfrm>
              </p:grpSpPr>
              <p:sp>
                <p:nvSpPr>
                  <p:cNvPr id="114" name="Oval 113">
                    <a:extLst>
                      <a:ext uri="{FF2B5EF4-FFF2-40B4-BE49-F238E27FC236}">
                        <a16:creationId xmlns:a16="http://schemas.microsoft.com/office/drawing/2014/main" id="{B26052CC-0A4A-47D7-8E51-D3FD8BCAE2D7}"/>
                      </a:ext>
                    </a:extLst>
                  </p:cNvPr>
                  <p:cNvSpPr/>
                  <p:nvPr/>
                </p:nvSpPr>
                <p:spPr bwMode="auto">
                  <a:xfrm>
                    <a:off x="222829" y="1122100"/>
                    <a:ext cx="1306361" cy="1306361"/>
                  </a:xfrm>
                  <a:prstGeom prst="ellipse">
                    <a:avLst/>
                  </a:pr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5" name="Straight Connector 114">
                    <a:extLst>
                      <a:ext uri="{FF2B5EF4-FFF2-40B4-BE49-F238E27FC236}">
                        <a16:creationId xmlns:a16="http://schemas.microsoft.com/office/drawing/2014/main" id="{F79E8ABC-6A53-4209-92F8-20114550ED87}"/>
                      </a:ext>
                    </a:extLst>
                  </p:cNvPr>
                  <p:cNvCxnSpPr>
                    <a:cxnSpLocks/>
                    <a:stCxn id="114" idx="2"/>
                    <a:endCxn id="116" idx="1"/>
                  </p:cNvCxnSpPr>
                  <p:nvPr/>
                </p:nvCxnSpPr>
                <p:spPr>
                  <a:xfrm>
                    <a:off x="222829" y="1775281"/>
                    <a:ext cx="627812"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6" name="Diamond 306">
                    <a:extLst>
                      <a:ext uri="{FF2B5EF4-FFF2-40B4-BE49-F238E27FC236}">
                        <a16:creationId xmlns:a16="http://schemas.microsoft.com/office/drawing/2014/main" id="{7AB70383-847C-465A-A19B-C739C10D0210}"/>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2700" cap="rnd">
                    <a:solidFill>
                      <a:schemeClr val="tx1"/>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grpSp>
          <p:nvGrpSpPr>
            <p:cNvPr id="4" name="Group 3" descr="Showing Event Hub, IoT hub, Kafka and ADF services for ingestion ">
              <a:extLst>
                <a:ext uri="{FF2B5EF4-FFF2-40B4-BE49-F238E27FC236}">
                  <a16:creationId xmlns:a16="http://schemas.microsoft.com/office/drawing/2014/main" id="{66F7887B-2879-41E1-A570-18030EDA4967}"/>
                </a:ext>
              </a:extLst>
            </p:cNvPr>
            <p:cNvGrpSpPr/>
            <p:nvPr/>
          </p:nvGrpSpPr>
          <p:grpSpPr>
            <a:xfrm>
              <a:off x="3752154" y="2254295"/>
              <a:ext cx="1330814" cy="3597668"/>
              <a:chOff x="3752154" y="2254295"/>
              <a:chExt cx="1330814" cy="3597668"/>
            </a:xfrm>
          </p:grpSpPr>
          <p:grpSp>
            <p:nvGrpSpPr>
              <p:cNvPr id="51" name="Group 50">
                <a:extLst>
                  <a:ext uri="{FF2B5EF4-FFF2-40B4-BE49-F238E27FC236}">
                    <a16:creationId xmlns:a16="http://schemas.microsoft.com/office/drawing/2014/main" id="{EE56C660-C315-4B3B-A485-79A1C80BFF6E}"/>
                  </a:ext>
                </a:extLst>
              </p:cNvPr>
              <p:cNvGrpSpPr/>
              <p:nvPr/>
            </p:nvGrpSpPr>
            <p:grpSpPr>
              <a:xfrm>
                <a:off x="3752154" y="5124914"/>
                <a:ext cx="1330814" cy="727049"/>
                <a:chOff x="2520437" y="2198161"/>
                <a:chExt cx="1330814" cy="727049"/>
              </a:xfrm>
            </p:grpSpPr>
            <p:sp>
              <p:nvSpPr>
                <p:cNvPr id="52" name="Rectangle 51">
                  <a:extLst>
                    <a:ext uri="{FF2B5EF4-FFF2-40B4-BE49-F238E27FC236}">
                      <a16:creationId xmlns:a16="http://schemas.microsoft.com/office/drawing/2014/main" id="{AE1B3B58-E5E4-468C-8A20-95393ACFED45}"/>
                    </a:ext>
                  </a:extLst>
                </p:cNvPr>
                <p:cNvSpPr/>
                <p:nvPr/>
              </p:nvSpPr>
              <p:spPr>
                <a:xfrm>
                  <a:off x="2520437" y="2678989"/>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53" name="Group 52">
                  <a:extLst>
                    <a:ext uri="{FF2B5EF4-FFF2-40B4-BE49-F238E27FC236}">
                      <a16:creationId xmlns:a16="http://schemas.microsoft.com/office/drawing/2014/main" id="{B78034FC-6AB5-4892-8EF0-44DD5F98B077}"/>
                    </a:ext>
                  </a:extLst>
                </p:cNvPr>
                <p:cNvGrpSpPr/>
                <p:nvPr/>
              </p:nvGrpSpPr>
              <p:grpSpPr>
                <a:xfrm>
                  <a:off x="2935903" y="2198161"/>
                  <a:ext cx="423284" cy="416651"/>
                  <a:chOff x="5279190" y="5401430"/>
                  <a:chExt cx="1101836" cy="1106637"/>
                </a:xfrm>
              </p:grpSpPr>
              <p:sp>
                <p:nvSpPr>
                  <p:cNvPr id="54" name="Freeform: Shape 815">
                    <a:extLst>
                      <a:ext uri="{FF2B5EF4-FFF2-40B4-BE49-F238E27FC236}">
                        <a16:creationId xmlns:a16="http://schemas.microsoft.com/office/drawing/2014/main" id="{582A2351-4FFA-4953-A274-CAC8E56115FB}"/>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5" name="Freeform: Shape 816">
                    <a:extLst>
                      <a:ext uri="{FF2B5EF4-FFF2-40B4-BE49-F238E27FC236}">
                        <a16:creationId xmlns:a16="http://schemas.microsoft.com/office/drawing/2014/main" id="{524D2736-6EF2-4207-B4E7-FD6F226AADD0}"/>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6" name="Freeform: Shape 817">
                    <a:extLst>
                      <a:ext uri="{FF2B5EF4-FFF2-40B4-BE49-F238E27FC236}">
                        <a16:creationId xmlns:a16="http://schemas.microsoft.com/office/drawing/2014/main" id="{708146C6-A96A-4A83-A31D-F05E81659784}"/>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7" name="Freeform: Shape 818">
                    <a:extLst>
                      <a:ext uri="{FF2B5EF4-FFF2-40B4-BE49-F238E27FC236}">
                        <a16:creationId xmlns:a16="http://schemas.microsoft.com/office/drawing/2014/main" id="{525C6A91-DAB4-4F38-97B2-21A7491F21A4}"/>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sp>
                <p:nvSpPr>
                  <p:cNvPr id="58" name="Freeform: Shape 819">
                    <a:extLst>
                      <a:ext uri="{FF2B5EF4-FFF2-40B4-BE49-F238E27FC236}">
                        <a16:creationId xmlns:a16="http://schemas.microsoft.com/office/drawing/2014/main" id="{DA2F27DB-3ED0-4331-AB8C-68FE2A3EDED3}"/>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chemeClr val="tx1"/>
                      </a:solidFill>
                      <a:effectLst/>
                      <a:uLnTx/>
                      <a:uFillTx/>
                      <a:latin typeface="Segoe UI Light"/>
                      <a:ea typeface="Segoe UI" pitchFamily="34" charset="0"/>
                      <a:cs typeface="Segoe UI" pitchFamily="34" charset="0"/>
                    </a:endParaRPr>
                  </a:p>
                </p:txBody>
              </p:sp>
            </p:grpSp>
          </p:grpSp>
          <p:pic>
            <p:nvPicPr>
              <p:cNvPr id="3" name="Graphic 2">
                <a:extLst>
                  <a:ext uri="{FF2B5EF4-FFF2-40B4-BE49-F238E27FC236}">
                    <a16:creationId xmlns:a16="http://schemas.microsoft.com/office/drawing/2014/main" id="{46E0E0F7-DF21-4CCA-989E-FD956EC51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60" y="3927683"/>
                <a:ext cx="571500" cy="571500"/>
              </a:xfrm>
              <a:prstGeom prst="rect">
                <a:avLst/>
              </a:prstGeom>
            </p:spPr>
          </p:pic>
          <p:sp>
            <p:nvSpPr>
              <p:cNvPr id="165" name="Rectangle 164">
                <a:extLst>
                  <a:ext uri="{FF2B5EF4-FFF2-40B4-BE49-F238E27FC236}">
                    <a16:creationId xmlns:a16="http://schemas.microsoft.com/office/drawing/2014/main" id="{91B76159-C646-4389-81D0-576BBD6A6015}"/>
                  </a:ext>
                </a:extLst>
              </p:cNvPr>
              <p:cNvSpPr/>
              <p:nvPr/>
            </p:nvSpPr>
            <p:spPr>
              <a:xfrm>
                <a:off x="4005183" y="4482198"/>
                <a:ext cx="51007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Kafka</a:t>
                </a:r>
              </a:p>
            </p:txBody>
          </p:sp>
          <p:pic>
            <p:nvPicPr>
              <p:cNvPr id="9" name="Graphic 8">
                <a:extLst>
                  <a:ext uri="{FF2B5EF4-FFF2-40B4-BE49-F238E27FC236}">
                    <a16:creationId xmlns:a16="http://schemas.microsoft.com/office/drawing/2014/main" id="{00737C8A-FA76-4A1C-9905-B19D6690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4792" y="3097173"/>
                <a:ext cx="571500" cy="571500"/>
              </a:xfrm>
              <a:prstGeom prst="rect">
                <a:avLst/>
              </a:prstGeom>
            </p:spPr>
          </p:pic>
          <p:sp>
            <p:nvSpPr>
              <p:cNvPr id="172" name="Rectangle 171">
                <a:extLst>
                  <a:ext uri="{FF2B5EF4-FFF2-40B4-BE49-F238E27FC236}">
                    <a16:creationId xmlns:a16="http://schemas.microsoft.com/office/drawing/2014/main" id="{DB02B95A-A165-4996-A356-FEE61F912FE1}"/>
                  </a:ext>
                </a:extLst>
              </p:cNvPr>
              <p:cNvSpPr/>
              <p:nvPr/>
            </p:nvSpPr>
            <p:spPr>
              <a:xfrm>
                <a:off x="4005183" y="3671851"/>
                <a:ext cx="6511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pic>
            <p:nvPicPr>
              <p:cNvPr id="5" name="Graphic 4">
                <a:extLst>
                  <a:ext uri="{FF2B5EF4-FFF2-40B4-BE49-F238E27FC236}">
                    <a16:creationId xmlns:a16="http://schemas.microsoft.com/office/drawing/2014/main" id="{6BD104D4-AFFE-4218-A9B7-45E9430AE7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2612" y="2254295"/>
                <a:ext cx="571500" cy="571500"/>
              </a:xfrm>
              <a:prstGeom prst="rect">
                <a:avLst/>
              </a:prstGeom>
            </p:spPr>
          </p:pic>
          <p:sp>
            <p:nvSpPr>
              <p:cNvPr id="174" name="Rectangle 173">
                <a:extLst>
                  <a:ext uri="{FF2B5EF4-FFF2-40B4-BE49-F238E27FC236}">
                    <a16:creationId xmlns:a16="http://schemas.microsoft.com/office/drawing/2014/main" id="{78C00CA4-8213-401D-B422-E18EAC687370}"/>
                  </a:ext>
                </a:extLst>
              </p:cNvPr>
              <p:cNvSpPr/>
              <p:nvPr/>
            </p:nvSpPr>
            <p:spPr>
              <a:xfrm>
                <a:off x="3867324" y="2789668"/>
                <a:ext cx="78899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p:txBody>
          </p:sp>
        </p:grpSp>
        <p:grpSp>
          <p:nvGrpSpPr>
            <p:cNvPr id="8" name="Group 7" descr="Showing data ingestion flow from input sources to Event Hub, IoT Hub, Kafka and ADF pipelines">
              <a:extLst>
                <a:ext uri="{FF2B5EF4-FFF2-40B4-BE49-F238E27FC236}">
                  <a16:creationId xmlns:a16="http://schemas.microsoft.com/office/drawing/2014/main" id="{09960E31-FB0C-4738-ADFC-61E908CE4CD7}"/>
                </a:ext>
              </a:extLst>
            </p:cNvPr>
            <p:cNvGrpSpPr/>
            <p:nvPr/>
          </p:nvGrpSpPr>
          <p:grpSpPr>
            <a:xfrm>
              <a:off x="3143856" y="2513831"/>
              <a:ext cx="2841933" cy="2828633"/>
              <a:chOff x="3143856" y="2513831"/>
              <a:chExt cx="2841933" cy="2828633"/>
            </a:xfrm>
          </p:grpSpPr>
          <p:grpSp>
            <p:nvGrpSpPr>
              <p:cNvPr id="7" name="Group 6">
                <a:extLst>
                  <a:ext uri="{FF2B5EF4-FFF2-40B4-BE49-F238E27FC236}">
                    <a16:creationId xmlns:a16="http://schemas.microsoft.com/office/drawing/2014/main" id="{EE2874CC-0830-44E5-BC46-99509FE2E035}"/>
                  </a:ext>
                </a:extLst>
              </p:cNvPr>
              <p:cNvGrpSpPr/>
              <p:nvPr/>
            </p:nvGrpSpPr>
            <p:grpSpPr>
              <a:xfrm>
                <a:off x="3143856" y="2529704"/>
                <a:ext cx="2328957" cy="2812760"/>
                <a:chOff x="3143856" y="2529704"/>
                <a:chExt cx="2328957" cy="2812760"/>
              </a:xfrm>
            </p:grpSpPr>
            <p:cxnSp>
              <p:nvCxnSpPr>
                <p:cNvPr id="59" name="Straight Arrow Connector 58">
                  <a:extLst>
                    <a:ext uri="{FF2B5EF4-FFF2-40B4-BE49-F238E27FC236}">
                      <a16:creationId xmlns:a16="http://schemas.microsoft.com/office/drawing/2014/main" id="{4771CE8F-099A-436A-8F1A-9A0FC6E64EF2}"/>
                    </a:ext>
                  </a:extLst>
                </p:cNvPr>
                <p:cNvCxnSpPr>
                  <a:cxnSpLocks/>
                </p:cNvCxnSpPr>
                <p:nvPr/>
              </p:nvCxnSpPr>
              <p:spPr>
                <a:xfrm>
                  <a:off x="3143856" y="534246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BBCA1ED-A254-4F33-A83F-FC27929ACEE4}"/>
                    </a:ext>
                  </a:extLst>
                </p:cNvPr>
                <p:cNvCxnSpPr>
                  <a:cxnSpLocks/>
                </p:cNvCxnSpPr>
                <p:nvPr/>
              </p:nvCxnSpPr>
              <p:spPr>
                <a:xfrm>
                  <a:off x="4916933" y="5342464"/>
                  <a:ext cx="55196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6605F2E-88CD-43DC-9A1D-6E18CCDD8C57}"/>
                    </a:ext>
                  </a:extLst>
                </p:cNvPr>
                <p:cNvCxnSpPr>
                  <a:cxnSpLocks/>
                </p:cNvCxnSpPr>
                <p:nvPr/>
              </p:nvCxnSpPr>
              <p:spPr>
                <a:xfrm>
                  <a:off x="3177829" y="4203937"/>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F90288B3-859E-4D7A-8C60-5786F806766D}"/>
                    </a:ext>
                  </a:extLst>
                </p:cNvPr>
                <p:cNvCxnSpPr>
                  <a:cxnSpLocks/>
                </p:cNvCxnSpPr>
                <p:nvPr/>
              </p:nvCxnSpPr>
              <p:spPr>
                <a:xfrm flipV="1">
                  <a:off x="4642076" y="420393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AE583E09-663D-49E0-99C9-CDCA14DBC155}"/>
                    </a:ext>
                  </a:extLst>
                </p:cNvPr>
                <p:cNvCxnSpPr>
                  <a:cxnSpLocks/>
                </p:cNvCxnSpPr>
                <p:nvPr/>
              </p:nvCxnSpPr>
              <p:spPr>
                <a:xfrm>
                  <a:off x="3143856" y="3363102"/>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8E806E58-2549-4A84-A5E3-3FC8C16D69C0}"/>
                    </a:ext>
                  </a:extLst>
                </p:cNvPr>
                <p:cNvCxnSpPr>
                  <a:cxnSpLocks/>
                </p:cNvCxnSpPr>
                <p:nvPr/>
              </p:nvCxnSpPr>
              <p:spPr>
                <a:xfrm flipV="1">
                  <a:off x="4641773" y="3367367"/>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5BBAEF3-FEA9-40B8-A150-4CE463927615}"/>
                    </a:ext>
                  </a:extLst>
                </p:cNvPr>
                <p:cNvCxnSpPr>
                  <a:cxnSpLocks/>
                </p:cNvCxnSpPr>
                <p:nvPr/>
              </p:nvCxnSpPr>
              <p:spPr>
                <a:xfrm>
                  <a:off x="3143856" y="2529704"/>
                  <a:ext cx="802185"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45E44E-E539-4B96-A0F6-3D05BCB8F659}"/>
                    </a:ext>
                  </a:extLst>
                </p:cNvPr>
                <p:cNvCxnSpPr>
                  <a:cxnSpLocks/>
                </p:cNvCxnSpPr>
                <p:nvPr/>
              </p:nvCxnSpPr>
              <p:spPr>
                <a:xfrm flipV="1">
                  <a:off x="4619300" y="2529704"/>
                  <a:ext cx="830737" cy="110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31" name="Connector: Elbow 130">
                <a:extLst>
                  <a:ext uri="{FF2B5EF4-FFF2-40B4-BE49-F238E27FC236}">
                    <a16:creationId xmlns:a16="http://schemas.microsoft.com/office/drawing/2014/main" id="{4836B551-9EAB-48AF-A1C6-4253C242F1C8}"/>
                  </a:ext>
                </a:extLst>
              </p:cNvPr>
              <p:cNvCxnSpPr>
                <a:cxnSpLocks/>
              </p:cNvCxnSpPr>
              <p:nvPr/>
            </p:nvCxnSpPr>
            <p:spPr>
              <a:xfrm rot="5400000" flipH="1" flipV="1">
                <a:off x="4327023" y="3647768"/>
                <a:ext cx="2792703" cy="524829"/>
              </a:xfrm>
              <a:prstGeom prst="bentConnector3">
                <a:avLst>
                  <a:gd name="adj1" fmla="val 99924"/>
                </a:avLst>
              </a:prstGeom>
              <a:ln w="25400">
                <a:solidFill>
                  <a:schemeClr val="accent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41" name="Group 40" descr="Showing icon for ADLS">
              <a:extLst>
                <a:ext uri="{FF2B5EF4-FFF2-40B4-BE49-F238E27FC236}">
                  <a16:creationId xmlns:a16="http://schemas.microsoft.com/office/drawing/2014/main" id="{D77A213E-EBB2-4B61-B769-DEE545D52512}"/>
                </a:ext>
              </a:extLst>
            </p:cNvPr>
            <p:cNvGrpSpPr/>
            <p:nvPr/>
          </p:nvGrpSpPr>
          <p:grpSpPr>
            <a:xfrm>
              <a:off x="6824004" y="3469203"/>
              <a:ext cx="507755" cy="435880"/>
              <a:chOff x="2488014" y="1320237"/>
              <a:chExt cx="4696411" cy="4187931"/>
            </a:xfrm>
          </p:grpSpPr>
          <p:sp>
            <p:nvSpPr>
              <p:cNvPr id="42" name="Hexagon 41">
                <a:extLst>
                  <a:ext uri="{FF2B5EF4-FFF2-40B4-BE49-F238E27FC236}">
                    <a16:creationId xmlns:a16="http://schemas.microsoft.com/office/drawing/2014/main" id="{D7544971-E6D9-4D23-B6B4-F21BF91AB564}"/>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Snip Single Corner Rectangle 26">
                <a:extLst>
                  <a:ext uri="{FF2B5EF4-FFF2-40B4-BE49-F238E27FC236}">
                    <a16:creationId xmlns:a16="http://schemas.microsoft.com/office/drawing/2014/main" id="{0628708E-8B25-46C4-8EC6-6CABA857FF1D}"/>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4CF19E34-F874-4035-996C-8DF105673B22}"/>
                  </a:ext>
                </a:extLst>
              </p:cNvPr>
              <p:cNvGrpSpPr/>
              <p:nvPr/>
            </p:nvGrpSpPr>
            <p:grpSpPr>
              <a:xfrm>
                <a:off x="4271147" y="2716509"/>
                <a:ext cx="790232" cy="1472559"/>
                <a:chOff x="4917030" y="1019829"/>
                <a:chExt cx="123056" cy="229308"/>
              </a:xfrm>
            </p:grpSpPr>
            <p:sp>
              <p:nvSpPr>
                <p:cNvPr id="46" name="Freeform: Shape 45">
                  <a:extLst>
                    <a:ext uri="{FF2B5EF4-FFF2-40B4-BE49-F238E27FC236}">
                      <a16:creationId xmlns:a16="http://schemas.microsoft.com/office/drawing/2014/main" id="{377D0534-0668-416C-B0D9-4AB58E4081E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B9BEB19B-9275-451F-B90F-A708D2767656}"/>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6C39133-3483-467F-8175-C631FBEE813D}"/>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7EDA434F-98BA-4E17-91DC-8261EB6D8052}"/>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5" name="Right Triangle 44">
                <a:extLst>
                  <a:ext uri="{FF2B5EF4-FFF2-40B4-BE49-F238E27FC236}">
                    <a16:creationId xmlns:a16="http://schemas.microsoft.com/office/drawing/2014/main" id="{A0BB8308-529F-4418-B63E-65A494551CD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120" name="Straight Arrow Connector 119">
              <a:extLst>
                <a:ext uri="{FF2B5EF4-FFF2-40B4-BE49-F238E27FC236}">
                  <a16:creationId xmlns:a16="http://schemas.microsoft.com/office/drawing/2014/main" id="{D57DB5EE-CCA7-4BFC-9AC7-A9D3107430CE}"/>
                </a:ext>
                <a:ext uri="{C183D7F6-B498-43B3-948B-1728B52AA6E4}">
                  <adec:decorative xmlns:adec="http://schemas.microsoft.com/office/drawing/2017/decorative" val="1"/>
                </a:ext>
              </a:extLst>
            </p:cNvPr>
            <p:cNvCxnSpPr>
              <a:cxnSpLocks/>
            </p:cNvCxnSpPr>
            <p:nvPr/>
          </p:nvCxnSpPr>
          <p:spPr>
            <a:xfrm>
              <a:off x="7383221" y="5342464"/>
              <a:ext cx="1019924"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382E8C6F-4A42-43B8-9178-9D70295B69E0}"/>
                </a:ext>
              </a:extLst>
            </p:cNvPr>
            <p:cNvSpPr/>
            <p:nvPr/>
          </p:nvSpPr>
          <p:spPr>
            <a:xfrm>
              <a:off x="8271331" y="5605742"/>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sp>
          <p:nvSpPr>
            <p:cNvPr id="40" name="Rectangle 39">
              <a:extLst>
                <a:ext uri="{FF2B5EF4-FFF2-40B4-BE49-F238E27FC236}">
                  <a16:creationId xmlns:a16="http://schemas.microsoft.com/office/drawing/2014/main" id="{465C6BF8-B742-4632-A045-1D82CA8C81C4}"/>
                </a:ext>
              </a:extLst>
            </p:cNvPr>
            <p:cNvSpPr/>
            <p:nvPr/>
          </p:nvSpPr>
          <p:spPr>
            <a:xfrm>
              <a:off x="7443679" y="3402199"/>
              <a:ext cx="858889" cy="5647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sp>
          <p:nvSpPr>
            <p:cNvPr id="123" name="Rectangle 122">
              <a:extLst>
                <a:ext uri="{FF2B5EF4-FFF2-40B4-BE49-F238E27FC236}">
                  <a16:creationId xmlns:a16="http://schemas.microsoft.com/office/drawing/2014/main" id="{6F5B6F72-13DF-4310-BE3E-CECB8C4489A4}"/>
                </a:ext>
              </a:extLst>
            </p:cNvPr>
            <p:cNvSpPr/>
            <p:nvPr/>
          </p:nvSpPr>
          <p:spPr>
            <a:xfrm>
              <a:off x="9343604" y="5605742"/>
              <a:ext cx="101360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Power BI</a:t>
              </a:r>
            </a:p>
          </p:txBody>
        </p:sp>
        <p:grpSp>
          <p:nvGrpSpPr>
            <p:cNvPr id="134" name="Group 133" descr="Azure Analysis services logo">
              <a:extLst>
                <a:ext uri="{FF2B5EF4-FFF2-40B4-BE49-F238E27FC236}">
                  <a16:creationId xmlns:a16="http://schemas.microsoft.com/office/drawing/2014/main" id="{00B5C68B-D460-44A2-8719-E9EC10F23C95}"/>
                </a:ext>
              </a:extLst>
            </p:cNvPr>
            <p:cNvGrpSpPr/>
            <p:nvPr/>
          </p:nvGrpSpPr>
          <p:grpSpPr>
            <a:xfrm>
              <a:off x="8555191" y="5177374"/>
              <a:ext cx="498100" cy="387806"/>
              <a:chOff x="2062250" y="1828801"/>
              <a:chExt cx="438091" cy="341085"/>
            </a:xfrm>
          </p:grpSpPr>
          <p:grpSp>
            <p:nvGrpSpPr>
              <p:cNvPr id="135" name="Group 134">
                <a:extLst>
                  <a:ext uri="{FF2B5EF4-FFF2-40B4-BE49-F238E27FC236}">
                    <a16:creationId xmlns:a16="http://schemas.microsoft.com/office/drawing/2014/main" id="{7CF10C4F-70B5-4394-AE2F-5A5DC6BE4F6B}"/>
                  </a:ext>
                </a:extLst>
              </p:cNvPr>
              <p:cNvGrpSpPr/>
              <p:nvPr/>
            </p:nvGrpSpPr>
            <p:grpSpPr>
              <a:xfrm>
                <a:off x="2062250" y="1828801"/>
                <a:ext cx="180067" cy="140947"/>
                <a:chOff x="2438399" y="1828800"/>
                <a:chExt cx="1923143" cy="1799771"/>
              </a:xfrm>
              <a:noFill/>
            </p:grpSpPr>
            <p:sp>
              <p:nvSpPr>
                <p:cNvPr id="149" name="Rectangle 148">
                  <a:extLst>
                    <a:ext uri="{FF2B5EF4-FFF2-40B4-BE49-F238E27FC236}">
                      <a16:creationId xmlns:a16="http://schemas.microsoft.com/office/drawing/2014/main" id="{DB1EE6CA-224B-407F-BD6D-6F0852B9596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2BD4EFD5-211E-4144-B7DF-34EB9F9B845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46FEDADF-EB94-4106-9758-16248A8B2EF3}"/>
                  </a:ext>
                </a:extLst>
              </p:cNvPr>
              <p:cNvGrpSpPr/>
              <p:nvPr/>
            </p:nvGrpSpPr>
            <p:grpSpPr>
              <a:xfrm>
                <a:off x="2093480" y="2028939"/>
                <a:ext cx="180067" cy="140947"/>
                <a:chOff x="2438399" y="1828800"/>
                <a:chExt cx="1923143" cy="1799771"/>
              </a:xfrm>
              <a:noFill/>
            </p:grpSpPr>
            <p:sp>
              <p:nvSpPr>
                <p:cNvPr id="147" name="Rectangle 146">
                  <a:extLst>
                    <a:ext uri="{FF2B5EF4-FFF2-40B4-BE49-F238E27FC236}">
                      <a16:creationId xmlns:a16="http://schemas.microsoft.com/office/drawing/2014/main" id="{DC8B7E7E-F7C5-4187-9D7A-E85BD8B9D8A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184EC94E-845B-4BB6-8D48-8F9B775C7E76}"/>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CFA45AD5-9EAC-444A-8D6A-9BBE8BA4F74F}"/>
                  </a:ext>
                </a:extLst>
              </p:cNvPr>
              <p:cNvGrpSpPr/>
              <p:nvPr/>
            </p:nvGrpSpPr>
            <p:grpSpPr>
              <a:xfrm>
                <a:off x="2320274" y="1907031"/>
                <a:ext cx="180067" cy="140947"/>
                <a:chOff x="2438399" y="1828800"/>
                <a:chExt cx="1923143" cy="1799771"/>
              </a:xfrm>
              <a:noFill/>
            </p:grpSpPr>
            <p:sp>
              <p:nvSpPr>
                <p:cNvPr id="145" name="Rectangle 144">
                  <a:extLst>
                    <a:ext uri="{FF2B5EF4-FFF2-40B4-BE49-F238E27FC236}">
                      <a16:creationId xmlns:a16="http://schemas.microsoft.com/office/drawing/2014/main" id="{456BA77E-0E70-4CCD-B7AA-A2CE960FEDDA}"/>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F549C2DA-5512-4182-BFE9-5D04D42C2E50}"/>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62523FE-B8E3-44DA-8172-4F1ECAD2C187}"/>
                  </a:ext>
                </a:extLst>
              </p:cNvPr>
              <p:cNvGrpSpPr/>
              <p:nvPr/>
            </p:nvGrpSpPr>
            <p:grpSpPr>
              <a:xfrm>
                <a:off x="2129218" y="1891046"/>
                <a:ext cx="303775" cy="247510"/>
                <a:chOff x="2129218" y="1898304"/>
                <a:chExt cx="303775" cy="247510"/>
              </a:xfrm>
            </p:grpSpPr>
            <p:sp>
              <p:nvSpPr>
                <p:cNvPr id="139" name="Oval 138">
                  <a:extLst>
                    <a:ext uri="{FF2B5EF4-FFF2-40B4-BE49-F238E27FC236}">
                      <a16:creationId xmlns:a16="http://schemas.microsoft.com/office/drawing/2014/main" id="{7F33154F-495A-4C46-929F-B7C2A195EE6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F13EEA0C-3215-4A94-A0BA-CFE0C59D1352}"/>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922FBDD5-75C8-41AE-994A-221DC5730243}"/>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2" name="Straight Connector 141">
                  <a:extLst>
                    <a:ext uri="{FF2B5EF4-FFF2-40B4-BE49-F238E27FC236}">
                      <a16:creationId xmlns:a16="http://schemas.microsoft.com/office/drawing/2014/main" id="{7090D1CC-E082-4F6A-B404-A5735E13788B}"/>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C33CAB4-FA76-4C2A-B3A5-97D68F47FE5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89926F2-97F0-4EDC-9285-89A0D6186DB1}"/>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57" name="Straight Arrow Connector 156">
              <a:extLst>
                <a:ext uri="{FF2B5EF4-FFF2-40B4-BE49-F238E27FC236}">
                  <a16:creationId xmlns:a16="http://schemas.microsoft.com/office/drawing/2014/main" id="{70DC6588-1F1D-43B6-A3BA-C2AF280FFB40}"/>
                </a:ext>
                <a:ext uri="{C183D7F6-B498-43B3-948B-1728B52AA6E4}">
                  <adec:decorative xmlns:adec="http://schemas.microsoft.com/office/drawing/2017/decorative" val="1"/>
                </a:ext>
              </a:extLst>
            </p:cNvPr>
            <p:cNvCxnSpPr>
              <a:cxnSpLocks/>
            </p:cNvCxnSpPr>
            <p:nvPr/>
          </p:nvCxnSpPr>
          <p:spPr>
            <a:xfrm>
              <a:off x="5468898" y="5342464"/>
              <a:ext cx="1274628" cy="0"/>
            </a:xfrm>
            <a:prstGeom prst="straightConnector1">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EE276A2-13FE-4D63-B5EB-63865394D7D3}"/>
                </a:ext>
                <a:ext uri="{C183D7F6-B498-43B3-948B-1728B52AA6E4}">
                  <adec:decorative xmlns:adec="http://schemas.microsoft.com/office/drawing/2017/decorative" val="1"/>
                </a:ext>
              </a:extLst>
            </p:cNvPr>
            <p:cNvCxnSpPr>
              <a:cxnSpLocks/>
              <a:endCxn id="24" idx="2"/>
            </p:cNvCxnSpPr>
            <p:nvPr/>
          </p:nvCxnSpPr>
          <p:spPr>
            <a:xfrm rot="5400000" flipH="1" flipV="1">
              <a:off x="8722154" y="4320235"/>
              <a:ext cx="1495239" cy="557190"/>
            </a:xfrm>
            <a:prstGeom prst="bentConnector3">
              <a:avLst>
                <a:gd name="adj1" fmla="val -25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B0E8610D-59F7-4605-8665-56E72943C204}"/>
                </a:ext>
                <a:ext uri="{C183D7F6-B498-43B3-948B-1728B52AA6E4}">
                  <adec:decorative xmlns:adec="http://schemas.microsoft.com/office/drawing/2017/decorative" val="1"/>
                </a:ext>
              </a:extLst>
            </p:cNvPr>
            <p:cNvCxnSpPr>
              <a:cxnSpLocks/>
              <a:endCxn id="24" idx="0"/>
            </p:cNvCxnSpPr>
            <p:nvPr/>
          </p:nvCxnSpPr>
          <p:spPr>
            <a:xfrm>
              <a:off x="8201500" y="2534476"/>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25" name="Group 24" descr="PowerBI logo">
              <a:extLst>
                <a:ext uri="{FF2B5EF4-FFF2-40B4-BE49-F238E27FC236}">
                  <a16:creationId xmlns:a16="http://schemas.microsoft.com/office/drawing/2014/main" id="{E8CA5372-1BAE-42E6-A290-6B4AAF3C0256}"/>
                </a:ext>
              </a:extLst>
            </p:cNvPr>
            <p:cNvGrpSpPr/>
            <p:nvPr/>
          </p:nvGrpSpPr>
          <p:grpSpPr>
            <a:xfrm>
              <a:off x="9484552" y="3360162"/>
              <a:ext cx="527632" cy="491048"/>
              <a:chOff x="10973806" y="3662307"/>
              <a:chExt cx="527632" cy="491048"/>
            </a:xfrm>
          </p:grpSpPr>
          <p:grpSp>
            <p:nvGrpSpPr>
              <p:cNvPr id="22" name="Group 21">
                <a:extLst>
                  <a:ext uri="{FF2B5EF4-FFF2-40B4-BE49-F238E27FC236}">
                    <a16:creationId xmlns:a16="http://schemas.microsoft.com/office/drawing/2014/main" id="{12496188-6D65-4D59-8578-9FF1F478D2FD}"/>
                  </a:ext>
                </a:extLst>
              </p:cNvPr>
              <p:cNvGrpSpPr/>
              <p:nvPr/>
            </p:nvGrpSpPr>
            <p:grpSpPr>
              <a:xfrm>
                <a:off x="11031713" y="3743631"/>
                <a:ext cx="398140" cy="303090"/>
                <a:chOff x="11031713" y="3743631"/>
                <a:chExt cx="398140" cy="303090"/>
              </a:xfrm>
            </p:grpSpPr>
            <p:cxnSp>
              <p:nvCxnSpPr>
                <p:cNvPr id="152" name="Straight Connector 151">
                  <a:extLst>
                    <a:ext uri="{FF2B5EF4-FFF2-40B4-BE49-F238E27FC236}">
                      <a16:creationId xmlns:a16="http://schemas.microsoft.com/office/drawing/2014/main" id="{C50CA1B7-92F9-42AE-807B-6ED85DA8D4E7}"/>
                    </a:ext>
                  </a:extLst>
                </p:cNvPr>
                <p:cNvCxnSpPr>
                  <a:cxnSpLocks/>
                </p:cNvCxnSpPr>
                <p:nvPr/>
              </p:nvCxnSpPr>
              <p:spPr>
                <a:xfrm>
                  <a:off x="11119020" y="3946661"/>
                  <a:ext cx="0" cy="100060"/>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2B7B27F-CAD7-491B-81FD-FFFA51320905}"/>
                    </a:ext>
                  </a:extLst>
                </p:cNvPr>
                <p:cNvCxnSpPr>
                  <a:cxnSpLocks/>
                </p:cNvCxnSpPr>
                <p:nvPr/>
              </p:nvCxnSpPr>
              <p:spPr>
                <a:xfrm>
                  <a:off x="11193095" y="3862590"/>
                  <a:ext cx="0" cy="184131"/>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20C0C4D-EFE1-42AD-BACD-0D045C460BB9}"/>
                    </a:ext>
                  </a:extLst>
                </p:cNvPr>
                <p:cNvCxnSpPr>
                  <a:cxnSpLocks/>
                </p:cNvCxnSpPr>
                <p:nvPr/>
              </p:nvCxnSpPr>
              <p:spPr>
                <a:xfrm>
                  <a:off x="11267169" y="3897147"/>
                  <a:ext cx="0" cy="149574"/>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21F1EC5-D226-41C7-8D16-73EB6F8D628B}"/>
                    </a:ext>
                  </a:extLst>
                </p:cNvPr>
                <p:cNvCxnSpPr>
                  <a:cxnSpLocks/>
                </p:cNvCxnSpPr>
                <p:nvPr/>
              </p:nvCxnSpPr>
              <p:spPr>
                <a:xfrm>
                  <a:off x="11340016" y="3802736"/>
                  <a:ext cx="0" cy="243985"/>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Freeform: Shape 581">
                  <a:extLst>
                    <a:ext uri="{FF2B5EF4-FFF2-40B4-BE49-F238E27FC236}">
                      <a16:creationId xmlns:a16="http://schemas.microsoft.com/office/drawing/2014/main" id="{02D853BC-C701-4A86-A2DA-7E7C38F62BF8}"/>
                    </a:ext>
                  </a:extLst>
                </p:cNvPr>
                <p:cNvSpPr/>
                <p:nvPr/>
              </p:nvSpPr>
              <p:spPr bwMode="auto">
                <a:xfrm>
                  <a:off x="11031713" y="3743631"/>
                  <a:ext cx="398140" cy="249556"/>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4" name="Rectangle 23">
                <a:extLst>
                  <a:ext uri="{FF2B5EF4-FFF2-40B4-BE49-F238E27FC236}">
                    <a16:creationId xmlns:a16="http://schemas.microsoft.com/office/drawing/2014/main" id="{76A7DD1C-AE82-454C-98B8-22914D75B845}"/>
                  </a:ext>
                </a:extLst>
              </p:cNvPr>
              <p:cNvSpPr/>
              <p:nvPr/>
            </p:nvSpPr>
            <p:spPr bwMode="auto">
              <a:xfrm>
                <a:off x="10973806" y="3662307"/>
                <a:ext cx="527632" cy="491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E46DB9C1-597B-4F50-A922-345EF765F968}"/>
                </a:ext>
                <a:ext uri="{C183D7F6-B498-43B3-948B-1728B52AA6E4}">
                  <adec:decorative xmlns:adec="http://schemas.microsoft.com/office/drawing/2017/decorative" val="1"/>
                </a:ext>
              </a:extLst>
            </p:cNvPr>
            <p:cNvGrpSpPr/>
            <p:nvPr/>
          </p:nvGrpSpPr>
          <p:grpSpPr>
            <a:xfrm>
              <a:off x="5951538" y="2035384"/>
              <a:ext cx="5030866" cy="1031552"/>
              <a:chOff x="4659888" y="2337529"/>
              <a:chExt cx="6020554" cy="1031552"/>
            </a:xfrm>
          </p:grpSpPr>
          <p:sp>
            <p:nvSpPr>
              <p:cNvPr id="31" name="Rectangle 30">
                <a:extLst>
                  <a:ext uri="{FF2B5EF4-FFF2-40B4-BE49-F238E27FC236}">
                    <a16:creationId xmlns:a16="http://schemas.microsoft.com/office/drawing/2014/main" id="{65BA4DE4-B18C-4BF8-9971-F67E6056BA04}"/>
                  </a:ext>
                </a:extLst>
              </p:cNvPr>
              <p:cNvSpPr/>
              <p:nvPr/>
            </p:nvSpPr>
            <p:spPr bwMode="auto">
              <a:xfrm>
                <a:off x="4686300" y="2337529"/>
                <a:ext cx="5994142" cy="998184"/>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51" name="Rectangle 150">
                <a:extLst>
                  <a:ext uri="{FF2B5EF4-FFF2-40B4-BE49-F238E27FC236}">
                    <a16:creationId xmlns:a16="http://schemas.microsoft.com/office/drawing/2014/main" id="{537FE922-504A-431B-87A4-DBB7D8F131AB}"/>
                  </a:ext>
                </a:extLst>
              </p:cNvPr>
              <p:cNvSpPr/>
              <p:nvPr/>
            </p:nvSpPr>
            <p:spPr>
              <a:xfrm>
                <a:off x="4659888" y="3122860"/>
                <a:ext cx="1613717"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Explorer</a:t>
                </a:r>
              </a:p>
            </p:txBody>
          </p:sp>
          <p:sp>
            <p:nvSpPr>
              <p:cNvPr id="11" name="TextBox 10">
                <a:extLst>
                  <a:ext uri="{FF2B5EF4-FFF2-40B4-BE49-F238E27FC236}">
                    <a16:creationId xmlns:a16="http://schemas.microsoft.com/office/drawing/2014/main" id="{653FF04D-523E-4F4A-94DE-2B0E39953A52}"/>
                  </a:ext>
                </a:extLst>
              </p:cNvPr>
              <p:cNvSpPr txBox="1"/>
              <p:nvPr/>
            </p:nvSpPr>
            <p:spPr>
              <a:xfrm>
                <a:off x="5717516" y="2393081"/>
                <a:ext cx="4825042" cy="7848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Moving window of data (days to months)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effectLst/>
                    <a:uLnTx/>
                    <a:uFillTx/>
                    <a:latin typeface="Calibri" panose="020F0502020204030204"/>
                    <a:ea typeface="+mn-ea"/>
                    <a:cs typeface="+mn-cs"/>
                  </a:rPr>
                  <a:t>Real-time, cached and indexed data for faster interactive query over billions of records</a:t>
                </a:r>
              </a:p>
            </p:txBody>
          </p:sp>
        </p:grpSp>
        <p:cxnSp>
          <p:nvCxnSpPr>
            <p:cNvPr id="176" name="Straight Arrow Connector 175" descr="connection between ADLS and Synapse">
              <a:extLst>
                <a:ext uri="{FF2B5EF4-FFF2-40B4-BE49-F238E27FC236}">
                  <a16:creationId xmlns:a16="http://schemas.microsoft.com/office/drawing/2014/main" id="{60906D6A-FFBF-468F-AA6F-0F1D25159C72}"/>
                </a:ext>
              </a:extLst>
            </p:cNvPr>
            <p:cNvCxnSpPr>
              <a:cxnSpLocks/>
            </p:cNvCxnSpPr>
            <p:nvPr/>
          </p:nvCxnSpPr>
          <p:spPr>
            <a:xfrm>
              <a:off x="7089807" y="4012828"/>
              <a:ext cx="0" cy="9032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4" name="Graphic 183" descr="ADX logo">
              <a:extLst>
                <a:ext uri="{FF2B5EF4-FFF2-40B4-BE49-F238E27FC236}">
                  <a16:creationId xmlns:a16="http://schemas.microsoft.com/office/drawing/2014/main" id="{64670FE3-8C6E-4588-803E-CB17AEC5FB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7728" y="2175144"/>
              <a:ext cx="571500" cy="571500"/>
            </a:xfrm>
            <a:prstGeom prst="rect">
              <a:avLst/>
            </a:prstGeom>
          </p:spPr>
        </p:pic>
        <p:pic>
          <p:nvPicPr>
            <p:cNvPr id="160" name="Picture 159" descr="Azure Synapse Analytics Logo">
              <a:extLst>
                <a:ext uri="{FF2B5EF4-FFF2-40B4-BE49-F238E27FC236}">
                  <a16:creationId xmlns:a16="http://schemas.microsoft.com/office/drawing/2014/main" id="{CB114734-0083-43CE-BAFE-B6D70B7E89BE}"/>
                </a:ext>
              </a:extLst>
            </p:cNvPr>
            <p:cNvPicPr>
              <a:picLocks noChangeAspect="1"/>
            </p:cNvPicPr>
            <p:nvPr/>
          </p:nvPicPr>
          <p:blipFill>
            <a:blip r:embed="rId11"/>
            <a:stretch>
              <a:fillRect/>
            </a:stretch>
          </p:blipFill>
          <p:spPr>
            <a:xfrm>
              <a:off x="6772761" y="5008790"/>
              <a:ext cx="610460" cy="610460"/>
            </a:xfrm>
            <a:prstGeom prst="rect">
              <a:avLst/>
            </a:prstGeom>
          </p:spPr>
        </p:pic>
        <p:sp>
          <p:nvSpPr>
            <p:cNvPr id="186" name="Rectangle 185">
              <a:extLst>
                <a:ext uri="{FF2B5EF4-FFF2-40B4-BE49-F238E27FC236}">
                  <a16:creationId xmlns:a16="http://schemas.microsoft.com/office/drawing/2014/main" id="{C8AABAAC-EDCF-4C31-BD30-DEF8BF398E9B}"/>
                </a:ext>
              </a:extLst>
            </p:cNvPr>
            <p:cNvSpPr/>
            <p:nvPr/>
          </p:nvSpPr>
          <p:spPr>
            <a:xfrm>
              <a:off x="6576313" y="5619250"/>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p:txBody>
        </p:sp>
        <p:cxnSp>
          <p:nvCxnSpPr>
            <p:cNvPr id="132" name="Straight Arrow Connector 131" descr="data ingestion from ADLS to ADX">
              <a:extLst>
                <a:ext uri="{FF2B5EF4-FFF2-40B4-BE49-F238E27FC236}">
                  <a16:creationId xmlns:a16="http://schemas.microsoft.com/office/drawing/2014/main" id="{E8802D69-D84F-4BEA-8FE1-5D5647E17E62}"/>
                </a:ext>
              </a:extLst>
            </p:cNvPr>
            <p:cNvCxnSpPr>
              <a:cxnSpLocks/>
            </p:cNvCxnSpPr>
            <p:nvPr/>
          </p:nvCxnSpPr>
          <p:spPr>
            <a:xfrm>
              <a:off x="7074218" y="3066776"/>
              <a:ext cx="0" cy="407918"/>
            </a:xfrm>
            <a:prstGeom prst="straightConnector1">
              <a:avLst/>
            </a:prstGeom>
            <a:ln w="28575">
              <a:solidFill>
                <a:schemeClr val="accent2"/>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B339B7-67BD-4DFA-A1BF-7CE783FD5331}"/>
                </a:ext>
              </a:extLst>
            </p:cNvPr>
            <p:cNvSpPr txBox="1"/>
            <p:nvPr/>
          </p:nvSpPr>
          <p:spPr>
            <a:xfrm>
              <a:off x="7158637" y="3096043"/>
              <a:ext cx="17974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Calibri" panose="020F0502020204030204"/>
                  <a:ea typeface="+mn-ea"/>
                  <a:cs typeface="+mn-cs"/>
                </a:rPr>
                <a:t>Ingest from Data Lake</a:t>
              </a:r>
            </a:p>
          </p:txBody>
        </p:sp>
        <p:cxnSp>
          <p:nvCxnSpPr>
            <p:cNvPr id="6" name="Connector: Elbow 5" descr="Showing connection between Synapse, Data lake and Azure Data Explorer">
              <a:extLst>
                <a:ext uri="{FF2B5EF4-FFF2-40B4-BE49-F238E27FC236}">
                  <a16:creationId xmlns:a16="http://schemas.microsoft.com/office/drawing/2014/main" id="{3045BB84-07C9-4D02-A446-C9A221EE75E2}"/>
                </a:ext>
              </a:extLst>
            </p:cNvPr>
            <p:cNvCxnSpPr>
              <a:cxnSpLocks/>
            </p:cNvCxnSpPr>
            <p:nvPr/>
          </p:nvCxnSpPr>
          <p:spPr>
            <a:xfrm flipV="1">
              <a:off x="7102224" y="3061877"/>
              <a:ext cx="1823870" cy="1437306"/>
            </a:xfrm>
            <a:prstGeom prst="bentConnector3">
              <a:avLst>
                <a:gd name="adj1" fmla="val 100135"/>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10636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Lab 1</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1335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Samples, a free Cluster &amp; the Lab</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11" name="Textfeld 10">
            <a:extLst>
              <a:ext uri="{FF2B5EF4-FFF2-40B4-BE49-F238E27FC236}">
                <a16:creationId xmlns:a16="http://schemas.microsoft.com/office/drawing/2014/main" id="{3DEB9128-2342-4D2F-8F77-F9F7CB0E7FEA}"/>
              </a:ext>
            </a:extLst>
          </p:cNvPr>
          <p:cNvSpPr txBox="1"/>
          <p:nvPr/>
        </p:nvSpPr>
        <p:spPr>
          <a:xfrm>
            <a:off x="489156" y="4928108"/>
            <a:ext cx="6740012" cy="646331"/>
          </a:xfrm>
          <a:prstGeom prst="rect">
            <a:avLst/>
          </a:prstGeom>
          <a:noFill/>
        </p:spPr>
        <p:txBody>
          <a:bodyPr wrap="square">
            <a:spAutoFit/>
          </a:bodyPr>
          <a:lstStyle/>
          <a:p>
            <a:r>
              <a:rPr lang="de-DE" dirty="0">
                <a:solidFill>
                  <a:srgbClr val="FF0000"/>
                </a:solidFill>
                <a:hlinkClick r:id="rId4"/>
              </a:rPr>
              <a:t>https://dataexplorer.azure.com/home</a:t>
            </a:r>
            <a:endParaRPr lang="de-DE" dirty="0">
              <a:solidFill>
                <a:srgbClr val="FF0000"/>
              </a:solidFill>
            </a:endParaRPr>
          </a:p>
          <a:p>
            <a:r>
              <a:rPr lang="de-DE" dirty="0">
                <a:solidFill>
                  <a:srgbClr val="FF0000"/>
                </a:solidFill>
                <a:hlinkClick r:id="rId5"/>
              </a:rPr>
              <a:t>https://github.com/ralphke/Azure-Data-Explorer-Labs</a:t>
            </a:r>
            <a:endParaRPr lang="de-DE" dirty="0">
              <a:solidFill>
                <a:srgbClr val="FF0000"/>
              </a:solidFill>
            </a:endParaRPr>
          </a:p>
        </p:txBody>
      </p:sp>
    </p:spTree>
    <p:extLst>
      <p:ext uri="{BB962C8B-B14F-4D97-AF65-F5344CB8AC3E}">
        <p14:creationId xmlns:p14="http://schemas.microsoft.com/office/powerpoint/2010/main" val="1631331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Starting at </a:t>
            </a:r>
            <a:r>
              <a:rPr lang="de-DE" dirty="0">
                <a:solidFill>
                  <a:srgbClr val="FF0000"/>
                </a:solidFill>
                <a:hlinkClick r:id="rId3"/>
              </a:rPr>
              <a:t>dataexplorer.azure.com </a:t>
            </a:r>
            <a:r>
              <a:rPr lang="en-US" dirty="0"/>
              <a:t>…</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4" name="Grafik 3">
            <a:extLst>
              <a:ext uri="{FF2B5EF4-FFF2-40B4-BE49-F238E27FC236}">
                <a16:creationId xmlns:a16="http://schemas.microsoft.com/office/drawing/2014/main" id="{2E9A0C14-76DC-4EF6-AD7D-4101AD3EB531}"/>
              </a:ext>
            </a:extLst>
          </p:cNvPr>
          <p:cNvPicPr>
            <a:picLocks noChangeAspect="1"/>
          </p:cNvPicPr>
          <p:nvPr/>
        </p:nvPicPr>
        <p:blipFill>
          <a:blip r:embed="rId5"/>
          <a:stretch>
            <a:fillRect/>
          </a:stretch>
        </p:blipFill>
        <p:spPr>
          <a:xfrm>
            <a:off x="588263" y="2159600"/>
            <a:ext cx="9038103" cy="4092295"/>
          </a:xfrm>
          <a:prstGeom prst="rect">
            <a:avLst/>
          </a:prstGeom>
        </p:spPr>
      </p:pic>
    </p:spTree>
    <p:extLst>
      <p:ext uri="{BB962C8B-B14F-4D97-AF65-F5344CB8AC3E}">
        <p14:creationId xmlns:p14="http://schemas.microsoft.com/office/powerpoint/2010/main" val="236414131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Connect to samples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5" name="Grafik 4">
            <a:extLst>
              <a:ext uri="{FF2B5EF4-FFF2-40B4-BE49-F238E27FC236}">
                <a16:creationId xmlns:a16="http://schemas.microsoft.com/office/drawing/2014/main" id="{85948B8D-B21E-4FC5-B0CB-1FE60F70DDAF}"/>
              </a:ext>
            </a:extLst>
          </p:cNvPr>
          <p:cNvPicPr>
            <a:picLocks noChangeAspect="1"/>
          </p:cNvPicPr>
          <p:nvPr/>
        </p:nvPicPr>
        <p:blipFill>
          <a:blip r:embed="rId4"/>
          <a:stretch>
            <a:fillRect/>
          </a:stretch>
        </p:blipFill>
        <p:spPr>
          <a:xfrm>
            <a:off x="585217" y="1565196"/>
            <a:ext cx="8725656" cy="4991533"/>
          </a:xfrm>
          <a:prstGeom prst="rect">
            <a:avLst/>
          </a:prstGeom>
        </p:spPr>
      </p:pic>
    </p:spTree>
    <p:extLst>
      <p:ext uri="{BB962C8B-B14F-4D97-AF65-F5344CB8AC3E}">
        <p14:creationId xmlns:p14="http://schemas.microsoft.com/office/powerpoint/2010/main" val="25179980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Connect to samples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4" name="Grafik 3">
            <a:extLst>
              <a:ext uri="{FF2B5EF4-FFF2-40B4-BE49-F238E27FC236}">
                <a16:creationId xmlns:a16="http://schemas.microsoft.com/office/drawing/2014/main" id="{488EB3CB-37B0-460D-8ADE-3A4F15E4A50F}"/>
              </a:ext>
            </a:extLst>
          </p:cNvPr>
          <p:cNvPicPr>
            <a:picLocks noChangeAspect="1"/>
          </p:cNvPicPr>
          <p:nvPr/>
        </p:nvPicPr>
        <p:blipFill>
          <a:blip r:embed="rId4"/>
          <a:stretch>
            <a:fillRect/>
          </a:stretch>
        </p:blipFill>
        <p:spPr>
          <a:xfrm>
            <a:off x="588263" y="2709647"/>
            <a:ext cx="8184589" cy="2834886"/>
          </a:xfrm>
          <a:prstGeom prst="rect">
            <a:avLst/>
          </a:prstGeom>
        </p:spPr>
      </p:pic>
    </p:spTree>
    <p:extLst>
      <p:ext uri="{BB962C8B-B14F-4D97-AF65-F5344CB8AC3E}">
        <p14:creationId xmlns:p14="http://schemas.microsoft.com/office/powerpoint/2010/main" val="10115714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Connect to samples via UI</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5" name="Grafik 4">
            <a:extLst>
              <a:ext uri="{FF2B5EF4-FFF2-40B4-BE49-F238E27FC236}">
                <a16:creationId xmlns:a16="http://schemas.microsoft.com/office/drawing/2014/main" id="{28A2FC8E-CFDB-46EC-96DC-5A458E8503AA}"/>
              </a:ext>
            </a:extLst>
          </p:cNvPr>
          <p:cNvPicPr>
            <a:picLocks noChangeAspect="1"/>
          </p:cNvPicPr>
          <p:nvPr/>
        </p:nvPicPr>
        <p:blipFill>
          <a:blip r:embed="rId4"/>
          <a:stretch>
            <a:fillRect/>
          </a:stretch>
        </p:blipFill>
        <p:spPr>
          <a:xfrm>
            <a:off x="588263" y="1565196"/>
            <a:ext cx="9594411" cy="4961050"/>
          </a:xfrm>
          <a:prstGeom prst="rect">
            <a:avLst/>
          </a:prstGeom>
        </p:spPr>
      </p:pic>
    </p:spTree>
    <p:extLst>
      <p:ext uri="{BB962C8B-B14F-4D97-AF65-F5344CB8AC3E}">
        <p14:creationId xmlns:p14="http://schemas.microsoft.com/office/powerpoint/2010/main" val="20557825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The first Query</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9" name="Grafik 8">
            <a:extLst>
              <a:ext uri="{FF2B5EF4-FFF2-40B4-BE49-F238E27FC236}">
                <a16:creationId xmlns:a16="http://schemas.microsoft.com/office/drawing/2014/main" id="{23086885-FA2D-4904-ADDE-083BDD29B98B}"/>
              </a:ext>
            </a:extLst>
          </p:cNvPr>
          <p:cNvPicPr>
            <a:picLocks noChangeAspect="1"/>
          </p:cNvPicPr>
          <p:nvPr/>
        </p:nvPicPr>
        <p:blipFill>
          <a:blip r:embed="rId4"/>
          <a:stretch>
            <a:fillRect/>
          </a:stretch>
        </p:blipFill>
        <p:spPr>
          <a:xfrm>
            <a:off x="585217" y="1264475"/>
            <a:ext cx="7193903" cy="5136325"/>
          </a:xfrm>
          <a:prstGeom prst="rect">
            <a:avLst/>
          </a:prstGeom>
        </p:spPr>
      </p:pic>
    </p:spTree>
    <p:extLst>
      <p:ext uri="{BB962C8B-B14F-4D97-AF65-F5344CB8AC3E}">
        <p14:creationId xmlns:p14="http://schemas.microsoft.com/office/powerpoint/2010/main" val="1335079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Get your own </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4" name="Grafik 3">
            <a:extLst>
              <a:ext uri="{FF2B5EF4-FFF2-40B4-BE49-F238E27FC236}">
                <a16:creationId xmlns:a16="http://schemas.microsoft.com/office/drawing/2014/main" id="{D8DB9587-508F-45C0-A90E-8ED55B4BB15D}"/>
              </a:ext>
            </a:extLst>
          </p:cNvPr>
          <p:cNvPicPr>
            <a:picLocks noChangeAspect="1"/>
          </p:cNvPicPr>
          <p:nvPr/>
        </p:nvPicPr>
        <p:blipFill>
          <a:blip r:embed="rId4"/>
          <a:stretch>
            <a:fillRect/>
          </a:stretch>
        </p:blipFill>
        <p:spPr>
          <a:xfrm>
            <a:off x="585217" y="1256206"/>
            <a:ext cx="11133785" cy="5387807"/>
          </a:xfrm>
          <a:prstGeom prst="rect">
            <a:avLst/>
          </a:prstGeom>
        </p:spPr>
      </p:pic>
    </p:spTree>
    <p:extLst>
      <p:ext uri="{BB962C8B-B14F-4D97-AF65-F5344CB8AC3E}">
        <p14:creationId xmlns:p14="http://schemas.microsoft.com/office/powerpoint/2010/main" val="19733165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EFE0-E623-464F-9265-F456C28DA4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A3D3A9D-0E1E-4A00-A08C-6BD84689A380}"/>
              </a:ext>
            </a:extLst>
          </p:cNvPr>
          <p:cNvSpPr>
            <a:spLocks noGrp="1"/>
          </p:cNvSpPr>
          <p:nvPr>
            <p:ph sz="quarter" idx="10"/>
          </p:nvPr>
        </p:nvSpPr>
        <p:spPr>
          <a:xfrm>
            <a:off x="586581" y="1011198"/>
            <a:ext cx="11018838" cy="4565481"/>
          </a:xfrm>
        </p:spPr>
        <p:txBody>
          <a:bodyPr/>
          <a:lstStyle/>
          <a:p>
            <a:pPr>
              <a:lnSpc>
                <a:spcPct val="150000"/>
              </a:lnSpc>
            </a:pPr>
            <a:r>
              <a:rPr lang="en-US" sz="2800" dirty="0"/>
              <a:t>Intro</a:t>
            </a:r>
          </a:p>
          <a:p>
            <a:pPr lvl="1">
              <a:lnSpc>
                <a:spcPct val="150000"/>
              </a:lnSpc>
            </a:pPr>
            <a:r>
              <a:rPr lang="en-US" sz="1600" dirty="0"/>
              <a:t>Features</a:t>
            </a:r>
          </a:p>
          <a:p>
            <a:pPr lvl="1">
              <a:lnSpc>
                <a:spcPct val="150000"/>
              </a:lnSpc>
            </a:pPr>
            <a:r>
              <a:rPr lang="en-US" sz="1600" dirty="0"/>
              <a:t>Architectural context</a:t>
            </a:r>
          </a:p>
          <a:p>
            <a:pPr>
              <a:lnSpc>
                <a:spcPct val="150000"/>
              </a:lnSpc>
            </a:pPr>
            <a:r>
              <a:rPr lang="en-US" sz="2000" dirty="0"/>
              <a:t>Getting started with </a:t>
            </a:r>
            <a:r>
              <a:rPr lang="en-US" sz="2000" dirty="0" err="1"/>
              <a:t>kusto</a:t>
            </a:r>
            <a:endParaRPr lang="en-US" sz="2000" dirty="0"/>
          </a:p>
          <a:p>
            <a:pPr>
              <a:lnSpc>
                <a:spcPct val="150000"/>
              </a:lnSpc>
            </a:pPr>
            <a:r>
              <a:rPr lang="en-US" sz="2000" dirty="0"/>
              <a:t>How it works</a:t>
            </a:r>
          </a:p>
          <a:p>
            <a:pPr>
              <a:lnSpc>
                <a:spcPct val="150000"/>
              </a:lnSpc>
            </a:pPr>
            <a:r>
              <a:rPr lang="en-US" sz="2000" dirty="0"/>
              <a:t>Visualize</a:t>
            </a:r>
          </a:p>
          <a:p>
            <a:pPr>
              <a:lnSpc>
                <a:spcPct val="150000"/>
              </a:lnSpc>
            </a:pPr>
            <a:r>
              <a:rPr lang="en-US" sz="2000" dirty="0"/>
              <a:t>Ingesting</a:t>
            </a:r>
          </a:p>
          <a:p>
            <a:pPr>
              <a:lnSpc>
                <a:spcPct val="150000"/>
              </a:lnSpc>
            </a:pPr>
            <a:r>
              <a:rPr lang="en-US" sz="2000" dirty="0"/>
              <a:t>Time Series &amp; ML</a:t>
            </a:r>
          </a:p>
          <a:p>
            <a:pPr>
              <a:lnSpc>
                <a:spcPct val="150000"/>
              </a:lnSpc>
            </a:pPr>
            <a:r>
              <a:rPr lang="en-US" sz="2000" dirty="0"/>
              <a:t>Architecture Options &amp; Costs</a:t>
            </a:r>
          </a:p>
        </p:txBody>
      </p:sp>
    </p:spTree>
    <p:extLst>
      <p:ext uri="{BB962C8B-B14F-4D97-AF65-F5344CB8AC3E}">
        <p14:creationId xmlns:p14="http://schemas.microsoft.com/office/powerpoint/2010/main" val="417899595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Get your own </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5" name="Grafik 4">
            <a:extLst>
              <a:ext uri="{FF2B5EF4-FFF2-40B4-BE49-F238E27FC236}">
                <a16:creationId xmlns:a16="http://schemas.microsoft.com/office/drawing/2014/main" id="{E4634D01-91C5-4D3E-BE2D-82FE11D5E8EC}"/>
              </a:ext>
            </a:extLst>
          </p:cNvPr>
          <p:cNvPicPr>
            <a:picLocks noChangeAspect="1"/>
          </p:cNvPicPr>
          <p:nvPr/>
        </p:nvPicPr>
        <p:blipFill>
          <a:blip r:embed="rId4"/>
          <a:stretch>
            <a:fillRect/>
          </a:stretch>
        </p:blipFill>
        <p:spPr>
          <a:xfrm>
            <a:off x="585217" y="1314587"/>
            <a:ext cx="5578323" cy="5349704"/>
          </a:xfrm>
          <a:prstGeom prst="rect">
            <a:avLst/>
          </a:prstGeom>
        </p:spPr>
      </p:pic>
    </p:spTree>
    <p:extLst>
      <p:ext uri="{BB962C8B-B14F-4D97-AF65-F5344CB8AC3E}">
        <p14:creationId xmlns:p14="http://schemas.microsoft.com/office/powerpoint/2010/main" val="13191325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 table</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7" name="Grafik 6">
            <a:extLst>
              <a:ext uri="{FF2B5EF4-FFF2-40B4-BE49-F238E27FC236}">
                <a16:creationId xmlns:a16="http://schemas.microsoft.com/office/drawing/2014/main" id="{78E86DEC-51AB-4FD3-A627-543C5F70F531}"/>
              </a:ext>
            </a:extLst>
          </p:cNvPr>
          <p:cNvPicPr>
            <a:picLocks noChangeAspect="1"/>
          </p:cNvPicPr>
          <p:nvPr/>
        </p:nvPicPr>
        <p:blipFill>
          <a:blip r:embed="rId4"/>
          <a:stretch>
            <a:fillRect/>
          </a:stretch>
        </p:blipFill>
        <p:spPr>
          <a:xfrm>
            <a:off x="588263" y="2998140"/>
            <a:ext cx="7955969" cy="1943268"/>
          </a:xfrm>
          <a:prstGeom prst="rect">
            <a:avLst/>
          </a:prstGeom>
        </p:spPr>
      </p:pic>
    </p:spTree>
    <p:extLst>
      <p:ext uri="{BB962C8B-B14F-4D97-AF65-F5344CB8AC3E}">
        <p14:creationId xmlns:p14="http://schemas.microsoft.com/office/powerpoint/2010/main" val="227074422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And some data </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7" name="Grafik 6">
            <a:extLst>
              <a:ext uri="{FF2B5EF4-FFF2-40B4-BE49-F238E27FC236}">
                <a16:creationId xmlns:a16="http://schemas.microsoft.com/office/drawing/2014/main" id="{0E8CEEEF-95EC-4F75-939D-203A4EF6C723}"/>
              </a:ext>
            </a:extLst>
          </p:cNvPr>
          <p:cNvPicPr>
            <a:picLocks noChangeAspect="1"/>
          </p:cNvPicPr>
          <p:nvPr/>
        </p:nvPicPr>
        <p:blipFill>
          <a:blip r:embed="rId4"/>
          <a:stretch>
            <a:fillRect/>
          </a:stretch>
        </p:blipFill>
        <p:spPr>
          <a:xfrm>
            <a:off x="588263" y="3441630"/>
            <a:ext cx="10249788" cy="2080440"/>
          </a:xfrm>
          <a:prstGeom prst="rect">
            <a:avLst/>
          </a:prstGeom>
        </p:spPr>
      </p:pic>
      <p:sp>
        <p:nvSpPr>
          <p:cNvPr id="9" name="Rectangle 1">
            <a:extLst>
              <a:ext uri="{FF2B5EF4-FFF2-40B4-BE49-F238E27FC236}">
                <a16:creationId xmlns:a16="http://schemas.microsoft.com/office/drawing/2014/main" id="{CFA508A5-F054-4C63-A581-82515415D6E1}"/>
              </a:ext>
            </a:extLst>
          </p:cNvPr>
          <p:cNvSpPr/>
          <p:nvPr/>
        </p:nvSpPr>
        <p:spPr>
          <a:xfrm>
            <a:off x="4066675" y="1372806"/>
            <a:ext cx="7986936" cy="1015663"/>
          </a:xfrm>
          <a:prstGeom prst="rect">
            <a:avLst/>
          </a:prstGeom>
          <a:noFill/>
        </p:spPr>
        <p:txBody>
          <a:bodyPr wrap="square" lIns="91440" tIns="45720" rIns="91440" bIns="45720">
            <a:spAutoFit/>
          </a:bodyPr>
          <a:lstStyle/>
          <a:p>
            <a:pPr algn="r"/>
            <a:r>
              <a:rPr lang="en-US" sz="6000" b="0" cap="none" spc="0" dirty="0">
                <a:ln w="0"/>
                <a:solidFill>
                  <a:srgbClr val="FF0000"/>
                </a:solidFill>
                <a:effectLst>
                  <a:outerShdw blurRad="38100" dist="19050" dir="2700000" algn="tl" rotWithShape="0">
                    <a:schemeClr val="dk1">
                      <a:alpha val="40000"/>
                    </a:schemeClr>
                  </a:outerShdw>
                </a:effectLst>
              </a:rPr>
              <a:t>LAB 1</a:t>
            </a:r>
          </a:p>
        </p:txBody>
      </p:sp>
    </p:spTree>
    <p:extLst>
      <p:ext uri="{BB962C8B-B14F-4D97-AF65-F5344CB8AC3E}">
        <p14:creationId xmlns:p14="http://schemas.microsoft.com/office/powerpoint/2010/main" val="1849168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a:t>Ingest Data</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9" name="Rectangle 1">
            <a:extLst>
              <a:ext uri="{FF2B5EF4-FFF2-40B4-BE49-F238E27FC236}">
                <a16:creationId xmlns:a16="http://schemas.microsoft.com/office/drawing/2014/main" id="{CFA508A5-F054-4C63-A581-82515415D6E1}"/>
              </a:ext>
            </a:extLst>
          </p:cNvPr>
          <p:cNvSpPr/>
          <p:nvPr/>
        </p:nvSpPr>
        <p:spPr>
          <a:xfrm>
            <a:off x="4066675" y="1372806"/>
            <a:ext cx="7986936" cy="1015663"/>
          </a:xfrm>
          <a:prstGeom prst="rect">
            <a:avLst/>
          </a:prstGeom>
          <a:noFill/>
        </p:spPr>
        <p:txBody>
          <a:bodyPr wrap="square" lIns="91440" tIns="45720" rIns="91440" bIns="45720">
            <a:spAutoFit/>
          </a:bodyPr>
          <a:lstStyle/>
          <a:p>
            <a:pPr algn="r"/>
            <a:r>
              <a:rPr lang="en-US" sz="6000" b="0" cap="none" spc="0" dirty="0">
                <a:ln w="0"/>
                <a:solidFill>
                  <a:srgbClr val="FF0000"/>
                </a:solidFill>
                <a:effectLst>
                  <a:outerShdw blurRad="38100" dist="19050" dir="2700000" algn="tl" rotWithShape="0">
                    <a:schemeClr val="dk1">
                      <a:alpha val="40000"/>
                    </a:schemeClr>
                  </a:outerShdw>
                </a:effectLst>
              </a:rPr>
              <a:t>LAB 1</a:t>
            </a:r>
          </a:p>
        </p:txBody>
      </p:sp>
      <p:sp>
        <p:nvSpPr>
          <p:cNvPr id="8" name="TextBox 7">
            <a:extLst>
              <a:ext uri="{FF2B5EF4-FFF2-40B4-BE49-F238E27FC236}">
                <a16:creationId xmlns:a16="http://schemas.microsoft.com/office/drawing/2014/main" id="{ADB687E5-3E38-8798-BDA6-BB15A003007B}"/>
              </a:ext>
            </a:extLst>
          </p:cNvPr>
          <p:cNvSpPr txBox="1"/>
          <p:nvPr/>
        </p:nvSpPr>
        <p:spPr>
          <a:xfrm>
            <a:off x="867858" y="2388469"/>
            <a:ext cx="8686801" cy="1561005"/>
          </a:xfrm>
          <a:prstGeom prst="rect">
            <a:avLst/>
          </a:prstGeom>
          <a:noFill/>
        </p:spPr>
        <p:txBody>
          <a:bodyPr wrap="square">
            <a:spAutoFit/>
          </a:bodyPr>
          <a:lstStyle/>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Ingest data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https://pmlabstorage18008.blob.core.windows.net/lab/StormEvents.json</a:t>
            </a:r>
            <a:r>
              <a:rPr lang="en-US" sz="1800" dirty="0">
                <a:effectLst/>
                <a:latin typeface="Calibri" panose="020F0502020204030204" pitchFamily="34" charset="0"/>
                <a:ea typeface="Calibri" panose="020F0502020204030204" pitchFamily="34" charset="0"/>
                <a:cs typeface="Arial" panose="020B0604020202020204" pitchFamily="34" charset="0"/>
              </a:rPr>
              <a:t>) into a table called “</a:t>
            </a:r>
            <a:r>
              <a:rPr lang="en-US" sz="1800" dirty="0" err="1">
                <a:effectLst/>
                <a:latin typeface="Calibri" panose="020F0502020204030204" pitchFamily="34" charset="0"/>
                <a:ea typeface="Calibri" panose="020F0502020204030204" pitchFamily="34" charset="0"/>
                <a:cs typeface="Arial" panose="020B0604020202020204" pitchFamily="34" charset="0"/>
              </a:rPr>
              <a:t>StormEvents</a:t>
            </a:r>
            <a:r>
              <a:rPr lang="en-US" sz="1800" dirty="0">
                <a:effectLst/>
                <a:latin typeface="Calibri" panose="020F0502020204030204" pitchFamily="34" charset="0"/>
                <a:ea typeface="Calibri" panose="020F0502020204030204" pitchFamily="34" charset="0"/>
                <a:cs typeface="Arial" panose="020B0604020202020204" pitchFamily="34" charset="0"/>
              </a:rPr>
              <a:t>” using OneClick ingestion</a:t>
            </a:r>
          </a:p>
          <a:p>
            <a:pPr marL="342900" lvl="0" indent="-342900">
              <a:lnSpc>
                <a:spcPct val="107000"/>
              </a:lnSpc>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Ingest data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https://pmlabstorage18008.blob.core.windows.net/lab/Population.json</a:t>
            </a:r>
            <a:r>
              <a:rPr lang="en-US" sz="1800" dirty="0">
                <a:effectLst/>
                <a:latin typeface="Calibri" panose="020F0502020204030204" pitchFamily="34" charset="0"/>
                <a:ea typeface="Calibri" panose="020F0502020204030204" pitchFamily="34" charset="0"/>
                <a:cs typeface="Arial" panose="020B0604020202020204" pitchFamily="34" charset="0"/>
              </a:rPr>
              <a:t>) into a table called “</a:t>
            </a:r>
            <a:r>
              <a:rPr lang="en-US" sz="1800" dirty="0" err="1">
                <a:effectLst/>
                <a:latin typeface="Calibri" panose="020F0502020204030204" pitchFamily="34" charset="0"/>
                <a:ea typeface="Calibri" panose="020F0502020204030204" pitchFamily="34" charset="0"/>
                <a:cs typeface="Arial" panose="020B0604020202020204" pitchFamily="34" charset="0"/>
              </a:rPr>
              <a:t>PopulationData</a:t>
            </a:r>
            <a:r>
              <a:rPr lang="en-US" sz="1800" dirty="0">
                <a:effectLst/>
                <a:latin typeface="Calibri" panose="020F0502020204030204" pitchFamily="34" charset="0"/>
                <a:ea typeface="Calibri" panose="020F0502020204030204" pitchFamily="34" charset="0"/>
                <a:cs typeface="Arial" panose="020B0604020202020204" pitchFamily="34" charset="0"/>
              </a:rPr>
              <a:t>” using OneClick ingestion</a:t>
            </a:r>
          </a:p>
          <a:p>
            <a:pPr marL="342900" lvl="0" indent="-342900">
              <a:lnSpc>
                <a:spcPct val="107000"/>
              </a:lnSpc>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Arial" panose="020B0604020202020204" pitchFamily="34" charset="0"/>
              </a:rPr>
              <a:t>Verify that the data has been ingested correctly</a:t>
            </a:r>
          </a:p>
        </p:txBody>
      </p:sp>
    </p:spTree>
    <p:extLst>
      <p:ext uri="{BB962C8B-B14F-4D97-AF65-F5344CB8AC3E}">
        <p14:creationId xmlns:p14="http://schemas.microsoft.com/office/powerpoint/2010/main" val="4272577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How it works</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3980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C5AF6-F2AB-47D1-B6C2-35CA21B4A9C5}"/>
              </a:ext>
            </a:extLst>
          </p:cNvPr>
          <p:cNvSpPr>
            <a:spLocks noGrp="1"/>
          </p:cNvSpPr>
          <p:nvPr>
            <p:ph type="title"/>
          </p:nvPr>
        </p:nvSpPr>
        <p:spPr/>
        <p:txBody>
          <a:bodyPr/>
          <a:lstStyle/>
          <a:p>
            <a:r>
              <a:rPr lang="en-US" dirty="0"/>
              <a:t>High Level Architecture</a:t>
            </a:r>
          </a:p>
        </p:txBody>
      </p:sp>
      <p:graphicFrame>
        <p:nvGraphicFramePr>
          <p:cNvPr id="107" name="Diagram 106" descr="Showing ADX unique and important capabilities">
            <a:extLst>
              <a:ext uri="{FF2B5EF4-FFF2-40B4-BE49-F238E27FC236}">
                <a16:creationId xmlns:a16="http://schemas.microsoft.com/office/drawing/2014/main" id="{A8DC82F8-86F3-4084-9A1B-E257365DCD64}"/>
              </a:ext>
            </a:extLst>
          </p:cNvPr>
          <p:cNvGraphicFramePr/>
          <p:nvPr>
            <p:extLst>
              <p:ext uri="{D42A27DB-BD31-4B8C-83A1-F6EECF244321}">
                <p14:modId xmlns:p14="http://schemas.microsoft.com/office/powerpoint/2010/main" val="2213650289"/>
              </p:ext>
            </p:extLst>
          </p:nvPr>
        </p:nvGraphicFramePr>
        <p:xfrm>
          <a:off x="8760165" y="249390"/>
          <a:ext cx="3391647" cy="6314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Showing ADX architecture">
            <a:extLst>
              <a:ext uri="{FF2B5EF4-FFF2-40B4-BE49-F238E27FC236}">
                <a16:creationId xmlns:a16="http://schemas.microsoft.com/office/drawing/2014/main" id="{3BF6D0EE-F3FA-4373-9E41-1BB88C872352}"/>
              </a:ext>
            </a:extLst>
          </p:cNvPr>
          <p:cNvPicPr>
            <a:picLocks noChangeAspect="1"/>
          </p:cNvPicPr>
          <p:nvPr/>
        </p:nvPicPr>
        <p:blipFill>
          <a:blip r:embed="rId8"/>
          <a:stretch>
            <a:fillRect/>
          </a:stretch>
        </p:blipFill>
        <p:spPr>
          <a:xfrm>
            <a:off x="262696" y="1666408"/>
            <a:ext cx="8194451" cy="4612914"/>
          </a:xfrm>
          <a:prstGeom prst="rect">
            <a:avLst/>
          </a:prstGeom>
        </p:spPr>
      </p:pic>
    </p:spTree>
    <p:extLst>
      <p:ext uri="{BB962C8B-B14F-4D97-AF65-F5344CB8AC3E}">
        <p14:creationId xmlns:p14="http://schemas.microsoft.com/office/powerpoint/2010/main" val="1423225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dirty="0"/>
              <a:t>Data Management and Ingestion</a:t>
            </a:r>
            <a:endParaRPr lang="en-US" dirty="0">
              <a:solidFill>
                <a:schemeClr val="accent2"/>
              </a:solidFill>
            </a:endParaRPr>
          </a:p>
        </p:txBody>
      </p:sp>
      <p:cxnSp>
        <p:nvCxnSpPr>
          <p:cNvPr id="17" name="Straight Arrow Connector 16">
            <a:extLst>
              <a:ext uri="{FF2B5EF4-FFF2-40B4-BE49-F238E27FC236}">
                <a16:creationId xmlns:a16="http://schemas.microsoft.com/office/drawing/2014/main" id="{95DF28AA-3370-48D8-BBBF-805C84BDE86F}"/>
              </a:ext>
              <a:ext uri="{C183D7F6-B498-43B3-948B-1728B52AA6E4}">
                <adec:decorative xmlns:adec="http://schemas.microsoft.com/office/drawing/2017/decorative" val="1"/>
              </a:ext>
            </a:extLst>
          </p:cNvPr>
          <p:cNvCxnSpPr>
            <a:cxnSpLocks/>
          </p:cNvCxnSpPr>
          <p:nvPr/>
        </p:nvCxnSpPr>
        <p:spPr>
          <a:xfrm flipV="1">
            <a:off x="4692316" y="3839510"/>
            <a:ext cx="801095" cy="10595"/>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 name="Group 1" descr="Showing different supported ways to ingest data into Azure Data Explorer cluster.">
            <a:extLst>
              <a:ext uri="{FF2B5EF4-FFF2-40B4-BE49-F238E27FC236}">
                <a16:creationId xmlns:a16="http://schemas.microsoft.com/office/drawing/2014/main" id="{B9ACA1C6-C1F7-4944-B607-EA94144DF70F}"/>
              </a:ext>
            </a:extLst>
          </p:cNvPr>
          <p:cNvGrpSpPr/>
          <p:nvPr/>
        </p:nvGrpSpPr>
        <p:grpSpPr>
          <a:xfrm>
            <a:off x="1908915" y="1187700"/>
            <a:ext cx="2756620" cy="5000842"/>
            <a:chOff x="1908915" y="1187700"/>
            <a:chExt cx="2756620" cy="5000842"/>
          </a:xfrm>
        </p:grpSpPr>
        <p:pic>
          <p:nvPicPr>
            <p:cNvPr id="3" name="Picture 2" descr="Overview scheme of data ingestion and management">
              <a:extLst>
                <a:ext uri="{FF2B5EF4-FFF2-40B4-BE49-F238E27FC236}">
                  <a16:creationId xmlns:a16="http://schemas.microsoft.com/office/drawing/2014/main" id="{354437A9-7A2F-4144-9C36-3704C3F354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43" t="11882" r="77444" b="67726"/>
            <a:stretch/>
          </p:blipFill>
          <p:spPr bwMode="auto">
            <a:xfrm>
              <a:off x="2328806" y="1520389"/>
              <a:ext cx="914224" cy="928923"/>
            </a:xfrm>
            <a:prstGeom prst="rect">
              <a:avLst/>
            </a:prstGeom>
            <a:solidFill>
              <a:schemeClr val="accent1"/>
            </a:solidFill>
            <a:ln>
              <a:solidFill>
                <a:schemeClr val="accent1"/>
              </a:solidFill>
            </a:ln>
            <a:effectLst/>
          </p:spPr>
        </p:pic>
        <p:sp>
          <p:nvSpPr>
            <p:cNvPr id="149" name="Rectangle 148">
              <a:extLst>
                <a:ext uri="{FF2B5EF4-FFF2-40B4-BE49-F238E27FC236}">
                  <a16:creationId xmlns:a16="http://schemas.microsoft.com/office/drawing/2014/main" id="{E61BF188-1398-45F9-80C6-C7BE88EE3E01}"/>
                </a:ext>
              </a:extLst>
            </p:cNvPr>
            <p:cNvSpPr/>
            <p:nvPr/>
          </p:nvSpPr>
          <p:spPr>
            <a:xfrm>
              <a:off x="2516453" y="1187700"/>
              <a:ext cx="538930"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SDKs</a:t>
              </a:r>
            </a:p>
          </p:txBody>
        </p:sp>
        <p:sp>
          <p:nvSpPr>
            <p:cNvPr id="150" name="Rectangle 149">
              <a:extLst>
                <a:ext uri="{FF2B5EF4-FFF2-40B4-BE49-F238E27FC236}">
                  <a16:creationId xmlns:a16="http://schemas.microsoft.com/office/drawing/2014/main" id="{A992670D-9B84-4C73-99CD-7BB271A9EBDC}"/>
                </a:ext>
              </a:extLst>
            </p:cNvPr>
            <p:cNvSpPr/>
            <p:nvPr/>
          </p:nvSpPr>
          <p:spPr>
            <a:xfrm>
              <a:off x="2029942" y="2598874"/>
              <a:ext cx="1511952"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Managed pipelines</a:t>
              </a:r>
            </a:p>
          </p:txBody>
        </p:sp>
        <p:sp>
          <p:nvSpPr>
            <p:cNvPr id="151" name="Rectangle 150">
              <a:extLst>
                <a:ext uri="{FF2B5EF4-FFF2-40B4-BE49-F238E27FC236}">
                  <a16:creationId xmlns:a16="http://schemas.microsoft.com/office/drawing/2014/main" id="{B0FF7FC4-18BC-4625-B2D1-DA03D776562D}"/>
                </a:ext>
              </a:extLst>
            </p:cNvPr>
            <p:cNvSpPr/>
            <p:nvPr/>
          </p:nvSpPr>
          <p:spPr>
            <a:xfrm>
              <a:off x="1908915" y="4038533"/>
              <a:ext cx="175400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Connections &amp; plugins</a:t>
              </a:r>
            </a:p>
          </p:txBody>
        </p:sp>
        <p:sp>
          <p:nvSpPr>
            <p:cNvPr id="152" name="Rectangle 151">
              <a:extLst>
                <a:ext uri="{FF2B5EF4-FFF2-40B4-BE49-F238E27FC236}">
                  <a16:creationId xmlns:a16="http://schemas.microsoft.com/office/drawing/2014/main" id="{040C5561-54C3-4508-B7D3-57721FF1F3AE}"/>
                </a:ext>
              </a:extLst>
            </p:cNvPr>
            <p:cNvSpPr/>
            <p:nvPr/>
          </p:nvSpPr>
          <p:spPr>
            <a:xfrm>
              <a:off x="2506835" y="5356372"/>
              <a:ext cx="55816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2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Tools</a:t>
              </a:r>
            </a:p>
          </p:txBody>
        </p:sp>
        <p:pic>
          <p:nvPicPr>
            <p:cNvPr id="153" name="Picture 152" descr="Overview scheme of data ingestion and management">
              <a:extLst>
                <a:ext uri="{FF2B5EF4-FFF2-40B4-BE49-F238E27FC236}">
                  <a16:creationId xmlns:a16="http://schemas.microsoft.com/office/drawing/2014/main" id="{E5848EB7-1D46-4E61-AD3E-FE7E70D45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8" t="36579" r="77649" b="43029"/>
            <a:stretch/>
          </p:blipFill>
          <p:spPr bwMode="auto">
            <a:xfrm>
              <a:off x="2328806" y="2915421"/>
              <a:ext cx="914224" cy="928923"/>
            </a:xfrm>
            <a:prstGeom prst="rect">
              <a:avLst/>
            </a:prstGeom>
            <a:solidFill>
              <a:schemeClr val="accent1"/>
            </a:solidFill>
            <a:ln>
              <a:solidFill>
                <a:schemeClr val="accent1"/>
              </a:solidFill>
            </a:ln>
            <a:effectLst/>
          </p:spPr>
        </p:pic>
        <p:pic>
          <p:nvPicPr>
            <p:cNvPr id="154" name="Picture 153" descr="Overview scheme of data ingestion and management">
              <a:extLst>
                <a:ext uri="{FF2B5EF4-FFF2-40B4-BE49-F238E27FC236}">
                  <a16:creationId xmlns:a16="http://schemas.microsoft.com/office/drawing/2014/main" id="{299C0E85-1F4F-4243-9711-72E879FE3C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36" t="61371" r="77751" b="19820"/>
            <a:stretch/>
          </p:blipFill>
          <p:spPr bwMode="auto">
            <a:xfrm>
              <a:off x="2328806" y="4310453"/>
              <a:ext cx="914224" cy="856808"/>
            </a:xfrm>
            <a:prstGeom prst="rect">
              <a:avLst/>
            </a:prstGeom>
            <a:solidFill>
              <a:schemeClr val="accent1"/>
            </a:solidFill>
            <a:ln>
              <a:solidFill>
                <a:schemeClr val="accent1"/>
              </a:solidFill>
            </a:ln>
            <a:effectLst/>
          </p:spPr>
        </p:pic>
        <p:pic>
          <p:nvPicPr>
            <p:cNvPr id="155" name="Picture 154" descr="Overview scheme of data ingestion and management">
              <a:extLst>
                <a:ext uri="{FF2B5EF4-FFF2-40B4-BE49-F238E27FC236}">
                  <a16:creationId xmlns:a16="http://schemas.microsoft.com/office/drawing/2014/main" id="{DFE099B1-299F-4EC4-8D8C-0F602A3F48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86" t="85142" r="77501" b="2670"/>
            <a:stretch/>
          </p:blipFill>
          <p:spPr bwMode="auto">
            <a:xfrm>
              <a:off x="2328806" y="5633371"/>
              <a:ext cx="914224" cy="555171"/>
            </a:xfrm>
            <a:prstGeom prst="rect">
              <a:avLst/>
            </a:prstGeom>
            <a:solidFill>
              <a:schemeClr val="accent1"/>
            </a:solidFill>
            <a:ln>
              <a:solidFill>
                <a:schemeClr val="accent1"/>
              </a:solidFill>
            </a:ln>
            <a:effectLst/>
          </p:spPr>
        </p:pic>
        <p:cxnSp>
          <p:nvCxnSpPr>
            <p:cNvPr id="166" name="Connector: Elbow 165">
              <a:extLst>
                <a:ext uri="{FF2B5EF4-FFF2-40B4-BE49-F238E27FC236}">
                  <a16:creationId xmlns:a16="http://schemas.microsoft.com/office/drawing/2014/main" id="{30FE8CC6-B06E-4AF1-9AF3-8FC2BD3AA1EE}"/>
                </a:ext>
              </a:extLst>
            </p:cNvPr>
            <p:cNvCxnSpPr>
              <a:cxnSpLocks/>
              <a:stCxn id="3" idx="3"/>
            </p:cNvCxnSpPr>
            <p:nvPr/>
          </p:nvCxnSpPr>
          <p:spPr>
            <a:xfrm>
              <a:off x="3243030" y="1984851"/>
              <a:ext cx="1422505" cy="2052245"/>
            </a:xfrm>
            <a:prstGeom prst="bentConnector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49E24221-2BF2-4BD8-A085-936D772CC7B3}"/>
                </a:ext>
              </a:extLst>
            </p:cNvPr>
            <p:cNvCxnSpPr>
              <a:cxnSpLocks/>
            </p:cNvCxnSpPr>
            <p:nvPr/>
          </p:nvCxnSpPr>
          <p:spPr>
            <a:xfrm rot="5400000" flipH="1" flipV="1">
              <a:off x="3022018" y="4258001"/>
              <a:ext cx="1864529" cy="1422505"/>
            </a:xfrm>
            <a:prstGeom prst="bentConnector3">
              <a:avLst>
                <a:gd name="adj1" fmla="val -902"/>
              </a:avLst>
            </a:prstGeom>
            <a:ln w="12700">
              <a:solidFill>
                <a:schemeClr val="tx2"/>
              </a:solidFill>
              <a:prstDash val="dash"/>
              <a:headEnd type="none"/>
              <a:tailEnd type="none"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9773866-40A0-412B-A63D-DB1FB69B8619}"/>
                </a:ext>
              </a:extLst>
            </p:cNvPr>
            <p:cNvCxnSpPr>
              <a:cxnSpLocks/>
            </p:cNvCxnSpPr>
            <p:nvPr/>
          </p:nvCxnSpPr>
          <p:spPr>
            <a:xfrm flipV="1">
              <a:off x="3247296" y="472952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33870281-0F89-446F-8285-D4FC66D18A2B}"/>
                </a:ext>
              </a:extLst>
            </p:cNvPr>
            <p:cNvCxnSpPr>
              <a:cxnSpLocks/>
            </p:cNvCxnSpPr>
            <p:nvPr/>
          </p:nvCxnSpPr>
          <p:spPr>
            <a:xfrm flipV="1">
              <a:off x="3240167" y="3344971"/>
              <a:ext cx="1418239" cy="5763"/>
            </a:xfrm>
            <a:prstGeom prst="straightConnector1">
              <a:avLst/>
            </a:prstGeom>
            <a:ln w="12700">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grpSp>
      <p:grpSp>
        <p:nvGrpSpPr>
          <p:cNvPr id="4" name="Group 3" descr="Showing ADX Cluster view as DataManagement and Engine. DataManagement is responsible for implementing managed pipelines and sending data to Engine for ingestion.">
            <a:extLst>
              <a:ext uri="{FF2B5EF4-FFF2-40B4-BE49-F238E27FC236}">
                <a16:creationId xmlns:a16="http://schemas.microsoft.com/office/drawing/2014/main" id="{E5DBEBE0-BFE3-458C-AA2B-D389629FE4F4}"/>
              </a:ext>
            </a:extLst>
          </p:cNvPr>
          <p:cNvGrpSpPr/>
          <p:nvPr/>
        </p:nvGrpSpPr>
        <p:grpSpPr>
          <a:xfrm>
            <a:off x="5055407" y="2486677"/>
            <a:ext cx="6831793" cy="3146692"/>
            <a:chOff x="5055407" y="2486677"/>
            <a:chExt cx="6831793" cy="3146692"/>
          </a:xfrm>
        </p:grpSpPr>
        <p:cxnSp>
          <p:nvCxnSpPr>
            <p:cNvPr id="292" name="Connector: Elbow 291">
              <a:extLst>
                <a:ext uri="{FF2B5EF4-FFF2-40B4-BE49-F238E27FC236}">
                  <a16:creationId xmlns:a16="http://schemas.microsoft.com/office/drawing/2014/main" id="{C5769C87-DBF1-4C40-AFB3-C60B8CFD1FDA}"/>
                </a:ext>
              </a:extLst>
            </p:cNvPr>
            <p:cNvCxnSpPr>
              <a:cxnSpLocks/>
            </p:cNvCxnSpPr>
            <p:nvPr/>
          </p:nvCxnSpPr>
          <p:spPr>
            <a:xfrm>
              <a:off x="8184321" y="3457398"/>
              <a:ext cx="1546868" cy="825686"/>
            </a:xfrm>
            <a:prstGeom prst="bentConnector2">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612274E1-2078-4B08-8194-B42CE98A81B7}"/>
                </a:ext>
              </a:extLst>
            </p:cNvPr>
            <p:cNvSpPr/>
            <p:nvPr/>
          </p:nvSpPr>
          <p:spPr bwMode="auto">
            <a:xfrm>
              <a:off x="5055407" y="2486677"/>
              <a:ext cx="6831793" cy="3146692"/>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6240668" y="2867385"/>
              <a:ext cx="1300356"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dirty="0">
                  <a:ln>
                    <a:noFill/>
                  </a:ln>
                  <a:solidFill>
                    <a:schemeClr val="accent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ADX Cluster</a:t>
              </a:r>
            </a:p>
          </p:txBody>
        </p:sp>
        <p:pic>
          <p:nvPicPr>
            <p:cNvPr id="316" name="Graphic 315">
              <a:extLst>
                <a:ext uri="{FF2B5EF4-FFF2-40B4-BE49-F238E27FC236}">
                  <a16:creationId xmlns:a16="http://schemas.microsoft.com/office/drawing/2014/main" id="{7C318B81-C29A-4870-9D1C-2F3910D517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9759" y="2750912"/>
              <a:ext cx="571500" cy="571500"/>
            </a:xfrm>
            <a:prstGeom prst="rect">
              <a:avLst/>
            </a:prstGeom>
          </p:spPr>
        </p:pic>
        <p:sp>
          <p:nvSpPr>
            <p:cNvPr id="142" name="Rectangle 141">
              <a:extLst>
                <a:ext uri="{FF2B5EF4-FFF2-40B4-BE49-F238E27FC236}">
                  <a16:creationId xmlns:a16="http://schemas.microsoft.com/office/drawing/2014/main" id="{DDFB41EF-DB8C-4109-92F5-1A4CB6B9015A}"/>
                </a:ext>
              </a:extLst>
            </p:cNvPr>
            <p:cNvSpPr/>
            <p:nvPr/>
          </p:nvSpPr>
          <p:spPr bwMode="auto">
            <a:xfrm>
              <a:off x="5299076" y="3506351"/>
              <a:ext cx="4546940" cy="1806413"/>
            </a:xfrm>
            <a:prstGeom prst="rect">
              <a:avLst/>
            </a:prstGeom>
            <a:solidFill>
              <a:schemeClr val="tx1">
                <a:alpha val="1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438435"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434995" y="4141022"/>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431555" y="4645441"/>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6130942" y="4225275"/>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Data</a:t>
              </a:r>
              <a:b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493411" y="3636603"/>
              <a:ext cx="1229664" cy="419373"/>
            </a:xfrm>
            <a:prstGeom prst="rect">
              <a:avLst/>
            </a:prstGeom>
            <a:solidFill>
              <a:schemeClr val="bg1">
                <a:lumMod val="50000"/>
                <a:lumOff val="50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495863" y="3506351"/>
              <a:ext cx="1229664" cy="1806410"/>
            </a:xfrm>
            <a:prstGeom prst="rect">
              <a:avLst/>
            </a:prstGeom>
            <a:solidFill>
              <a:schemeClr val="accent1">
                <a:lumMod val="75000"/>
                <a:alpha val="5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Engine</a:t>
              </a:r>
            </a:p>
          </p:txBody>
        </p:sp>
        <p:cxnSp>
          <p:nvCxnSpPr>
            <p:cNvPr id="285" name="Straight Arrow Connector 284">
              <a:extLst>
                <a:ext uri="{FF2B5EF4-FFF2-40B4-BE49-F238E27FC236}">
                  <a16:creationId xmlns:a16="http://schemas.microsoft.com/office/drawing/2014/main" id="{4F0022C1-E4D9-467D-BF06-59A3555C5770}"/>
                </a:ext>
              </a:extLst>
            </p:cNvPr>
            <p:cNvCxnSpPr>
              <a:cxnSpLocks/>
              <a:endCxn id="143" idx="1"/>
            </p:cNvCxnSpPr>
            <p:nvPr/>
          </p:nvCxnSpPr>
          <p:spPr>
            <a:xfrm>
              <a:off x="6739615" y="3839509"/>
              <a:ext cx="1698820" cy="6781"/>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325A154-C7B5-4AC4-8E39-D3ED9C38F17C}"/>
                </a:ext>
              </a:extLst>
            </p:cNvPr>
            <p:cNvCxnSpPr>
              <a:cxnSpLocks/>
            </p:cNvCxnSpPr>
            <p:nvPr/>
          </p:nvCxnSpPr>
          <p:spPr>
            <a:xfrm>
              <a:off x="9668099" y="4333296"/>
              <a:ext cx="811458" cy="0"/>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2BB4E4D8-BF2C-43D1-A7BC-8EBE10275A0A}"/>
                </a:ext>
              </a:extLst>
            </p:cNvPr>
            <p:cNvCxnSpPr>
              <a:cxnSpLocks/>
              <a:stCxn id="145" idx="3"/>
            </p:cNvCxnSpPr>
            <p:nvPr/>
          </p:nvCxnSpPr>
          <p:spPr>
            <a:xfrm flipV="1">
              <a:off x="9661219" y="4478785"/>
              <a:ext cx="818338" cy="376343"/>
            </a:xfrm>
            <a:prstGeom prst="bentConnector3">
              <a:avLst>
                <a:gd name="adj1" fmla="val 50000"/>
              </a:avLst>
            </a:prstGeom>
            <a:ln w="12700">
              <a:solidFill>
                <a:schemeClr val="tx2"/>
              </a:solidFill>
              <a:prstDash val="dash"/>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40830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ADX Cluster</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4" name="Diagramm 3">
            <a:extLst>
              <a:ext uri="{FF2B5EF4-FFF2-40B4-BE49-F238E27FC236}">
                <a16:creationId xmlns:a16="http://schemas.microsoft.com/office/drawing/2014/main" id="{9C9CC0E6-F948-4396-9507-F4818B70CC50}"/>
              </a:ext>
            </a:extLst>
          </p:cNvPr>
          <p:cNvGraphicFramePr/>
          <p:nvPr/>
        </p:nvGraphicFramePr>
        <p:xfrm>
          <a:off x="1128305" y="45456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77743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hteck: abgerundete Ecken 23">
            <a:extLst>
              <a:ext uri="{FF2B5EF4-FFF2-40B4-BE49-F238E27FC236}">
                <a16:creationId xmlns:a16="http://schemas.microsoft.com/office/drawing/2014/main" id="{19CE7BF2-ED3B-4131-B39F-AC0B18DEC1E8}"/>
              </a:ext>
            </a:extLst>
          </p:cNvPr>
          <p:cNvSpPr/>
          <p:nvPr/>
        </p:nvSpPr>
        <p:spPr bwMode="auto">
          <a:xfrm>
            <a:off x="251792" y="1192696"/>
            <a:ext cx="8388626" cy="5512904"/>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ADX Cluster</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6E40EEF1-C5E8-4A82-BD67-043BB1866A2F}"/>
              </a:ext>
            </a:extLst>
          </p:cNvPr>
          <p:cNvGrpSpPr/>
          <p:nvPr/>
        </p:nvGrpSpPr>
        <p:grpSpPr>
          <a:xfrm>
            <a:off x="2392114" y="2560774"/>
            <a:ext cx="1561041" cy="780520"/>
            <a:chOff x="2190749" y="3665471"/>
            <a:chExt cx="1561041" cy="780520"/>
          </a:xfrm>
        </p:grpSpPr>
        <p:sp>
          <p:nvSpPr>
            <p:cNvPr id="6" name="Rechteck: abgerundete Ecken 5">
              <a:extLst>
                <a:ext uri="{FF2B5EF4-FFF2-40B4-BE49-F238E27FC236}">
                  <a16:creationId xmlns:a16="http://schemas.microsoft.com/office/drawing/2014/main" id="{85398B66-5472-444C-912D-CAAF6A60B29E}"/>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Rechteck: abgerundete Ecken 4">
              <a:extLst>
                <a:ext uri="{FF2B5EF4-FFF2-40B4-BE49-F238E27FC236}">
                  <a16:creationId xmlns:a16="http://schemas.microsoft.com/office/drawing/2014/main" id="{C321641A-8CEC-4432-9D03-A21CB65FF159}"/>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25" name="Gruppieren 24">
            <a:extLst>
              <a:ext uri="{FF2B5EF4-FFF2-40B4-BE49-F238E27FC236}">
                <a16:creationId xmlns:a16="http://schemas.microsoft.com/office/drawing/2014/main" id="{225644A3-2F85-418F-A7E0-B4829CCE18D9}"/>
              </a:ext>
            </a:extLst>
          </p:cNvPr>
          <p:cNvGrpSpPr/>
          <p:nvPr/>
        </p:nvGrpSpPr>
        <p:grpSpPr>
          <a:xfrm>
            <a:off x="797228" y="3415735"/>
            <a:ext cx="1561041" cy="780520"/>
            <a:chOff x="2190749" y="3665471"/>
            <a:chExt cx="1561041" cy="780520"/>
          </a:xfrm>
        </p:grpSpPr>
        <p:sp>
          <p:nvSpPr>
            <p:cNvPr id="26" name="Rechteck: abgerundete Ecken 25">
              <a:extLst>
                <a:ext uri="{FF2B5EF4-FFF2-40B4-BE49-F238E27FC236}">
                  <a16:creationId xmlns:a16="http://schemas.microsoft.com/office/drawing/2014/main" id="{EE3A1F9B-0ADF-47AE-810C-AD550CF41648}"/>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echteck: abgerundete Ecken 4">
              <a:extLst>
                <a:ext uri="{FF2B5EF4-FFF2-40B4-BE49-F238E27FC236}">
                  <a16:creationId xmlns:a16="http://schemas.microsoft.com/office/drawing/2014/main" id="{207487A5-5CAF-44CE-AE9C-F5CBFD70AAB2}"/>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28" name="Gruppieren 27">
            <a:extLst>
              <a:ext uri="{FF2B5EF4-FFF2-40B4-BE49-F238E27FC236}">
                <a16:creationId xmlns:a16="http://schemas.microsoft.com/office/drawing/2014/main" id="{893C8BC9-4E49-4BE2-9FEF-6A1CC7C16484}"/>
              </a:ext>
            </a:extLst>
          </p:cNvPr>
          <p:cNvGrpSpPr/>
          <p:nvPr/>
        </p:nvGrpSpPr>
        <p:grpSpPr>
          <a:xfrm>
            <a:off x="3777894" y="5152390"/>
            <a:ext cx="1561041" cy="780520"/>
            <a:chOff x="2190749" y="3665471"/>
            <a:chExt cx="1561041" cy="780520"/>
          </a:xfrm>
        </p:grpSpPr>
        <p:sp>
          <p:nvSpPr>
            <p:cNvPr id="29" name="Rechteck: abgerundete Ecken 28">
              <a:extLst>
                <a:ext uri="{FF2B5EF4-FFF2-40B4-BE49-F238E27FC236}">
                  <a16:creationId xmlns:a16="http://schemas.microsoft.com/office/drawing/2014/main" id="{BE962F92-B22E-42A0-8965-30A22D8B790E}"/>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Rechteck: abgerundete Ecken 4">
              <a:extLst>
                <a:ext uri="{FF2B5EF4-FFF2-40B4-BE49-F238E27FC236}">
                  <a16:creationId xmlns:a16="http://schemas.microsoft.com/office/drawing/2014/main" id="{2A8FFC65-5C13-4916-9C48-7ED73A700312}"/>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31" name="Gruppieren 30">
            <a:extLst>
              <a:ext uri="{FF2B5EF4-FFF2-40B4-BE49-F238E27FC236}">
                <a16:creationId xmlns:a16="http://schemas.microsoft.com/office/drawing/2014/main" id="{4791C3E0-B531-44FB-8712-E4A94EE7D3FC}"/>
              </a:ext>
            </a:extLst>
          </p:cNvPr>
          <p:cNvGrpSpPr/>
          <p:nvPr/>
        </p:nvGrpSpPr>
        <p:grpSpPr>
          <a:xfrm>
            <a:off x="1314680" y="4900750"/>
            <a:ext cx="1561041" cy="780520"/>
            <a:chOff x="2190749" y="3665471"/>
            <a:chExt cx="1561041" cy="780520"/>
          </a:xfrm>
        </p:grpSpPr>
        <p:sp>
          <p:nvSpPr>
            <p:cNvPr id="32" name="Rechteck: abgerundete Ecken 31">
              <a:extLst>
                <a:ext uri="{FF2B5EF4-FFF2-40B4-BE49-F238E27FC236}">
                  <a16:creationId xmlns:a16="http://schemas.microsoft.com/office/drawing/2014/main" id="{BF0AC9CD-7BD1-4660-B808-4A891769B531}"/>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Rechteck: abgerundete Ecken 4">
              <a:extLst>
                <a:ext uri="{FF2B5EF4-FFF2-40B4-BE49-F238E27FC236}">
                  <a16:creationId xmlns:a16="http://schemas.microsoft.com/office/drawing/2014/main" id="{B8B106B7-623A-4316-B6CE-5DE52F121420}"/>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34" name="Gruppieren 33">
            <a:extLst>
              <a:ext uri="{FF2B5EF4-FFF2-40B4-BE49-F238E27FC236}">
                <a16:creationId xmlns:a16="http://schemas.microsoft.com/office/drawing/2014/main" id="{34A73B5C-4C67-4CEC-A72B-A62350F8517B}"/>
              </a:ext>
            </a:extLst>
          </p:cNvPr>
          <p:cNvGrpSpPr/>
          <p:nvPr/>
        </p:nvGrpSpPr>
        <p:grpSpPr>
          <a:xfrm>
            <a:off x="5847700" y="5053150"/>
            <a:ext cx="1561041" cy="780520"/>
            <a:chOff x="2190749" y="3665471"/>
            <a:chExt cx="1561041" cy="780520"/>
          </a:xfrm>
        </p:grpSpPr>
        <p:sp>
          <p:nvSpPr>
            <p:cNvPr id="35" name="Rechteck: abgerundete Ecken 34">
              <a:extLst>
                <a:ext uri="{FF2B5EF4-FFF2-40B4-BE49-F238E27FC236}">
                  <a16:creationId xmlns:a16="http://schemas.microsoft.com/office/drawing/2014/main" id="{0B0CC75F-F31C-4464-8087-44B219EDF798}"/>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Rechteck: abgerundete Ecken 4">
              <a:extLst>
                <a:ext uri="{FF2B5EF4-FFF2-40B4-BE49-F238E27FC236}">
                  <a16:creationId xmlns:a16="http://schemas.microsoft.com/office/drawing/2014/main" id="{0AAA2BA1-38EA-49A0-A257-B80DC029C75D}"/>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37" name="Gruppieren 36">
            <a:extLst>
              <a:ext uri="{FF2B5EF4-FFF2-40B4-BE49-F238E27FC236}">
                <a16:creationId xmlns:a16="http://schemas.microsoft.com/office/drawing/2014/main" id="{4C7E17E3-2B73-46F0-8574-7421CB40C0CF}"/>
              </a:ext>
            </a:extLst>
          </p:cNvPr>
          <p:cNvGrpSpPr/>
          <p:nvPr/>
        </p:nvGrpSpPr>
        <p:grpSpPr>
          <a:xfrm>
            <a:off x="4235094" y="3440544"/>
            <a:ext cx="1561041" cy="780520"/>
            <a:chOff x="2190749" y="3665471"/>
            <a:chExt cx="1561041" cy="780520"/>
          </a:xfrm>
        </p:grpSpPr>
        <p:sp>
          <p:nvSpPr>
            <p:cNvPr id="38" name="Rechteck: abgerundete Ecken 37">
              <a:extLst>
                <a:ext uri="{FF2B5EF4-FFF2-40B4-BE49-F238E27FC236}">
                  <a16:creationId xmlns:a16="http://schemas.microsoft.com/office/drawing/2014/main" id="{157A99B8-DCC2-4AFB-B36D-59AC2FFED3A9}"/>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Rechteck: abgerundete Ecken 4">
              <a:extLst>
                <a:ext uri="{FF2B5EF4-FFF2-40B4-BE49-F238E27FC236}">
                  <a16:creationId xmlns:a16="http://schemas.microsoft.com/office/drawing/2014/main" id="{9F821720-3AC5-48EB-B4C5-251BB81A88F9}"/>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grpSp>
        <p:nvGrpSpPr>
          <p:cNvPr id="40" name="Gruppieren 39">
            <a:extLst>
              <a:ext uri="{FF2B5EF4-FFF2-40B4-BE49-F238E27FC236}">
                <a16:creationId xmlns:a16="http://schemas.microsoft.com/office/drawing/2014/main" id="{C52D6EA4-0BE7-427F-9AFD-F29ED5AB3748}"/>
              </a:ext>
            </a:extLst>
          </p:cNvPr>
          <p:cNvGrpSpPr/>
          <p:nvPr/>
        </p:nvGrpSpPr>
        <p:grpSpPr>
          <a:xfrm>
            <a:off x="4914895" y="2105919"/>
            <a:ext cx="1561041" cy="780520"/>
            <a:chOff x="2190749" y="3665471"/>
            <a:chExt cx="1561041" cy="780520"/>
          </a:xfrm>
        </p:grpSpPr>
        <p:sp>
          <p:nvSpPr>
            <p:cNvPr id="41" name="Rechteck: abgerundete Ecken 40">
              <a:extLst>
                <a:ext uri="{FF2B5EF4-FFF2-40B4-BE49-F238E27FC236}">
                  <a16:creationId xmlns:a16="http://schemas.microsoft.com/office/drawing/2014/main" id="{335DB47F-9E67-41C4-B0CB-9019EE0AF180}"/>
                </a:ext>
              </a:extLst>
            </p:cNvPr>
            <p:cNvSpPr/>
            <p:nvPr/>
          </p:nvSpPr>
          <p:spPr>
            <a:xfrm>
              <a:off x="2190749" y="3665471"/>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Rechteck: abgerundete Ecken 4">
              <a:extLst>
                <a:ext uri="{FF2B5EF4-FFF2-40B4-BE49-F238E27FC236}">
                  <a16:creationId xmlns:a16="http://schemas.microsoft.com/office/drawing/2014/main" id="{072F527E-33B4-4139-A276-CE8DF63B907E}"/>
                </a:ext>
              </a:extLst>
            </p:cNvPr>
            <p:cNvSpPr txBox="1"/>
            <p:nvPr/>
          </p:nvSpPr>
          <p:spPr>
            <a:xfrm>
              <a:off x="2213610" y="3688332"/>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de-DE" sz="2800" kern="1200" dirty="0" err="1"/>
                <a:t>Node</a:t>
              </a:r>
              <a:endParaRPr lang="de-DE" sz="2800" kern="1200" dirty="0"/>
            </a:p>
          </p:txBody>
        </p:sp>
      </p:grpSp>
    </p:spTree>
    <p:extLst>
      <p:ext uri="{BB962C8B-B14F-4D97-AF65-F5344CB8AC3E}">
        <p14:creationId xmlns:p14="http://schemas.microsoft.com/office/powerpoint/2010/main" val="12558522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Nodes in a Cluster</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3828612"/>
          </a:xfrm>
        </p:spPr>
        <p:txBody>
          <a:bodyPr/>
          <a:lstStyle/>
          <a:p>
            <a:pPr marL="342834" indent="-342834">
              <a:buFont typeface="+mj-lt"/>
              <a:buAutoNum type="arabicPeriod"/>
            </a:pPr>
            <a:r>
              <a:rPr lang="en-US" sz="2000" b="1" dirty="0">
                <a:solidFill>
                  <a:schemeClr val="accent2"/>
                </a:solidFill>
                <a:cs typeface="Segoe UI Light" panose="020B0502040204020203" pitchFamily="34" charset="0"/>
              </a:rPr>
              <a:t> </a:t>
            </a:r>
            <a:r>
              <a:rPr lang="en-US" sz="1800" b="1" dirty="0">
                <a:solidFill>
                  <a:schemeClr val="accent2"/>
                </a:solidFill>
                <a:cs typeface="Segoe UI Light" panose="020B0502040204020203" pitchFamily="34" charset="0"/>
              </a:rPr>
              <a:t>Admin</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 cluster metadata/metadata transactions</a:t>
            </a:r>
          </a:p>
          <a:p>
            <a:pPr marL="457112" indent="-457112">
              <a:buFont typeface="+mj-lt"/>
              <a:buAutoNum type="arabicPeriod"/>
            </a:pPr>
            <a:r>
              <a:rPr lang="en-US" sz="1800" b="1" dirty="0">
                <a:solidFill>
                  <a:schemeClr val="accent2"/>
                </a:solidFill>
                <a:cs typeface="Segoe UI Light" panose="020B0502040204020203" pitchFamily="34" charset="0"/>
              </a:rPr>
              <a:t>Query Head</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Query requests</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Orchestrate execution</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Not part of ingestion</a:t>
            </a:r>
          </a:p>
          <a:p>
            <a:pPr marL="457112" indent="-457112">
              <a:buFont typeface="+mj-lt"/>
              <a:buAutoNum type="arabicPeriod"/>
            </a:pPr>
            <a:r>
              <a:rPr lang="en-US" sz="1800" b="1" dirty="0">
                <a:solidFill>
                  <a:schemeClr val="accent2"/>
                </a:solidFill>
                <a:cs typeface="Segoe UI Light" panose="020B0502040204020203" pitchFamily="34" charset="0"/>
              </a:rPr>
              <a:t>Data</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Work horse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Internal RPC to other nodes</a:t>
            </a:r>
          </a:p>
          <a:p>
            <a:pPr marL="457112" indent="-457112">
              <a:buFont typeface="+mj-lt"/>
              <a:buAutoNum type="arabicPeriod"/>
            </a:pPr>
            <a:r>
              <a:rPr lang="en-US" sz="1800" b="1" dirty="0">
                <a:solidFill>
                  <a:schemeClr val="accent2"/>
                </a:solidFill>
                <a:cs typeface="Segoe UI Light" panose="020B0502040204020203" pitchFamily="34" charset="0"/>
              </a:rPr>
              <a:t>Gateway</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Dispatches requests from outside</a:t>
            </a:r>
          </a:p>
        </p:txBody>
      </p:sp>
    </p:spTree>
    <p:extLst>
      <p:ext uri="{BB962C8B-B14F-4D97-AF65-F5344CB8AC3E}">
        <p14:creationId xmlns:p14="http://schemas.microsoft.com/office/powerpoint/2010/main" val="1361632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fade">
                                      <p:cBhvr>
                                        <p:cTn id="29" dur="500"/>
                                        <p:tgtEl>
                                          <p:spTgt spid="7">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9" end="9"/>
                                            </p:txEl>
                                          </p:spTgt>
                                        </p:tgtEl>
                                        <p:attrNameLst>
                                          <p:attrName>style.visibility</p:attrName>
                                        </p:attrNameLst>
                                      </p:cBhvr>
                                      <p:to>
                                        <p:strVal val="visible"/>
                                      </p:to>
                                    </p:set>
                                    <p:animEffect transition="in" filter="fade">
                                      <p:cBhvr>
                                        <p:cTn id="40" dur="500"/>
                                        <p:tgtEl>
                                          <p:spTgt spid="7">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animEffect transition="in" filter="fade">
                                      <p:cBhvr>
                                        <p:cTn id="43"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descr="Showing different logs types that qualify as big data">
            <a:extLst>
              <a:ext uri="{FF2B5EF4-FFF2-40B4-BE49-F238E27FC236}">
                <a16:creationId xmlns:a16="http://schemas.microsoft.com/office/drawing/2014/main" id="{7EAFA6F5-A194-464C-A7EC-012011A5C376}"/>
              </a:ext>
            </a:extLst>
          </p:cNvPr>
          <p:cNvGrpSpPr/>
          <p:nvPr/>
        </p:nvGrpSpPr>
        <p:grpSpPr>
          <a:xfrm>
            <a:off x="1679168" y="2198542"/>
            <a:ext cx="7839479" cy="3585163"/>
            <a:chOff x="1679168" y="2198542"/>
            <a:chExt cx="8041094" cy="3585163"/>
          </a:xfrm>
        </p:grpSpPr>
        <p:sp>
          <p:nvSpPr>
            <p:cNvPr id="8" name="Rectangle 7">
              <a:extLst>
                <a:ext uri="{FF2B5EF4-FFF2-40B4-BE49-F238E27FC236}">
                  <a16:creationId xmlns:a16="http://schemas.microsoft.com/office/drawing/2014/main" id="{C04D4029-8370-4FB6-80B2-8B76BBCD2650}"/>
                </a:ext>
              </a:extLst>
            </p:cNvPr>
            <p:cNvSpPr/>
            <p:nvPr/>
          </p:nvSpPr>
          <p:spPr bwMode="auto">
            <a:xfrm>
              <a:off x="1679168" y="2198542"/>
              <a:ext cx="8041094" cy="3585163"/>
            </a:xfrm>
            <a:prstGeom prst="rect">
              <a:avLst/>
            </a:prstGeom>
            <a:solidFill>
              <a:schemeClr val="accent1"/>
            </a:solidFill>
            <a:ln w="15875">
              <a:gradFill flip="none" rotWithShape="1">
                <a:gsLst>
                  <a:gs pos="44000">
                    <a:schemeClr val="tx1">
                      <a:alpha val="0"/>
                    </a:schemeClr>
                  </a:gs>
                  <a:gs pos="75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66EE8183-DCC1-4914-8DC5-7F0B979C8DBC}"/>
                </a:ext>
              </a:extLst>
            </p:cNvPr>
            <p:cNvSpPr txBox="1"/>
            <p:nvPr/>
          </p:nvSpPr>
          <p:spPr>
            <a:xfrm>
              <a:off x="8140868" y="2364902"/>
              <a:ext cx="1175505" cy="369332"/>
            </a:xfrm>
            <a:prstGeom prst="rect">
              <a:avLst/>
            </a:prstGeom>
            <a:noFill/>
          </p:spPr>
          <p:txBody>
            <a:bodyPr wrap="square" lIns="0" tIns="0" rIns="0" bIns="0" rtlCol="0">
              <a:spAutoFit/>
            </a:bodyPr>
            <a:lstStyle/>
            <a:p>
              <a:pPr defTabSz="914192"/>
              <a:r>
                <a:rPr lang="en-US" sz="2400" dirty="0" err="1">
                  <a:solidFill>
                    <a:srgbClr val="FFFFFF"/>
                  </a:solidFill>
                  <a:latin typeface="Segoe UI"/>
                </a:rPr>
                <a:t>BigData</a:t>
              </a:r>
              <a:endParaRPr lang="en-US" sz="2400" dirty="0">
                <a:solidFill>
                  <a:srgbClr val="FFFFFF"/>
                </a:solidFill>
                <a:latin typeface="Segoe UI"/>
              </a:endParaRPr>
            </a:p>
          </p:txBody>
        </p:sp>
        <p:grpSp>
          <p:nvGrpSpPr>
            <p:cNvPr id="92" name="Group 91">
              <a:extLst>
                <a:ext uri="{FF2B5EF4-FFF2-40B4-BE49-F238E27FC236}">
                  <a16:creationId xmlns:a16="http://schemas.microsoft.com/office/drawing/2014/main" id="{504569D5-358C-4858-BCF6-8737A5FA0BF2}"/>
                </a:ext>
              </a:extLst>
            </p:cNvPr>
            <p:cNvGrpSpPr/>
            <p:nvPr/>
          </p:nvGrpSpPr>
          <p:grpSpPr>
            <a:xfrm>
              <a:off x="2156967" y="2360132"/>
              <a:ext cx="7437763" cy="3287343"/>
              <a:chOff x="2156967" y="2360132"/>
              <a:chExt cx="7437763" cy="3287343"/>
            </a:xfrm>
          </p:grpSpPr>
          <p:sp>
            <p:nvSpPr>
              <p:cNvPr id="47" name="TextBox 46">
                <a:extLst>
                  <a:ext uri="{FF2B5EF4-FFF2-40B4-BE49-F238E27FC236}">
                    <a16:creationId xmlns:a16="http://schemas.microsoft.com/office/drawing/2014/main" id="{FA802A65-4210-41A9-A9D3-208497157C5A}"/>
                  </a:ext>
                </a:extLst>
              </p:cNvPr>
              <p:cNvSpPr txBox="1"/>
              <p:nvPr/>
            </p:nvSpPr>
            <p:spPr>
              <a:xfrm>
                <a:off x="8127912" y="3102291"/>
                <a:ext cx="1466818" cy="2545184"/>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Log files</a:t>
                </a:r>
              </a:p>
              <a:p>
                <a:pPr defTabSz="914192">
                  <a:lnSpc>
                    <a:spcPct val="150000"/>
                  </a:lnSpc>
                </a:pPr>
                <a:r>
                  <a:rPr lang="en-US" sz="1400" dirty="0">
                    <a:solidFill>
                      <a:srgbClr val="FFFFFF"/>
                    </a:solidFill>
                    <a:latin typeface="Segoe UI"/>
                  </a:rPr>
                  <a:t>Spatial &amp; GPS coordinates</a:t>
                </a:r>
              </a:p>
              <a:p>
                <a:pPr defTabSz="914192">
                  <a:lnSpc>
                    <a:spcPct val="150000"/>
                  </a:lnSpc>
                </a:pPr>
                <a:r>
                  <a:rPr lang="en-US" sz="1400" dirty="0">
                    <a:solidFill>
                      <a:srgbClr val="FFFFFF"/>
                    </a:solidFill>
                    <a:latin typeface="Segoe UI"/>
                  </a:rPr>
                  <a:t>Data market feeds</a:t>
                </a:r>
              </a:p>
              <a:p>
                <a:pPr defTabSz="914192">
                  <a:lnSpc>
                    <a:spcPct val="150000"/>
                  </a:lnSpc>
                </a:pPr>
                <a:r>
                  <a:rPr lang="en-US" sz="1400" dirty="0" err="1">
                    <a:solidFill>
                      <a:srgbClr val="FFFFFF"/>
                    </a:solidFill>
                    <a:latin typeface="Segoe UI"/>
                  </a:rPr>
                  <a:t>eGov</a:t>
                </a:r>
                <a:r>
                  <a:rPr lang="en-US" sz="1400" dirty="0">
                    <a:solidFill>
                      <a:srgbClr val="FFFFFF"/>
                    </a:solidFill>
                    <a:latin typeface="Segoe UI"/>
                  </a:rPr>
                  <a:t> feeds</a:t>
                </a:r>
              </a:p>
              <a:p>
                <a:pPr defTabSz="914192">
                  <a:lnSpc>
                    <a:spcPct val="150000"/>
                  </a:lnSpc>
                </a:pPr>
                <a:r>
                  <a:rPr lang="en-US" sz="1400" dirty="0">
                    <a:solidFill>
                      <a:srgbClr val="FFFFFF"/>
                    </a:solidFill>
                    <a:latin typeface="Segoe UI"/>
                  </a:rPr>
                  <a:t>Weather</a:t>
                </a:r>
              </a:p>
              <a:p>
                <a:pPr defTabSz="914192">
                  <a:lnSpc>
                    <a:spcPct val="150000"/>
                  </a:lnSpc>
                </a:pPr>
                <a:r>
                  <a:rPr lang="en-US" sz="1400" dirty="0">
                    <a:solidFill>
                      <a:srgbClr val="FFFFFF"/>
                    </a:solidFill>
                    <a:latin typeface="Segoe UI"/>
                  </a:rPr>
                  <a:t>Text/image</a:t>
                </a:r>
              </a:p>
              <a:p>
                <a:pPr defTabSz="914192">
                  <a:lnSpc>
                    <a:spcPct val="150000"/>
                  </a:lnSpc>
                </a:pPr>
                <a:endParaRPr lang="en-US" sz="1400" dirty="0">
                  <a:solidFill>
                    <a:srgbClr val="FFFFFF"/>
                  </a:solidFill>
                  <a:latin typeface="Segoe UI"/>
                </a:endParaRPr>
              </a:p>
            </p:txBody>
          </p:sp>
          <p:sp>
            <p:nvSpPr>
              <p:cNvPr id="44" name="TextBox 43">
                <a:extLst>
                  <a:ext uri="{FF2B5EF4-FFF2-40B4-BE49-F238E27FC236}">
                    <a16:creationId xmlns:a16="http://schemas.microsoft.com/office/drawing/2014/main" id="{F419CFAE-C02C-4076-9EE5-38151FF78438}"/>
                  </a:ext>
                </a:extLst>
              </p:cNvPr>
              <p:cNvSpPr txBox="1"/>
              <p:nvPr/>
            </p:nvSpPr>
            <p:spPr>
              <a:xfrm>
                <a:off x="2156967" y="2360132"/>
                <a:ext cx="1088745"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Click streams</a:t>
                </a:r>
              </a:p>
              <a:p>
                <a:pPr defTabSz="914192">
                  <a:lnSpc>
                    <a:spcPct val="150000"/>
                  </a:lnSpc>
                </a:pPr>
                <a:r>
                  <a:rPr lang="en-US" sz="1400" dirty="0">
                    <a:solidFill>
                      <a:srgbClr val="FFFFFF"/>
                    </a:solidFill>
                    <a:latin typeface="Segoe UI"/>
                  </a:rPr>
                  <a:t>Wikis, Blogs</a:t>
                </a:r>
              </a:p>
            </p:txBody>
          </p:sp>
          <p:sp>
            <p:nvSpPr>
              <p:cNvPr id="45" name="TextBox 44">
                <a:extLst>
                  <a:ext uri="{FF2B5EF4-FFF2-40B4-BE49-F238E27FC236}">
                    <a16:creationId xmlns:a16="http://schemas.microsoft.com/office/drawing/2014/main" id="{719B5DF0-7F20-4254-B9F1-FA7F4CB0E616}"/>
                  </a:ext>
                </a:extLst>
              </p:cNvPr>
              <p:cNvSpPr txBox="1"/>
              <p:nvPr/>
            </p:nvSpPr>
            <p:spPr>
              <a:xfrm>
                <a:off x="3778458" y="2360132"/>
                <a:ext cx="112801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Sensors/RFID/ Devices</a:t>
                </a:r>
              </a:p>
            </p:txBody>
          </p:sp>
          <p:sp>
            <p:nvSpPr>
              <p:cNvPr id="46" name="TextBox 45">
                <a:extLst>
                  <a:ext uri="{FF2B5EF4-FFF2-40B4-BE49-F238E27FC236}">
                    <a16:creationId xmlns:a16="http://schemas.microsoft.com/office/drawing/2014/main" id="{EC0384BD-FD88-4729-9D3A-715267F95EEF}"/>
                  </a:ext>
                </a:extLst>
              </p:cNvPr>
              <p:cNvSpPr txBox="1"/>
              <p:nvPr/>
            </p:nvSpPr>
            <p:spPr>
              <a:xfrm>
                <a:off x="5319660" y="2360132"/>
                <a:ext cx="1489659"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Social Sentiment</a:t>
                </a:r>
              </a:p>
              <a:p>
                <a:pPr defTabSz="914192">
                  <a:lnSpc>
                    <a:spcPct val="150000"/>
                  </a:lnSpc>
                </a:pPr>
                <a:r>
                  <a:rPr lang="en-US" sz="1400" dirty="0">
                    <a:solidFill>
                      <a:srgbClr val="FFFFFF"/>
                    </a:solidFill>
                    <a:latin typeface="Segoe UI"/>
                  </a:rPr>
                  <a:t>Audio/Video</a:t>
                </a:r>
              </a:p>
            </p:txBody>
          </p:sp>
        </p:grpSp>
      </p:grpSp>
      <p:grpSp>
        <p:nvGrpSpPr>
          <p:cNvPr id="98" name="Group 97">
            <a:extLst>
              <a:ext uri="{FF2B5EF4-FFF2-40B4-BE49-F238E27FC236}">
                <a16:creationId xmlns:a16="http://schemas.microsoft.com/office/drawing/2014/main" id="{9A52F0FE-EB49-46CC-B501-31C589BEA434}"/>
              </a:ext>
              <a:ext uri="{C183D7F6-B498-43B3-948B-1728B52AA6E4}">
                <adec:decorative xmlns:adec="http://schemas.microsoft.com/office/drawing/2017/decorative" val="1"/>
              </a:ext>
            </a:extLst>
          </p:cNvPr>
          <p:cNvGrpSpPr/>
          <p:nvPr/>
        </p:nvGrpSpPr>
        <p:grpSpPr>
          <a:xfrm>
            <a:off x="9097702" y="1767138"/>
            <a:ext cx="860102" cy="860102"/>
            <a:chOff x="9290212" y="1767138"/>
            <a:chExt cx="860102" cy="860102"/>
          </a:xfrm>
        </p:grpSpPr>
        <p:sp>
          <p:nvSpPr>
            <p:cNvPr id="74" name="Content Placeholder 2">
              <a:extLst>
                <a:ext uri="{FF2B5EF4-FFF2-40B4-BE49-F238E27FC236}">
                  <a16:creationId xmlns:a16="http://schemas.microsoft.com/office/drawing/2014/main" id="{5523FC17-0C8B-48BA-A605-B8006E78A42E}"/>
                </a:ext>
              </a:extLst>
            </p:cNvPr>
            <p:cNvSpPr txBox="1">
              <a:spLocks/>
            </p:cNvSpPr>
            <p:nvPr/>
          </p:nvSpPr>
          <p:spPr>
            <a:xfrm>
              <a:off x="9342535" y="1819461"/>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5" name="Oval 74">
              <a:extLst>
                <a:ext uri="{FF2B5EF4-FFF2-40B4-BE49-F238E27FC236}">
                  <a16:creationId xmlns:a16="http://schemas.microsoft.com/office/drawing/2014/main" id="{C5653359-638B-498C-8470-399A1C032638}"/>
                </a:ext>
              </a:extLst>
            </p:cNvPr>
            <p:cNvSpPr/>
            <p:nvPr/>
          </p:nvSpPr>
          <p:spPr bwMode="auto">
            <a:xfrm>
              <a:off x="9290212" y="1767138"/>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descr="A picture containing icon&#10;&#10;Description automatically generated">
              <a:extLst>
                <a:ext uri="{FF2B5EF4-FFF2-40B4-BE49-F238E27FC236}">
                  <a16:creationId xmlns:a16="http://schemas.microsoft.com/office/drawing/2014/main" id="{9F17E1E2-9F3C-4E5C-8D57-92A4440AB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8942" y="1970204"/>
              <a:ext cx="378214" cy="378922"/>
            </a:xfrm>
            <a:prstGeom prst="rect">
              <a:avLst/>
            </a:prstGeom>
          </p:spPr>
        </p:pic>
      </p:grpSp>
      <p:grpSp>
        <p:nvGrpSpPr>
          <p:cNvPr id="96" name="Group 95" descr="Showing different types of web logs ">
            <a:extLst>
              <a:ext uri="{FF2B5EF4-FFF2-40B4-BE49-F238E27FC236}">
                <a16:creationId xmlns:a16="http://schemas.microsoft.com/office/drawing/2014/main" id="{5337A1B1-80BE-48A1-9377-F841A86E41C5}"/>
              </a:ext>
            </a:extLst>
          </p:cNvPr>
          <p:cNvGrpSpPr/>
          <p:nvPr/>
        </p:nvGrpSpPr>
        <p:grpSpPr>
          <a:xfrm>
            <a:off x="1679167" y="3262984"/>
            <a:ext cx="5756097" cy="2520719"/>
            <a:chOff x="1679167" y="3262984"/>
            <a:chExt cx="5756097" cy="2520719"/>
          </a:xfrm>
        </p:grpSpPr>
        <p:sp>
          <p:nvSpPr>
            <p:cNvPr id="6" name="Rectangle 5">
              <a:extLst>
                <a:ext uri="{FF2B5EF4-FFF2-40B4-BE49-F238E27FC236}">
                  <a16:creationId xmlns:a16="http://schemas.microsoft.com/office/drawing/2014/main" id="{0251E5C9-8728-4BC9-9652-120E1D0E9B8F}"/>
                </a:ext>
              </a:extLst>
            </p:cNvPr>
            <p:cNvSpPr/>
            <p:nvPr/>
          </p:nvSpPr>
          <p:spPr bwMode="auto">
            <a:xfrm>
              <a:off x="1679167" y="3262984"/>
              <a:ext cx="5756097" cy="2520719"/>
            </a:xfrm>
            <a:prstGeom prst="rect">
              <a:avLst/>
            </a:prstGeom>
            <a:solidFill>
              <a:schemeClr val="accent1">
                <a:lumMod val="50000"/>
              </a:schemeClr>
            </a:solidFill>
            <a:ln w="15875">
              <a:gradFill flip="none" rotWithShape="1">
                <a:gsLst>
                  <a:gs pos="51000">
                    <a:schemeClr val="tx1">
                      <a:alpha val="0"/>
                    </a:schemeClr>
                  </a:gs>
                  <a:gs pos="78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CEA6BE1B-3959-43AB-A506-90C85F483F98}"/>
                </a:ext>
              </a:extLst>
            </p:cNvPr>
            <p:cNvSpPr txBox="1"/>
            <p:nvPr/>
          </p:nvSpPr>
          <p:spPr>
            <a:xfrm>
              <a:off x="5880142" y="3537322"/>
              <a:ext cx="1179540"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Web 2.0</a:t>
              </a:r>
            </a:p>
          </p:txBody>
        </p:sp>
        <p:grpSp>
          <p:nvGrpSpPr>
            <p:cNvPr id="93" name="Group 92">
              <a:extLst>
                <a:ext uri="{FF2B5EF4-FFF2-40B4-BE49-F238E27FC236}">
                  <a16:creationId xmlns:a16="http://schemas.microsoft.com/office/drawing/2014/main" id="{5031A632-D92F-4B85-8C1C-DB5D9B4AF903}"/>
                </a:ext>
              </a:extLst>
            </p:cNvPr>
            <p:cNvGrpSpPr/>
            <p:nvPr/>
          </p:nvGrpSpPr>
          <p:grpSpPr>
            <a:xfrm>
              <a:off x="2031219" y="3372287"/>
              <a:ext cx="5202318" cy="2103068"/>
              <a:chOff x="2031219" y="3372287"/>
              <a:chExt cx="5202318" cy="2103068"/>
            </a:xfrm>
          </p:grpSpPr>
          <p:sp>
            <p:nvSpPr>
              <p:cNvPr id="39" name="TextBox 38">
                <a:extLst>
                  <a:ext uri="{FF2B5EF4-FFF2-40B4-BE49-F238E27FC236}">
                    <a16:creationId xmlns:a16="http://schemas.microsoft.com/office/drawing/2014/main" id="{72D77269-79F4-4D05-B999-DBAB6CCD7E23}"/>
                  </a:ext>
                </a:extLst>
              </p:cNvPr>
              <p:cNvSpPr txBox="1"/>
              <p:nvPr/>
            </p:nvSpPr>
            <p:spPr>
              <a:xfrm>
                <a:off x="2031219"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Advertising</a:t>
                </a:r>
              </a:p>
              <a:p>
                <a:pPr defTabSz="914192">
                  <a:lnSpc>
                    <a:spcPct val="150000"/>
                  </a:lnSpc>
                </a:pPr>
                <a:r>
                  <a:rPr lang="en-US" sz="1400" dirty="0">
                    <a:solidFill>
                      <a:srgbClr val="FFFFFF"/>
                    </a:solidFill>
                    <a:latin typeface="Segoe UI"/>
                  </a:rPr>
                  <a:t>Mobile</a:t>
                </a:r>
              </a:p>
            </p:txBody>
          </p:sp>
          <p:sp>
            <p:nvSpPr>
              <p:cNvPr id="40" name="TextBox 39">
                <a:extLst>
                  <a:ext uri="{FF2B5EF4-FFF2-40B4-BE49-F238E27FC236}">
                    <a16:creationId xmlns:a16="http://schemas.microsoft.com/office/drawing/2014/main" id="{EAF7DB9D-59C8-4F13-BC87-74789C704B32}"/>
                  </a:ext>
                </a:extLst>
              </p:cNvPr>
              <p:cNvSpPr txBox="1"/>
              <p:nvPr/>
            </p:nvSpPr>
            <p:spPr>
              <a:xfrm>
                <a:off x="3435603" y="3372287"/>
                <a:ext cx="1088746" cy="60619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Collaboration</a:t>
                </a:r>
              </a:p>
              <a:p>
                <a:pPr defTabSz="914192">
                  <a:lnSpc>
                    <a:spcPct val="150000"/>
                  </a:lnSpc>
                </a:pPr>
                <a:r>
                  <a:rPr lang="en-US" sz="1400" dirty="0">
                    <a:solidFill>
                      <a:srgbClr val="FFFFFF"/>
                    </a:solidFill>
                    <a:latin typeface="Segoe UI"/>
                  </a:rPr>
                  <a:t>eCommerce</a:t>
                </a:r>
              </a:p>
            </p:txBody>
          </p:sp>
          <p:sp>
            <p:nvSpPr>
              <p:cNvPr id="43" name="TextBox 42">
                <a:extLst>
                  <a:ext uri="{FF2B5EF4-FFF2-40B4-BE49-F238E27FC236}">
                    <a16:creationId xmlns:a16="http://schemas.microsoft.com/office/drawing/2014/main" id="{AA5C61C1-D27E-4011-B8A0-D2A6F6CF269D}"/>
                  </a:ext>
                </a:extLst>
              </p:cNvPr>
              <p:cNvSpPr txBox="1"/>
              <p:nvPr/>
            </p:nvSpPr>
            <p:spPr>
              <a:xfrm>
                <a:off x="5749989" y="4222833"/>
                <a:ext cx="1483548" cy="1252522"/>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Web logs</a:t>
                </a:r>
              </a:p>
              <a:p>
                <a:pPr defTabSz="914192">
                  <a:lnSpc>
                    <a:spcPct val="150000"/>
                  </a:lnSpc>
                </a:pPr>
                <a:r>
                  <a:rPr lang="en-US" sz="1400" dirty="0">
                    <a:solidFill>
                      <a:srgbClr val="FFFFFF"/>
                    </a:solidFill>
                    <a:latin typeface="Segoe UI"/>
                  </a:rPr>
                  <a:t>Digital Marketing</a:t>
                </a:r>
              </a:p>
              <a:p>
                <a:pPr defTabSz="914192">
                  <a:lnSpc>
                    <a:spcPct val="150000"/>
                  </a:lnSpc>
                </a:pPr>
                <a:r>
                  <a:rPr lang="en-US" sz="1400" dirty="0">
                    <a:solidFill>
                      <a:srgbClr val="FFFFFF"/>
                    </a:solidFill>
                    <a:latin typeface="Segoe UI"/>
                  </a:rPr>
                  <a:t>Search Marketing </a:t>
                </a:r>
              </a:p>
              <a:p>
                <a:pPr defTabSz="914192">
                  <a:lnSpc>
                    <a:spcPct val="150000"/>
                  </a:lnSpc>
                </a:pPr>
                <a:r>
                  <a:rPr lang="en-US" sz="1400" dirty="0">
                    <a:solidFill>
                      <a:srgbClr val="FFFFFF"/>
                    </a:solidFill>
                    <a:latin typeface="Segoe UI"/>
                  </a:rPr>
                  <a:t>Recommendations</a:t>
                </a:r>
              </a:p>
            </p:txBody>
          </p:sp>
        </p:grpSp>
      </p:grpSp>
      <p:sp>
        <p:nvSpPr>
          <p:cNvPr id="2" name="Title 1"/>
          <p:cNvSpPr>
            <a:spLocks noGrp="1"/>
          </p:cNvSpPr>
          <p:nvPr>
            <p:ph type="title"/>
          </p:nvPr>
        </p:nvSpPr>
        <p:spPr/>
        <p:txBody>
          <a:bodyPr>
            <a:noAutofit/>
          </a:bodyPr>
          <a:lstStyle/>
          <a:p>
            <a:r>
              <a:rPr lang="en-US" dirty="0"/>
              <a:t>Big Data in Modern Business Environment </a:t>
            </a:r>
          </a:p>
        </p:txBody>
      </p:sp>
      <p:cxnSp>
        <p:nvCxnSpPr>
          <p:cNvPr id="16" name="Straight Arrow Connector 15">
            <a:extLst>
              <a:ext uri="{FF2B5EF4-FFF2-40B4-BE49-F238E27FC236}">
                <a16:creationId xmlns:a16="http://schemas.microsoft.com/office/drawing/2014/main" id="{396F546A-098D-4616-9DC5-3114586A7CD1}"/>
              </a:ext>
              <a:ext uri="{C183D7F6-B498-43B3-948B-1728B52AA6E4}">
                <adec:decorative xmlns:adec="http://schemas.microsoft.com/office/drawing/2017/decorative" val="1"/>
              </a:ext>
            </a:extLst>
          </p:cNvPr>
          <p:cNvCxnSpPr>
            <a:cxnSpLocks/>
          </p:cNvCxnSpPr>
          <p:nvPr/>
        </p:nvCxnSpPr>
        <p:spPr>
          <a:xfrm flipV="1">
            <a:off x="1540080" y="2279671"/>
            <a:ext cx="0" cy="3622361"/>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50395D-AD91-4F0B-A049-BFCFC31BEB09}"/>
              </a:ext>
              <a:ext uri="{C183D7F6-B498-43B3-948B-1728B52AA6E4}">
                <adec:decorative xmlns:adec="http://schemas.microsoft.com/office/drawing/2017/decorative" val="1"/>
              </a:ext>
            </a:extLst>
          </p:cNvPr>
          <p:cNvCxnSpPr>
            <a:cxnSpLocks/>
          </p:cNvCxnSpPr>
          <p:nvPr/>
        </p:nvCxnSpPr>
        <p:spPr>
          <a:xfrm>
            <a:off x="1552987" y="5902031"/>
            <a:ext cx="8126952" cy="0"/>
          </a:xfrm>
          <a:prstGeom prst="straightConnector1">
            <a:avLst/>
          </a:prstGeom>
          <a:ln w="381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0194B0E-B662-4B93-B460-569CA26ADDB2}"/>
              </a:ext>
            </a:extLst>
          </p:cNvPr>
          <p:cNvSpPr txBox="1"/>
          <p:nvPr/>
        </p:nvSpPr>
        <p:spPr>
          <a:xfrm>
            <a:off x="455911" y="5599064"/>
            <a:ext cx="922062" cy="215420"/>
          </a:xfrm>
          <a:prstGeom prst="rect">
            <a:avLst/>
          </a:prstGeom>
          <a:noFill/>
        </p:spPr>
        <p:txBody>
          <a:bodyPr wrap="square" lIns="0" tIns="0" rIns="0" bIns="0" rtlCol="0">
            <a:spAutoFit/>
          </a:bodyPr>
          <a:lstStyle/>
          <a:p>
            <a:pPr algn="r" defTabSz="914192"/>
            <a:r>
              <a:rPr lang="en-US" sz="1400">
                <a:solidFill>
                  <a:schemeClr val="accent2"/>
                </a:solidFill>
                <a:latin typeface="Segoe UI"/>
              </a:rPr>
              <a:t>Megabytes</a:t>
            </a:r>
          </a:p>
        </p:txBody>
      </p:sp>
      <p:sp>
        <p:nvSpPr>
          <p:cNvPr id="33" name="TextBox 32">
            <a:extLst>
              <a:ext uri="{FF2B5EF4-FFF2-40B4-BE49-F238E27FC236}">
                <a16:creationId xmlns:a16="http://schemas.microsoft.com/office/drawing/2014/main" id="{287E2685-2407-44D0-9238-C1112377C3A3}"/>
              </a:ext>
            </a:extLst>
          </p:cNvPr>
          <p:cNvSpPr txBox="1"/>
          <p:nvPr/>
        </p:nvSpPr>
        <p:spPr>
          <a:xfrm>
            <a:off x="455911" y="4578049"/>
            <a:ext cx="922062" cy="215444"/>
          </a:xfrm>
          <a:prstGeom prst="rect">
            <a:avLst/>
          </a:prstGeom>
          <a:noFill/>
        </p:spPr>
        <p:txBody>
          <a:bodyPr wrap="square" lIns="0" tIns="0" rIns="0" bIns="0" rtlCol="0">
            <a:spAutoFit/>
          </a:bodyPr>
          <a:lstStyle/>
          <a:p>
            <a:pPr algn="r" defTabSz="914192"/>
            <a:r>
              <a:rPr lang="en-US" sz="1400">
                <a:solidFill>
                  <a:schemeClr val="accent2"/>
                </a:solidFill>
                <a:latin typeface="Segoe UI"/>
              </a:rPr>
              <a:t>Gigabytes</a:t>
            </a:r>
          </a:p>
        </p:txBody>
      </p:sp>
      <p:sp>
        <p:nvSpPr>
          <p:cNvPr id="34" name="TextBox 33">
            <a:extLst>
              <a:ext uri="{FF2B5EF4-FFF2-40B4-BE49-F238E27FC236}">
                <a16:creationId xmlns:a16="http://schemas.microsoft.com/office/drawing/2014/main" id="{E5602D50-7941-4F31-BA79-BEFE8201C6BE}"/>
              </a:ext>
            </a:extLst>
          </p:cNvPr>
          <p:cNvSpPr txBox="1"/>
          <p:nvPr/>
        </p:nvSpPr>
        <p:spPr>
          <a:xfrm>
            <a:off x="455911" y="3557035"/>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Terabytes</a:t>
            </a:r>
          </a:p>
        </p:txBody>
      </p:sp>
      <p:sp>
        <p:nvSpPr>
          <p:cNvPr id="35" name="TextBox 34">
            <a:extLst>
              <a:ext uri="{FF2B5EF4-FFF2-40B4-BE49-F238E27FC236}">
                <a16:creationId xmlns:a16="http://schemas.microsoft.com/office/drawing/2014/main" id="{B4DC2C03-0267-4F14-BE7F-361B68390A2A}"/>
              </a:ext>
            </a:extLst>
          </p:cNvPr>
          <p:cNvSpPr txBox="1"/>
          <p:nvPr/>
        </p:nvSpPr>
        <p:spPr>
          <a:xfrm>
            <a:off x="455911" y="2536020"/>
            <a:ext cx="922062" cy="215444"/>
          </a:xfrm>
          <a:prstGeom prst="rect">
            <a:avLst/>
          </a:prstGeom>
          <a:noFill/>
        </p:spPr>
        <p:txBody>
          <a:bodyPr wrap="square" lIns="0" tIns="0" rIns="0" bIns="0" rtlCol="0">
            <a:spAutoFit/>
          </a:bodyPr>
          <a:lstStyle/>
          <a:p>
            <a:pPr algn="r" defTabSz="914192"/>
            <a:r>
              <a:rPr lang="en-US" sz="1400" dirty="0">
                <a:solidFill>
                  <a:schemeClr val="accent2"/>
                </a:solidFill>
                <a:latin typeface="Segoe UI"/>
              </a:rPr>
              <a:t>Petabytes</a:t>
            </a:r>
          </a:p>
        </p:txBody>
      </p:sp>
      <p:sp>
        <p:nvSpPr>
          <p:cNvPr id="36" name="TextBox 35">
            <a:extLst>
              <a:ext uri="{FF2B5EF4-FFF2-40B4-BE49-F238E27FC236}">
                <a16:creationId xmlns:a16="http://schemas.microsoft.com/office/drawing/2014/main" id="{9CBB42DD-4CE8-4CFA-8021-A4404EF0E0BC}"/>
              </a:ext>
            </a:extLst>
          </p:cNvPr>
          <p:cNvSpPr txBox="1"/>
          <p:nvPr/>
        </p:nvSpPr>
        <p:spPr>
          <a:xfrm>
            <a:off x="1793687" y="6021246"/>
            <a:ext cx="4302313" cy="215444"/>
          </a:xfrm>
          <a:prstGeom prst="rect">
            <a:avLst/>
          </a:prstGeom>
          <a:noFill/>
        </p:spPr>
        <p:txBody>
          <a:bodyPr wrap="square" lIns="0" tIns="0" rIns="0" bIns="0" rtlCol="0">
            <a:spAutoFit/>
          </a:bodyPr>
          <a:lstStyle/>
          <a:p>
            <a:pPr defTabSz="914192"/>
            <a:r>
              <a:rPr lang="en-US" sz="1400" dirty="0">
                <a:solidFill>
                  <a:schemeClr val="accent2"/>
                </a:solidFill>
                <a:latin typeface="Segoe UI"/>
              </a:rPr>
              <a:t>Data Complexity: Velocity, Variety </a:t>
            </a:r>
          </a:p>
        </p:txBody>
      </p:sp>
      <p:sp>
        <p:nvSpPr>
          <p:cNvPr id="4" name="Rectangle 3" descr="Showing different type of CRM/ERP logs">
            <a:extLst>
              <a:ext uri="{FF2B5EF4-FFF2-40B4-BE49-F238E27FC236}">
                <a16:creationId xmlns:a16="http://schemas.microsoft.com/office/drawing/2014/main" id="{09D9C444-72BD-4F47-9AE5-10B98E278E5F}"/>
              </a:ext>
            </a:extLst>
          </p:cNvPr>
          <p:cNvSpPr/>
          <p:nvPr/>
        </p:nvSpPr>
        <p:spPr bwMode="auto">
          <a:xfrm>
            <a:off x="1677876" y="4131013"/>
            <a:ext cx="3543398" cy="1652691"/>
          </a:xfrm>
          <a:prstGeom prst="rect">
            <a:avLst/>
          </a:prstGeom>
          <a:solidFill>
            <a:schemeClr val="bg1"/>
          </a:solidFill>
          <a:ln w="15875">
            <a:gradFill flip="none" rotWithShape="1">
              <a:gsLst>
                <a:gs pos="40000">
                  <a:schemeClr val="tx1">
                    <a:alpha val="2000"/>
                  </a:schemeClr>
                </a:gs>
                <a:gs pos="77000">
                  <a:schemeClr val="tx1"/>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AC7CC2A8-D965-433E-8D47-88F03A82411D}"/>
              </a:ext>
            </a:extLst>
          </p:cNvPr>
          <p:cNvSpPr txBox="1"/>
          <p:nvPr/>
        </p:nvSpPr>
        <p:spPr>
          <a:xfrm>
            <a:off x="3472016" y="4329399"/>
            <a:ext cx="1310279" cy="369332"/>
          </a:xfrm>
          <a:prstGeom prst="rect">
            <a:avLst/>
          </a:prstGeom>
          <a:noFill/>
        </p:spPr>
        <p:txBody>
          <a:bodyPr wrap="square" lIns="0" tIns="0" rIns="0" bIns="0" rtlCol="0">
            <a:spAutoFit/>
          </a:bodyPr>
          <a:lstStyle/>
          <a:p>
            <a:pPr defTabSz="914192"/>
            <a:r>
              <a:rPr lang="en-US" sz="2400" dirty="0">
                <a:solidFill>
                  <a:srgbClr val="FFFFFF"/>
                </a:solidFill>
                <a:latin typeface="Segoe UI"/>
              </a:rPr>
              <a:t>ERP/CRM</a:t>
            </a:r>
          </a:p>
        </p:txBody>
      </p:sp>
      <p:grpSp>
        <p:nvGrpSpPr>
          <p:cNvPr id="94" name="Group 93">
            <a:extLst>
              <a:ext uri="{FF2B5EF4-FFF2-40B4-BE49-F238E27FC236}">
                <a16:creationId xmlns:a16="http://schemas.microsoft.com/office/drawing/2014/main" id="{D9790EA8-D652-46F5-835E-D32147D38569}"/>
              </a:ext>
              <a:ext uri="{C183D7F6-B498-43B3-948B-1728B52AA6E4}">
                <adec:decorative xmlns:adec="http://schemas.microsoft.com/office/drawing/2017/decorative" val="1"/>
              </a:ext>
            </a:extLst>
          </p:cNvPr>
          <p:cNvGrpSpPr/>
          <p:nvPr/>
        </p:nvGrpSpPr>
        <p:grpSpPr>
          <a:xfrm>
            <a:off x="1910008" y="4724333"/>
            <a:ext cx="3029153" cy="929357"/>
            <a:chOff x="1910008" y="4724333"/>
            <a:chExt cx="3029153" cy="929357"/>
          </a:xfrm>
        </p:grpSpPr>
        <p:sp>
          <p:nvSpPr>
            <p:cNvPr id="37" name="TextBox 36">
              <a:extLst>
                <a:ext uri="{FF2B5EF4-FFF2-40B4-BE49-F238E27FC236}">
                  <a16:creationId xmlns:a16="http://schemas.microsoft.com/office/drawing/2014/main" id="{CB9E00EC-1222-4E78-B4D1-D17713B96CA5}"/>
                </a:ext>
              </a:extLst>
            </p:cNvPr>
            <p:cNvSpPr txBox="1"/>
            <p:nvPr/>
          </p:nvSpPr>
          <p:spPr>
            <a:xfrm>
              <a:off x="1910008" y="4724333"/>
              <a:ext cx="1088746" cy="929357"/>
            </a:xfrm>
            <a:prstGeom prst="rect">
              <a:avLst/>
            </a:prstGeom>
            <a:noFill/>
          </p:spPr>
          <p:txBody>
            <a:bodyPr wrap="square" lIns="0" tIns="0" rIns="0" bIns="0" rtlCol="0">
              <a:spAutoFit/>
            </a:bodyPr>
            <a:lstStyle/>
            <a:p>
              <a:pPr defTabSz="914192">
                <a:lnSpc>
                  <a:spcPct val="150000"/>
                </a:lnSpc>
              </a:pPr>
              <a:r>
                <a:rPr lang="en-US" sz="1400" dirty="0">
                  <a:solidFill>
                    <a:srgbClr val="FFFFFF"/>
                  </a:solidFill>
                  <a:latin typeface="Segoe UI"/>
                </a:rPr>
                <a:t>Payables </a:t>
              </a:r>
            </a:p>
            <a:p>
              <a:pPr defTabSz="914192">
                <a:lnSpc>
                  <a:spcPct val="150000"/>
                </a:lnSpc>
              </a:pPr>
              <a:r>
                <a:rPr lang="en-US" sz="1400" dirty="0">
                  <a:solidFill>
                    <a:srgbClr val="FFFFFF"/>
                  </a:solidFill>
                  <a:latin typeface="Segoe UI"/>
                </a:rPr>
                <a:t>Payroll</a:t>
              </a:r>
            </a:p>
            <a:p>
              <a:pPr defTabSz="914192">
                <a:lnSpc>
                  <a:spcPct val="150000"/>
                </a:lnSpc>
              </a:pPr>
              <a:r>
                <a:rPr lang="en-US" sz="1400" dirty="0">
                  <a:solidFill>
                    <a:srgbClr val="FFFFFF"/>
                  </a:solidFill>
                  <a:latin typeface="Segoe UI"/>
                </a:rPr>
                <a:t>Inventory</a:t>
              </a:r>
            </a:p>
          </p:txBody>
        </p:sp>
        <p:sp>
          <p:nvSpPr>
            <p:cNvPr id="38" name="TextBox 37">
              <a:extLst>
                <a:ext uri="{FF2B5EF4-FFF2-40B4-BE49-F238E27FC236}">
                  <a16:creationId xmlns:a16="http://schemas.microsoft.com/office/drawing/2014/main" id="{90657950-A9AD-49A2-9BA7-D7AAF71461D8}"/>
                </a:ext>
              </a:extLst>
            </p:cNvPr>
            <p:cNvSpPr txBox="1"/>
            <p:nvPr/>
          </p:nvSpPr>
          <p:spPr>
            <a:xfrm>
              <a:off x="3041416" y="4724333"/>
              <a:ext cx="1897745" cy="929357"/>
            </a:xfrm>
            <a:prstGeom prst="rect">
              <a:avLst/>
            </a:prstGeom>
            <a:noFill/>
          </p:spPr>
          <p:txBody>
            <a:bodyPr wrap="square" lIns="0" tIns="0" rIns="0" bIns="0" rtlCol="0">
              <a:spAutoFit/>
            </a:bodyPr>
            <a:lstStyle/>
            <a:p>
              <a:pPr defTabSz="914192">
                <a:lnSpc>
                  <a:spcPct val="150000"/>
                </a:lnSpc>
              </a:pPr>
              <a:r>
                <a:rPr lang="en-US" sz="1400">
                  <a:solidFill>
                    <a:srgbClr val="FFFFFF"/>
                  </a:solidFill>
                  <a:latin typeface="Segoe UI"/>
                </a:rPr>
                <a:t>Contacts </a:t>
              </a:r>
            </a:p>
            <a:p>
              <a:pPr defTabSz="914192">
                <a:lnSpc>
                  <a:spcPct val="150000"/>
                </a:lnSpc>
              </a:pPr>
              <a:r>
                <a:rPr lang="en-US" sz="1400">
                  <a:solidFill>
                    <a:srgbClr val="FFFFFF"/>
                  </a:solidFill>
                  <a:latin typeface="Segoe UI"/>
                </a:rPr>
                <a:t>Deal Tracking </a:t>
              </a:r>
            </a:p>
            <a:p>
              <a:pPr defTabSz="914192">
                <a:lnSpc>
                  <a:spcPct val="150000"/>
                </a:lnSpc>
              </a:pPr>
              <a:r>
                <a:rPr lang="en-US" sz="1400">
                  <a:solidFill>
                    <a:srgbClr val="FFFFFF"/>
                  </a:solidFill>
                  <a:latin typeface="Segoe UI"/>
                </a:rPr>
                <a:t>Sales Pipeline</a:t>
              </a:r>
            </a:p>
          </p:txBody>
        </p:sp>
      </p:grpSp>
      <p:cxnSp>
        <p:nvCxnSpPr>
          <p:cNvPr id="48" name="Straight Arrow Connector 47">
            <a:extLst>
              <a:ext uri="{FF2B5EF4-FFF2-40B4-BE49-F238E27FC236}">
                <a16:creationId xmlns:a16="http://schemas.microsoft.com/office/drawing/2014/main" id="{F40BD080-3350-4739-B45E-01FAA0CB0695}"/>
              </a:ext>
              <a:ext uri="{C183D7F6-B498-43B3-948B-1728B52AA6E4}">
                <adec:decorative xmlns:adec="http://schemas.microsoft.com/office/drawing/2017/decorative" val="1"/>
              </a:ext>
            </a:extLst>
          </p:cNvPr>
          <p:cNvCxnSpPr>
            <a:cxnSpLocks/>
          </p:cNvCxnSpPr>
          <p:nvPr/>
        </p:nvCxnSpPr>
        <p:spPr>
          <a:xfrm flipV="1">
            <a:off x="1540080" y="3262984"/>
            <a:ext cx="0" cy="1013465"/>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B3714A3-F9C1-40EC-88E2-E210CA8EC88E}"/>
              </a:ext>
              <a:ext uri="{C183D7F6-B498-43B3-948B-1728B52AA6E4}">
                <adec:decorative xmlns:adec="http://schemas.microsoft.com/office/drawing/2017/decorative" val="1"/>
              </a:ext>
            </a:extLst>
          </p:cNvPr>
          <p:cNvCxnSpPr>
            <a:cxnSpLocks/>
          </p:cNvCxnSpPr>
          <p:nvPr/>
        </p:nvCxnSpPr>
        <p:spPr>
          <a:xfrm flipV="1">
            <a:off x="1540080" y="4276449"/>
            <a:ext cx="0" cy="1507254"/>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F5D8B2D-229C-487A-BCAB-F26C746DFE96}"/>
              </a:ext>
              <a:ext uri="{C183D7F6-B498-43B3-948B-1728B52AA6E4}">
                <adec:decorative xmlns:adec="http://schemas.microsoft.com/office/drawing/2017/decorative" val="1"/>
              </a:ext>
            </a:extLst>
          </p:cNvPr>
          <p:cNvCxnSpPr>
            <a:cxnSpLocks/>
          </p:cNvCxnSpPr>
          <p:nvPr/>
        </p:nvCxnSpPr>
        <p:spPr>
          <a:xfrm flipV="1">
            <a:off x="1540080" y="2198543"/>
            <a:ext cx="0" cy="1064441"/>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2C425AA-9617-4768-AF93-C36CCA57EAAC}"/>
              </a:ext>
              <a:ext uri="{C183D7F6-B498-43B3-948B-1728B52AA6E4}">
                <adec:decorative xmlns:adec="http://schemas.microsoft.com/office/drawing/2017/decorative" val="1"/>
              </a:ext>
            </a:extLst>
          </p:cNvPr>
          <p:cNvCxnSpPr>
            <a:cxnSpLocks/>
          </p:cNvCxnSpPr>
          <p:nvPr/>
        </p:nvCxnSpPr>
        <p:spPr>
          <a:xfrm>
            <a:off x="1677876" y="5978800"/>
            <a:ext cx="35433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809B6D-0CC0-4D11-AB34-8AA2F33AC6AC}"/>
              </a:ext>
              <a:ext uri="{C183D7F6-B498-43B3-948B-1728B52AA6E4}">
                <adec:decorative xmlns:adec="http://schemas.microsoft.com/office/drawing/2017/decorative" val="1"/>
              </a:ext>
            </a:extLst>
          </p:cNvPr>
          <p:cNvCxnSpPr>
            <a:cxnSpLocks/>
          </p:cNvCxnSpPr>
          <p:nvPr/>
        </p:nvCxnSpPr>
        <p:spPr>
          <a:xfrm>
            <a:off x="5221274" y="5982364"/>
            <a:ext cx="222194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F88E34B-E937-4063-A3FA-BF3B893C21E5}"/>
              </a:ext>
              <a:ext uri="{C183D7F6-B498-43B3-948B-1728B52AA6E4}">
                <adec:decorative xmlns:adec="http://schemas.microsoft.com/office/drawing/2017/decorative" val="1"/>
              </a:ext>
            </a:extLst>
          </p:cNvPr>
          <p:cNvCxnSpPr>
            <a:cxnSpLocks/>
          </p:cNvCxnSpPr>
          <p:nvPr/>
        </p:nvCxnSpPr>
        <p:spPr>
          <a:xfrm>
            <a:off x="7435264" y="5982364"/>
            <a:ext cx="2284998" cy="0"/>
          </a:xfrm>
          <a:prstGeom prst="straightConnector1">
            <a:avLst/>
          </a:prstGeom>
          <a:ln>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9EE228D0-A941-4C77-85F7-C3E80F00AB10}"/>
              </a:ext>
              <a:ext uri="{C183D7F6-B498-43B3-948B-1728B52AA6E4}">
                <adec:decorative xmlns:adec="http://schemas.microsoft.com/office/drawing/2017/decorative" val="1"/>
              </a:ext>
            </a:extLst>
          </p:cNvPr>
          <p:cNvGrpSpPr/>
          <p:nvPr/>
        </p:nvGrpSpPr>
        <p:grpSpPr>
          <a:xfrm>
            <a:off x="4744323" y="3682509"/>
            <a:ext cx="860102" cy="860102"/>
            <a:chOff x="4519009" y="3045760"/>
            <a:chExt cx="1041062" cy="1041062"/>
          </a:xfrm>
        </p:grpSpPr>
        <p:sp>
          <p:nvSpPr>
            <p:cNvPr id="66" name="Content Placeholder 2">
              <a:extLst>
                <a:ext uri="{FF2B5EF4-FFF2-40B4-BE49-F238E27FC236}">
                  <a16:creationId xmlns:a16="http://schemas.microsoft.com/office/drawing/2014/main" id="{17AE2C6E-7BA0-43E9-B77E-14907F1CBEB1}"/>
                </a:ext>
              </a:extLst>
            </p:cNvPr>
            <p:cNvSpPr txBox="1">
              <a:spLocks/>
            </p:cNvSpPr>
            <p:nvPr/>
          </p:nvSpPr>
          <p:spPr>
            <a:xfrm>
              <a:off x="4582340" y="310909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67" name="Oval 66">
              <a:extLst>
                <a:ext uri="{FF2B5EF4-FFF2-40B4-BE49-F238E27FC236}">
                  <a16:creationId xmlns:a16="http://schemas.microsoft.com/office/drawing/2014/main" id="{62715EFA-7AFB-4E18-B4E9-0B2A9BA4E618}"/>
                </a:ext>
              </a:extLst>
            </p:cNvPr>
            <p:cNvSpPr/>
            <p:nvPr/>
          </p:nvSpPr>
          <p:spPr bwMode="auto">
            <a:xfrm>
              <a:off x="4519009" y="3045760"/>
              <a:ext cx="1041062" cy="104106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 picture containing icon&#10;&#10;Description automatically generated">
              <a:extLst>
                <a:ext uri="{FF2B5EF4-FFF2-40B4-BE49-F238E27FC236}">
                  <a16:creationId xmlns:a16="http://schemas.microsoft.com/office/drawing/2014/main" id="{AFABA148-42C6-4E5D-8AD4-6C6639C771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1860" y="3306850"/>
              <a:ext cx="440470" cy="439646"/>
            </a:xfrm>
            <a:prstGeom prst="rect">
              <a:avLst/>
            </a:prstGeom>
          </p:spPr>
        </p:pic>
      </p:grpSp>
      <p:grpSp>
        <p:nvGrpSpPr>
          <p:cNvPr id="95" name="Group 94">
            <a:extLst>
              <a:ext uri="{FF2B5EF4-FFF2-40B4-BE49-F238E27FC236}">
                <a16:creationId xmlns:a16="http://schemas.microsoft.com/office/drawing/2014/main" id="{3C0A74F9-D87C-446D-BC24-6F51D675EB9E}"/>
              </a:ext>
              <a:ext uri="{C183D7F6-B498-43B3-948B-1728B52AA6E4}">
                <adec:decorative xmlns:adec="http://schemas.microsoft.com/office/drawing/2017/decorative" val="1"/>
              </a:ext>
            </a:extLst>
          </p:cNvPr>
          <p:cNvGrpSpPr/>
          <p:nvPr/>
        </p:nvGrpSpPr>
        <p:grpSpPr>
          <a:xfrm>
            <a:off x="7006429" y="2937579"/>
            <a:ext cx="860102" cy="860102"/>
            <a:chOff x="7006429" y="2937579"/>
            <a:chExt cx="860102" cy="860102"/>
          </a:xfrm>
        </p:grpSpPr>
        <p:sp>
          <p:nvSpPr>
            <p:cNvPr id="70" name="Content Placeholder 2">
              <a:extLst>
                <a:ext uri="{FF2B5EF4-FFF2-40B4-BE49-F238E27FC236}">
                  <a16:creationId xmlns:a16="http://schemas.microsoft.com/office/drawing/2014/main" id="{11510B5E-631E-439A-9F99-8464637B97E8}"/>
                </a:ext>
              </a:extLst>
            </p:cNvPr>
            <p:cNvSpPr txBox="1">
              <a:spLocks/>
            </p:cNvSpPr>
            <p:nvPr/>
          </p:nvSpPr>
          <p:spPr>
            <a:xfrm>
              <a:off x="7058752" y="2989902"/>
              <a:ext cx="755457" cy="755457"/>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chemeClr val="tx1"/>
                </a:solidFill>
                <a:effectLst/>
                <a:uLnTx/>
                <a:uFillTx/>
                <a:ea typeface="+mn-ea"/>
                <a:cs typeface="Segoe UI" panose="020B0502040204020203" pitchFamily="34" charset="0"/>
              </a:endParaRPr>
            </a:p>
          </p:txBody>
        </p:sp>
        <p:sp>
          <p:nvSpPr>
            <p:cNvPr id="71" name="Oval 70">
              <a:extLst>
                <a:ext uri="{FF2B5EF4-FFF2-40B4-BE49-F238E27FC236}">
                  <a16:creationId xmlns:a16="http://schemas.microsoft.com/office/drawing/2014/main" id="{80C00245-D8BA-41B9-8084-93EE3791F681}"/>
                </a:ext>
              </a:extLst>
            </p:cNvPr>
            <p:cNvSpPr/>
            <p:nvPr/>
          </p:nvSpPr>
          <p:spPr bwMode="auto">
            <a:xfrm>
              <a:off x="7006429" y="2937579"/>
              <a:ext cx="860102" cy="860102"/>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descr="Icon&#10;&#10;Description automatically generated">
              <a:extLst>
                <a:ext uri="{FF2B5EF4-FFF2-40B4-BE49-F238E27FC236}">
                  <a16:creationId xmlns:a16="http://schemas.microsoft.com/office/drawing/2014/main" id="{09435071-ACC1-4E59-837B-AE58B7568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2502" y="3145690"/>
              <a:ext cx="441441" cy="440616"/>
            </a:xfrm>
            <a:prstGeom prst="rect">
              <a:avLst/>
            </a:prstGeom>
          </p:spPr>
        </p:pic>
      </p:grpSp>
      <p:sp>
        <p:nvSpPr>
          <p:cNvPr id="88" name="Rectangle 87">
            <a:extLst>
              <a:ext uri="{FF2B5EF4-FFF2-40B4-BE49-F238E27FC236}">
                <a16:creationId xmlns:a16="http://schemas.microsoft.com/office/drawing/2014/main" id="{81FA6341-C10E-4C81-B1ED-5ED636992A24}"/>
              </a:ext>
            </a:extLst>
          </p:cNvPr>
          <p:cNvSpPr/>
          <p:nvPr/>
        </p:nvSpPr>
        <p:spPr bwMode="auto">
          <a:xfrm>
            <a:off x="3281670"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Free text data</a:t>
            </a:r>
          </a:p>
        </p:txBody>
      </p:sp>
      <p:sp>
        <p:nvSpPr>
          <p:cNvPr id="99" name="Rectangle 98">
            <a:extLst>
              <a:ext uri="{FF2B5EF4-FFF2-40B4-BE49-F238E27FC236}">
                <a16:creationId xmlns:a16="http://schemas.microsoft.com/office/drawing/2014/main" id="{F0ED03B4-4954-4B58-BF3A-3407872EBB7E}"/>
              </a:ext>
              <a:ext uri="{C183D7F6-B498-43B3-948B-1728B52AA6E4}">
                <adec:decorative xmlns:adec="http://schemas.microsoft.com/office/drawing/2017/decorative" val="1"/>
              </a:ext>
            </a:extLst>
          </p:cNvPr>
          <p:cNvSpPr/>
          <p:nvPr/>
        </p:nvSpPr>
        <p:spPr bwMode="auto">
          <a:xfrm>
            <a:off x="1910008" y="3372287"/>
            <a:ext cx="2665472" cy="658479"/>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9536DC65-7259-4ADF-A097-6147BFCC4FCE}"/>
              </a:ext>
              <a:ext uri="{C183D7F6-B498-43B3-948B-1728B52AA6E4}">
                <adec:decorative xmlns:adec="http://schemas.microsoft.com/office/drawing/2017/decorative" val="1"/>
              </a:ext>
            </a:extLst>
          </p:cNvPr>
          <p:cNvSpPr/>
          <p:nvPr/>
        </p:nvSpPr>
        <p:spPr bwMode="auto">
          <a:xfrm>
            <a:off x="5624711" y="4161091"/>
            <a:ext cx="1709539" cy="1437973"/>
          </a:xfrm>
          <a:prstGeom prst="rect">
            <a:avLst/>
          </a:prstGeom>
          <a:solidFill>
            <a:schemeClr val="accent1">
              <a:lumMod val="50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F3AFE07C-34F1-464F-BACD-280B73859C3F}"/>
              </a:ext>
              <a:ext uri="{C183D7F6-B498-43B3-948B-1728B52AA6E4}">
                <adec:decorative xmlns:adec="http://schemas.microsoft.com/office/drawing/2017/decorative" val="1"/>
              </a:ext>
            </a:extLst>
          </p:cNvPr>
          <p:cNvSpPr/>
          <p:nvPr/>
        </p:nvSpPr>
        <p:spPr bwMode="auto">
          <a:xfrm>
            <a:off x="1785651" y="4690996"/>
            <a:ext cx="2481549" cy="10927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EC6644E2-D0CD-43FF-9767-A1D72C3E9362}"/>
              </a:ext>
            </a:extLst>
          </p:cNvPr>
          <p:cNvSpPr/>
          <p:nvPr/>
        </p:nvSpPr>
        <p:spPr bwMode="auto">
          <a:xfrm>
            <a:off x="5299075" y="1447321"/>
            <a:ext cx="1567836" cy="434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defTabSz="913748" fontAlgn="base">
              <a:spcBef>
                <a:spcPct val="0"/>
              </a:spcBef>
              <a:spcAft>
                <a:spcPct val="0"/>
              </a:spcAft>
              <a:defRPr/>
            </a:pPr>
            <a:r>
              <a:rPr lang="en-US" b="1" spc="-50" dirty="0">
                <a:gradFill>
                  <a:gsLst>
                    <a:gs pos="0">
                      <a:srgbClr val="FFFFFF"/>
                    </a:gs>
                    <a:gs pos="100000">
                      <a:srgbClr val="FFFFFF"/>
                    </a:gs>
                  </a:gsLst>
                  <a:lin ang="5400000" scaled="0"/>
                </a:gradFill>
                <a:ea typeface="Segoe UI" pitchFamily="34" charset="0"/>
                <a:cs typeface="Segoe UI" pitchFamily="34" charset="0"/>
              </a:rPr>
              <a:t>Append Only</a:t>
            </a:r>
          </a:p>
        </p:txBody>
      </p:sp>
      <p:grpSp>
        <p:nvGrpSpPr>
          <p:cNvPr id="5" name="Group 4" descr="Showing new decisions daily icon - Today logs are being used to make new decision daily.">
            <a:extLst>
              <a:ext uri="{FF2B5EF4-FFF2-40B4-BE49-F238E27FC236}">
                <a16:creationId xmlns:a16="http://schemas.microsoft.com/office/drawing/2014/main" id="{B66A762B-FE9F-41C7-9414-ED5BDA20214E}"/>
              </a:ext>
            </a:extLst>
          </p:cNvPr>
          <p:cNvGrpSpPr/>
          <p:nvPr/>
        </p:nvGrpSpPr>
        <p:grpSpPr>
          <a:xfrm>
            <a:off x="10078215" y="2445488"/>
            <a:ext cx="1549033" cy="1554480"/>
            <a:chOff x="10078215" y="2445488"/>
            <a:chExt cx="1549033" cy="1554480"/>
          </a:xfrm>
        </p:grpSpPr>
        <p:sp>
          <p:nvSpPr>
            <p:cNvPr id="105" name="Rectangle 104">
              <a:extLst>
                <a:ext uri="{FF2B5EF4-FFF2-40B4-BE49-F238E27FC236}">
                  <a16:creationId xmlns:a16="http://schemas.microsoft.com/office/drawing/2014/main" id="{FFD3C74E-2E09-41D9-B6E6-CF9B93A7956E}"/>
                </a:ext>
              </a:extLst>
            </p:cNvPr>
            <p:cNvSpPr/>
            <p:nvPr/>
          </p:nvSpPr>
          <p:spPr bwMode="auto">
            <a:xfrm>
              <a:off x="10078215" y="2445488"/>
              <a:ext cx="1549033"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New</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decisions</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daily</a:t>
              </a:r>
            </a:p>
          </p:txBody>
        </p:sp>
        <p:grpSp>
          <p:nvGrpSpPr>
            <p:cNvPr id="56" name="Group 55">
              <a:extLst>
                <a:ext uri="{FF2B5EF4-FFF2-40B4-BE49-F238E27FC236}">
                  <a16:creationId xmlns:a16="http://schemas.microsoft.com/office/drawing/2014/main" id="{2EA16311-AFEA-43B9-A81E-86A5DBD91357}"/>
                </a:ext>
              </a:extLst>
            </p:cNvPr>
            <p:cNvGrpSpPr/>
            <p:nvPr/>
          </p:nvGrpSpPr>
          <p:grpSpPr>
            <a:xfrm>
              <a:off x="10714257" y="2545632"/>
              <a:ext cx="276948" cy="469878"/>
              <a:chOff x="2878138" y="4421188"/>
              <a:chExt cx="282575" cy="479425"/>
            </a:xfrm>
            <a:solidFill>
              <a:schemeClr val="accent2"/>
            </a:solidFill>
          </p:grpSpPr>
          <p:sp>
            <p:nvSpPr>
              <p:cNvPr id="57" name="Rectangle 51">
                <a:extLst>
                  <a:ext uri="{FF2B5EF4-FFF2-40B4-BE49-F238E27FC236}">
                    <a16:creationId xmlns:a16="http://schemas.microsoft.com/office/drawing/2014/main" id="{7BEE458A-873B-4CCE-A0B4-4C6352D14182}"/>
                  </a:ext>
                </a:extLst>
              </p:cNvPr>
              <p:cNvSpPr>
                <a:spLocks noChangeArrowheads="1"/>
              </p:cNvSpPr>
              <p:nvPr/>
            </p:nvSpPr>
            <p:spPr bwMode="auto">
              <a:xfrm>
                <a:off x="2952751" y="47767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59" name="Rectangle 52">
                <a:extLst>
                  <a:ext uri="{FF2B5EF4-FFF2-40B4-BE49-F238E27FC236}">
                    <a16:creationId xmlns:a16="http://schemas.microsoft.com/office/drawing/2014/main" id="{0E7D6D34-6D79-4B59-A889-908FB8DF9EB0}"/>
                  </a:ext>
                </a:extLst>
              </p:cNvPr>
              <p:cNvSpPr>
                <a:spLocks noChangeArrowheads="1"/>
              </p:cNvSpPr>
              <p:nvPr/>
            </p:nvSpPr>
            <p:spPr bwMode="auto">
              <a:xfrm>
                <a:off x="2952751" y="4827588"/>
                <a:ext cx="13176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1" name="Rectangle 53">
                <a:extLst>
                  <a:ext uri="{FF2B5EF4-FFF2-40B4-BE49-F238E27FC236}">
                    <a16:creationId xmlns:a16="http://schemas.microsoft.com/office/drawing/2014/main" id="{08E053C2-FBD8-4A64-A7EB-100AC4C8BAC8}"/>
                  </a:ext>
                </a:extLst>
              </p:cNvPr>
              <p:cNvSpPr>
                <a:spLocks noChangeArrowheads="1"/>
              </p:cNvSpPr>
              <p:nvPr/>
            </p:nvSpPr>
            <p:spPr bwMode="auto">
              <a:xfrm>
                <a:off x="2968626" y="4875213"/>
                <a:ext cx="100013"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sp>
            <p:nvSpPr>
              <p:cNvPr id="62" name="Freeform 54">
                <a:extLst>
                  <a:ext uri="{FF2B5EF4-FFF2-40B4-BE49-F238E27FC236}">
                    <a16:creationId xmlns:a16="http://schemas.microsoft.com/office/drawing/2014/main" id="{20DC5B7C-E571-41E0-9D59-1B013D43C2D2}"/>
                  </a:ext>
                </a:extLst>
              </p:cNvPr>
              <p:cNvSpPr>
                <a:spLocks noEditPoints="1"/>
              </p:cNvSpPr>
              <p:nvPr/>
            </p:nvSpPr>
            <p:spPr bwMode="auto">
              <a:xfrm>
                <a:off x="2878138" y="4421188"/>
                <a:ext cx="282575" cy="328613"/>
              </a:xfrm>
              <a:custGeom>
                <a:avLst/>
                <a:gdLst>
                  <a:gd name="T0" fmla="*/ 69 w 90"/>
                  <a:gd name="T1" fmla="*/ 104 h 104"/>
                  <a:gd name="T2" fmla="*/ 20 w 90"/>
                  <a:gd name="T3" fmla="*/ 104 h 104"/>
                  <a:gd name="T4" fmla="*/ 20 w 90"/>
                  <a:gd name="T5" fmla="*/ 100 h 104"/>
                  <a:gd name="T6" fmla="*/ 9 w 90"/>
                  <a:gd name="T7" fmla="*/ 72 h 104"/>
                  <a:gd name="T8" fmla="*/ 12 w 90"/>
                  <a:gd name="T9" fmla="*/ 70 h 104"/>
                  <a:gd name="T10" fmla="*/ 9 w 90"/>
                  <a:gd name="T11" fmla="*/ 72 h 104"/>
                  <a:gd name="T12" fmla="*/ 0 w 90"/>
                  <a:gd name="T13" fmla="*/ 45 h 104"/>
                  <a:gd name="T14" fmla="*/ 45 w 90"/>
                  <a:gd name="T15" fmla="*/ 0 h 104"/>
                  <a:gd name="T16" fmla="*/ 90 w 90"/>
                  <a:gd name="T17" fmla="*/ 45 h 104"/>
                  <a:gd name="T18" fmla="*/ 81 w 90"/>
                  <a:gd name="T19" fmla="*/ 72 h 104"/>
                  <a:gd name="T20" fmla="*/ 79 w 90"/>
                  <a:gd name="T21" fmla="*/ 74 h 104"/>
                  <a:gd name="T22" fmla="*/ 70 w 90"/>
                  <a:gd name="T23" fmla="*/ 100 h 104"/>
                  <a:gd name="T24" fmla="*/ 69 w 90"/>
                  <a:gd name="T25" fmla="*/ 104 h 104"/>
                  <a:gd name="T26" fmla="*/ 27 w 90"/>
                  <a:gd name="T27" fmla="*/ 96 h 104"/>
                  <a:gd name="T28" fmla="*/ 62 w 90"/>
                  <a:gd name="T29" fmla="*/ 96 h 104"/>
                  <a:gd name="T30" fmla="*/ 75 w 90"/>
                  <a:gd name="T31" fmla="*/ 67 h 104"/>
                  <a:gd name="T32" fmla="*/ 75 w 90"/>
                  <a:gd name="T33" fmla="*/ 67 h 104"/>
                  <a:gd name="T34" fmla="*/ 82 w 90"/>
                  <a:gd name="T35" fmla="*/ 45 h 104"/>
                  <a:gd name="T36" fmla="*/ 45 w 90"/>
                  <a:gd name="T37" fmla="*/ 8 h 104"/>
                  <a:gd name="T38" fmla="*/ 8 w 90"/>
                  <a:gd name="T39" fmla="*/ 45 h 104"/>
                  <a:gd name="T40" fmla="*/ 15 w 90"/>
                  <a:gd name="T41" fmla="*/ 67 h 104"/>
                  <a:gd name="T42" fmla="*/ 15 w 90"/>
                  <a:gd name="T43" fmla="*/ 67 h 104"/>
                  <a:gd name="T44" fmla="*/ 27 w 90"/>
                  <a:gd name="T45"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4">
                    <a:moveTo>
                      <a:pt x="69" y="104"/>
                    </a:moveTo>
                    <a:cubicBezTo>
                      <a:pt x="20" y="104"/>
                      <a:pt x="20" y="104"/>
                      <a:pt x="20" y="104"/>
                    </a:cubicBezTo>
                    <a:cubicBezTo>
                      <a:pt x="20" y="100"/>
                      <a:pt x="20" y="100"/>
                      <a:pt x="20" y="100"/>
                    </a:cubicBezTo>
                    <a:cubicBezTo>
                      <a:pt x="20" y="100"/>
                      <a:pt x="19" y="85"/>
                      <a:pt x="9" y="72"/>
                    </a:cubicBezTo>
                    <a:cubicBezTo>
                      <a:pt x="12" y="70"/>
                      <a:pt x="12" y="70"/>
                      <a:pt x="12" y="70"/>
                    </a:cubicBezTo>
                    <a:cubicBezTo>
                      <a:pt x="9" y="72"/>
                      <a:pt x="9" y="72"/>
                      <a:pt x="9" y="72"/>
                    </a:cubicBezTo>
                    <a:cubicBezTo>
                      <a:pt x="3" y="64"/>
                      <a:pt x="0" y="55"/>
                      <a:pt x="0" y="45"/>
                    </a:cubicBezTo>
                    <a:cubicBezTo>
                      <a:pt x="0" y="21"/>
                      <a:pt x="20" y="0"/>
                      <a:pt x="45" y="0"/>
                    </a:cubicBezTo>
                    <a:cubicBezTo>
                      <a:pt x="70" y="0"/>
                      <a:pt x="90" y="21"/>
                      <a:pt x="90" y="45"/>
                    </a:cubicBezTo>
                    <a:cubicBezTo>
                      <a:pt x="90" y="55"/>
                      <a:pt x="87" y="64"/>
                      <a:pt x="81" y="72"/>
                    </a:cubicBezTo>
                    <a:cubicBezTo>
                      <a:pt x="79" y="74"/>
                      <a:pt x="79" y="74"/>
                      <a:pt x="79" y="74"/>
                    </a:cubicBezTo>
                    <a:cubicBezTo>
                      <a:pt x="71" y="87"/>
                      <a:pt x="70" y="100"/>
                      <a:pt x="70" y="100"/>
                    </a:cubicBezTo>
                    <a:lnTo>
                      <a:pt x="69" y="104"/>
                    </a:lnTo>
                    <a:close/>
                    <a:moveTo>
                      <a:pt x="27" y="96"/>
                    </a:moveTo>
                    <a:cubicBezTo>
                      <a:pt x="62" y="96"/>
                      <a:pt x="62" y="96"/>
                      <a:pt x="62" y="96"/>
                    </a:cubicBezTo>
                    <a:cubicBezTo>
                      <a:pt x="63" y="90"/>
                      <a:pt x="66" y="78"/>
                      <a:pt x="75" y="67"/>
                    </a:cubicBezTo>
                    <a:cubicBezTo>
                      <a:pt x="75" y="67"/>
                      <a:pt x="75" y="67"/>
                      <a:pt x="75" y="67"/>
                    </a:cubicBezTo>
                    <a:cubicBezTo>
                      <a:pt x="79" y="61"/>
                      <a:pt x="82" y="53"/>
                      <a:pt x="82" y="45"/>
                    </a:cubicBezTo>
                    <a:cubicBezTo>
                      <a:pt x="82" y="25"/>
                      <a:pt x="65" y="8"/>
                      <a:pt x="45" y="8"/>
                    </a:cubicBezTo>
                    <a:cubicBezTo>
                      <a:pt x="24" y="8"/>
                      <a:pt x="8" y="25"/>
                      <a:pt x="8" y="45"/>
                    </a:cubicBezTo>
                    <a:cubicBezTo>
                      <a:pt x="8" y="53"/>
                      <a:pt x="10" y="61"/>
                      <a:pt x="15" y="67"/>
                    </a:cubicBezTo>
                    <a:cubicBezTo>
                      <a:pt x="15" y="67"/>
                      <a:pt x="15" y="67"/>
                      <a:pt x="15" y="67"/>
                    </a:cubicBezTo>
                    <a:cubicBezTo>
                      <a:pt x="23" y="78"/>
                      <a:pt x="26" y="90"/>
                      <a:pt x="27"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grpSp>
      <p:grpSp>
        <p:nvGrpSpPr>
          <p:cNvPr id="7" name="Group 6" descr="Showing more decision makers icon - Today, developers, data scientist and more people are involved in making decisions">
            <a:extLst>
              <a:ext uri="{FF2B5EF4-FFF2-40B4-BE49-F238E27FC236}">
                <a16:creationId xmlns:a16="http://schemas.microsoft.com/office/drawing/2014/main" id="{019DB299-0FA6-416F-8EA9-1886E2B517F5}"/>
              </a:ext>
            </a:extLst>
          </p:cNvPr>
          <p:cNvGrpSpPr/>
          <p:nvPr/>
        </p:nvGrpSpPr>
        <p:grpSpPr>
          <a:xfrm>
            <a:off x="10082591" y="4200187"/>
            <a:ext cx="1540280" cy="1554480"/>
            <a:chOff x="10082591" y="4200187"/>
            <a:chExt cx="1540280" cy="1554480"/>
          </a:xfrm>
        </p:grpSpPr>
        <p:sp>
          <p:nvSpPr>
            <p:cNvPr id="104" name="Rectangle 103">
              <a:extLst>
                <a:ext uri="{FF2B5EF4-FFF2-40B4-BE49-F238E27FC236}">
                  <a16:creationId xmlns:a16="http://schemas.microsoft.com/office/drawing/2014/main" id="{B5AD4A2D-B5E2-4A78-8DAD-BBCB679D7516}"/>
                </a:ext>
              </a:extLst>
            </p:cNvPr>
            <p:cNvSpPr/>
            <p:nvPr/>
          </p:nvSpPr>
          <p:spPr bwMode="auto">
            <a:xfrm>
              <a:off x="10082591" y="4200187"/>
              <a:ext cx="1540280" cy="1554480"/>
            </a:xfrm>
            <a:prstGeom prst="rect">
              <a:avLst/>
            </a:prstGeom>
            <a:solidFill>
              <a:schemeClr val="bg1"/>
            </a:solidFill>
            <a:ln>
              <a:solidFill>
                <a:schemeClr val="accent1"/>
              </a:solidFill>
            </a:ln>
            <a:effectLst>
              <a:glow rad="63500">
                <a:schemeClr val="accent1">
                  <a:satMod val="175000"/>
                  <a:alpha val="40000"/>
                </a:schemeClr>
              </a:glo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algn="ctr" defTabSz="913748" fontAlgn="base">
                <a:spcBef>
                  <a:spcPct val="0"/>
                </a:spcBef>
                <a:spcAft>
                  <a:spcPct val="0"/>
                </a:spcAft>
                <a:defRPr/>
              </a:pP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More</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decision</a:t>
              </a:r>
              <a:b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br>
              <a:r>
                <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makers</a:t>
              </a:r>
            </a:p>
          </p:txBody>
        </p:sp>
        <p:sp>
          <p:nvSpPr>
            <p:cNvPr id="3" name="Freeform 91">
              <a:extLst>
                <a:ext uri="{FF2B5EF4-FFF2-40B4-BE49-F238E27FC236}">
                  <a16:creationId xmlns:a16="http://schemas.microsoft.com/office/drawing/2014/main" id="{C0CF8AFE-B274-40AD-8A88-D0110FF4D7FF}"/>
                </a:ext>
              </a:extLst>
            </p:cNvPr>
            <p:cNvSpPr>
              <a:spLocks noEditPoints="1"/>
            </p:cNvSpPr>
            <p:nvPr/>
          </p:nvSpPr>
          <p:spPr bwMode="auto">
            <a:xfrm>
              <a:off x="10650466" y="4414681"/>
              <a:ext cx="404531" cy="326736"/>
            </a:xfrm>
            <a:custGeom>
              <a:avLst/>
              <a:gdLst>
                <a:gd name="T0" fmla="*/ 117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7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7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7"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lose/>
                  <a:moveTo>
                    <a:pt x="24" y="32"/>
                  </a:moveTo>
                  <a:cubicBezTo>
                    <a:pt x="18" y="32"/>
                    <a:pt x="12" y="27"/>
                    <a:pt x="12" y="20"/>
                  </a:cubicBezTo>
                  <a:cubicBezTo>
                    <a:pt x="12" y="13"/>
                    <a:pt x="18"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8" y="32"/>
                    <a:pt x="92" y="27"/>
                    <a:pt x="92" y="20"/>
                  </a:cubicBezTo>
                  <a:cubicBezTo>
                    <a:pt x="92" y="13"/>
                    <a:pt x="98" y="8"/>
                    <a:pt x="104" y="8"/>
                  </a:cubicBezTo>
                  <a:cubicBezTo>
                    <a:pt x="111" y="8"/>
                    <a:pt x="116" y="13"/>
                    <a:pt x="116" y="20"/>
                  </a:cubicBezTo>
                  <a:cubicBezTo>
                    <a:pt x="116" y="27"/>
                    <a:pt x="111" y="32"/>
                    <a:pt x="104" y="32"/>
                  </a:cubicBezTo>
                  <a:close/>
                </a:path>
              </a:pathLst>
            </a:custGeom>
            <a:solidFill>
              <a:schemeClr val="accent2"/>
            </a:solidFill>
            <a:ln>
              <a:noFill/>
            </a:ln>
          </p:spPr>
          <p:txBody>
            <a:bodyPr vert="horz" wrap="square" lIns="89619" tIns="44810" rIns="89619" bIns="44810" numCol="1" anchor="t" anchorCtr="0" compatLnSpc="1">
              <a:prstTxWarp prst="textNoShape">
                <a:avLst/>
              </a:prstTxWarp>
            </a:bodyPr>
            <a:lstStyle/>
            <a:p>
              <a:endParaRPr lang="en-US" sz="1764"/>
            </a:p>
          </p:txBody>
        </p:sp>
      </p:grpSp>
      <p:pic>
        <p:nvPicPr>
          <p:cNvPr id="9" name="Picture 8" descr="ADX logo">
            <a:extLst>
              <a:ext uri="{FF2B5EF4-FFF2-40B4-BE49-F238E27FC236}">
                <a16:creationId xmlns:a16="http://schemas.microsoft.com/office/drawing/2014/main" id="{AA025722-B58D-449F-B795-B10FEBCF4C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358818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par>
                                <p:cTn id="8" presetID="10" presetClass="entr" presetSubtype="0" fill="hold" nodeType="withEffect">
                                  <p:stCondLst>
                                    <p:cond delay="20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22" presetClass="entr" presetSubtype="4" fill="hold" nodeType="withEffect">
                                  <p:stCondLst>
                                    <p:cond delay="200"/>
                                  </p:stCondLst>
                                  <p:childTnLst>
                                    <p:set>
                                      <p:cBhvr>
                                        <p:cTn id="12" dur="1" fill="hold">
                                          <p:stCondLst>
                                            <p:cond delay="0"/>
                                          </p:stCondLst>
                                        </p:cTn>
                                        <p:tgtEl>
                                          <p:spTgt spid="48"/>
                                        </p:tgtEl>
                                        <p:attrNameLst>
                                          <p:attrName>style.visibility</p:attrName>
                                        </p:attrNameLst>
                                      </p:cBhvr>
                                      <p:to>
                                        <p:strVal val="visible"/>
                                      </p:to>
                                    </p:set>
                                    <p:animEffect transition="in" filter="wipe(down)">
                                      <p:cBhvr>
                                        <p:cTn id="13" dur="500"/>
                                        <p:tgtEl>
                                          <p:spTgt spid="48"/>
                                        </p:tgtEl>
                                      </p:cBhvr>
                                    </p:animEffect>
                                  </p:childTnLst>
                                </p:cTn>
                              </p:par>
                              <p:par>
                                <p:cTn id="14" presetID="22" presetClass="entr" presetSubtype="8" fill="hold" nodeType="withEffect">
                                  <p:stCondLst>
                                    <p:cond delay="2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97"/>
                                        </p:tgtEl>
                                        <p:attrNameLst>
                                          <p:attrName>style.visibility</p:attrName>
                                        </p:attrNameLst>
                                      </p:cBhvr>
                                      <p:to>
                                        <p:strVal val="visible"/>
                                      </p:to>
                                    </p:set>
                                    <p:animEffect transition="in" filter="wipe(left)">
                                      <p:cBhvr>
                                        <p:cTn id="24" dur="500"/>
                                        <p:tgtEl>
                                          <p:spTgt spid="97"/>
                                        </p:tgtEl>
                                      </p:cBhvr>
                                    </p:animEffect>
                                  </p:childTnLst>
                                </p:cTn>
                              </p:par>
                              <p:par>
                                <p:cTn id="25" presetID="10" presetClass="entr" presetSubtype="0" fill="hold"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22" presetClass="entr" presetSubtype="4" fill="hold" nodeType="withEffect">
                                  <p:stCondLst>
                                    <p:cond delay="10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500"/>
                                        <p:tgtEl>
                                          <p:spTgt spid="54"/>
                                        </p:tgtEl>
                                      </p:cBhvr>
                                    </p:animEffect>
                                  </p:childTnLst>
                                </p:cTn>
                              </p:par>
                              <p:par>
                                <p:cTn id="31" presetID="22" presetClass="entr" presetSubtype="8" fill="hold" nodeType="withEffect">
                                  <p:stCondLst>
                                    <p:cond delay="1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10" presetClass="entr" presetSubtype="0" fill="hold" grpId="0" nodeType="withEffect">
                                  <p:stCondLst>
                                    <p:cond delay="10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fade">
                                      <p:cBhvr>
                                        <p:cTn id="41" dur="500"/>
                                        <p:tgtEl>
                                          <p:spTgt spid="8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fade">
                                      <p:cBhvr>
                                        <p:cTn id="44" dur="500"/>
                                        <p:tgtEl>
                                          <p:spTgt spid="9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fade">
                                      <p:cBhvr>
                                        <p:cTn id="52" dur="500"/>
                                        <p:tgtEl>
                                          <p:spTgt spid="10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0"/>
                                        </p:tgtEl>
                                        <p:attrNameLst>
                                          <p:attrName>style.visibility</p:attrName>
                                        </p:attrNameLst>
                                      </p:cBhvr>
                                      <p:to>
                                        <p:strVal val="visible"/>
                                      </p:to>
                                    </p:set>
                                    <p:animEffect transition="in" filter="fade">
                                      <p:cBhvr>
                                        <p:cTn id="55" dur="500"/>
                                        <p:tgtEl>
                                          <p:spTgt spid="10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500"/>
                                        <p:tgtEl>
                                          <p:spTgt spid="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88" grpId="0"/>
      <p:bldP spid="99" grpId="0" animBg="1"/>
      <p:bldP spid="100" grpId="0" animBg="1"/>
      <p:bldP spid="102" grpId="0" animBg="1"/>
      <p:bldP spid="10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Ingestion Process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3" name="Diagramm 2">
            <a:extLst>
              <a:ext uri="{FF2B5EF4-FFF2-40B4-BE49-F238E27FC236}">
                <a16:creationId xmlns:a16="http://schemas.microsoft.com/office/drawing/2014/main" id="{50A4066E-C8BA-4696-9C81-E546333951CE}"/>
              </a:ext>
            </a:extLst>
          </p:cNvPr>
          <p:cNvGraphicFramePr/>
          <p:nvPr>
            <p:extLst>
              <p:ext uri="{D42A27DB-BD31-4B8C-83A1-F6EECF244321}">
                <p14:modId xmlns:p14="http://schemas.microsoft.com/office/powerpoint/2010/main" val="3618283536"/>
              </p:ext>
            </p:extLst>
          </p:nvPr>
        </p:nvGraphicFramePr>
        <p:xfrm>
          <a:off x="71021" y="2689934"/>
          <a:ext cx="11842149" cy="37818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21478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Storage Highlights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4228722"/>
          </a:xfrm>
        </p:spPr>
        <p:txBody>
          <a:bodyPr/>
          <a:lstStyle/>
          <a:p>
            <a:pPr marL="342834" indent="-342834">
              <a:buFont typeface="+mj-lt"/>
              <a:buAutoNum type="arabicPeriod"/>
            </a:pPr>
            <a:r>
              <a:rPr lang="en-US" sz="2000" b="1" dirty="0">
                <a:solidFill>
                  <a:schemeClr val="accent2"/>
                </a:solidFill>
                <a:cs typeface="Segoe UI Light" panose="020B0502040204020203" pitchFamily="34" charset="0"/>
              </a:rPr>
              <a:t> </a:t>
            </a:r>
            <a:r>
              <a:rPr lang="en-US" sz="1800" b="1" dirty="0">
                <a:solidFill>
                  <a:schemeClr val="accent2"/>
                </a:solidFill>
                <a:cs typeface="Segoe UI Light" panose="020B0502040204020203" pitchFamily="34" charset="0"/>
              </a:rPr>
              <a:t>Column Store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Better Compression</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With </a:t>
            </a:r>
            <a:r>
              <a:rPr lang="en-US" sz="1400" dirty="0" err="1">
                <a:solidFill>
                  <a:schemeClr val="tx1"/>
                </a:solidFill>
                <a:cs typeface="Segoe UI Light" panose="020B0502040204020203" pitchFamily="34" charset="0"/>
              </a:rPr>
              <a:t>sharding</a:t>
            </a:r>
            <a:r>
              <a:rPr lang="en-US" sz="1400" dirty="0">
                <a:solidFill>
                  <a:schemeClr val="tx1"/>
                </a:solidFill>
                <a:cs typeface="Segoe UI Light" panose="020B0502040204020203" pitchFamily="34" charset="0"/>
              </a:rPr>
              <a:t>: Get just what’s needed</a:t>
            </a:r>
          </a:p>
          <a:p>
            <a:pPr marL="457112" indent="-457112">
              <a:buFont typeface="+mj-lt"/>
              <a:buAutoNum type="arabicPeriod"/>
            </a:pPr>
            <a:r>
              <a:rPr lang="en-US" sz="1800" b="1" dirty="0">
                <a:solidFill>
                  <a:schemeClr val="accent2"/>
                </a:solidFill>
                <a:cs typeface="Segoe UI Light" panose="020B0502040204020203" pitchFamily="34" charset="0"/>
              </a:rPr>
              <a:t>Text Indexing</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Text, numeric</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Special JSON (dynamic type) handling</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Low granularity</a:t>
            </a:r>
          </a:p>
          <a:p>
            <a:pPr marL="457112" indent="-457112">
              <a:buFont typeface="+mj-lt"/>
              <a:buAutoNum type="arabicPeriod"/>
            </a:pPr>
            <a:r>
              <a:rPr lang="en-US" sz="1800" b="1" dirty="0">
                <a:solidFill>
                  <a:schemeClr val="accent2"/>
                </a:solidFill>
                <a:cs typeface="Segoe UI Light" panose="020B0502040204020203" pitchFamily="34" charset="0"/>
              </a:rPr>
              <a:t>(Immutable) </a:t>
            </a:r>
            <a:r>
              <a:rPr lang="en-US" sz="1800" b="1" dirty="0" err="1">
                <a:solidFill>
                  <a:schemeClr val="accent2"/>
                </a:solidFill>
                <a:cs typeface="Segoe UI Light" panose="020B0502040204020203" pitchFamily="34" charset="0"/>
              </a:rPr>
              <a:t>Sharding</a:t>
            </a:r>
            <a:endParaRPr lang="en-US" sz="1800" b="1" dirty="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Parallel processing</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No extra update handling</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No sync overhead between nodes (Caching etc.)</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Easy time travel</a:t>
            </a:r>
          </a:p>
        </p:txBody>
      </p:sp>
    </p:spTree>
    <p:extLst>
      <p:ext uri="{BB962C8B-B14F-4D97-AF65-F5344CB8AC3E}">
        <p14:creationId xmlns:p14="http://schemas.microsoft.com/office/powerpoint/2010/main" val="3160532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fade">
                                      <p:cBhvr>
                                        <p:cTn id="27" dur="500"/>
                                        <p:tgtEl>
                                          <p:spTgt spid="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Effect transition="in" filter="fade">
                                      <p:cBhvr>
                                        <p:cTn id="32" dur="500"/>
                                        <p:tgtEl>
                                          <p:spTgt spid="7">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7">
                                            <p:txEl>
                                              <p:pRg st="9" end="9"/>
                                            </p:txEl>
                                          </p:spTgt>
                                        </p:tgtEl>
                                        <p:attrNameLst>
                                          <p:attrName>style.visibility</p:attrName>
                                        </p:attrNameLst>
                                      </p:cBhvr>
                                      <p:to>
                                        <p:strVal val="visible"/>
                                      </p:to>
                                    </p:set>
                                    <p:animEffect transition="in" filter="fade">
                                      <p:cBhvr>
                                        <p:cTn id="38" dur="500"/>
                                        <p:tgtEl>
                                          <p:spTgt spid="7">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10" end="10"/>
                                            </p:txEl>
                                          </p:spTgt>
                                        </p:tgtEl>
                                        <p:attrNameLst>
                                          <p:attrName>style.visibility</p:attrName>
                                        </p:attrNameLst>
                                      </p:cBhvr>
                                      <p:to>
                                        <p:strVal val="visible"/>
                                      </p:to>
                                    </p:set>
                                    <p:animEffect transition="in" filter="fade">
                                      <p:cBhvr>
                                        <p:cTn id="41" dur="500"/>
                                        <p:tgtEl>
                                          <p:spTgt spid="7">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xEl>
                                              <p:pRg st="11" end="11"/>
                                            </p:txEl>
                                          </p:spTgt>
                                        </p:tgtEl>
                                        <p:attrNameLst>
                                          <p:attrName>style.visibility</p:attrName>
                                        </p:attrNameLst>
                                      </p:cBhvr>
                                      <p:to>
                                        <p:strVal val="visible"/>
                                      </p:to>
                                    </p:set>
                                    <p:animEffect transition="in" filter="fade">
                                      <p:cBhvr>
                                        <p:cTn id="44"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abgerundete Ecken 49">
            <a:extLst>
              <a:ext uri="{FF2B5EF4-FFF2-40B4-BE49-F238E27FC236}">
                <a16:creationId xmlns:a16="http://schemas.microsoft.com/office/drawing/2014/main" id="{73B4A094-4911-4A0E-824C-978E4CA6D159}"/>
              </a:ext>
            </a:extLst>
          </p:cNvPr>
          <p:cNvSpPr/>
          <p:nvPr/>
        </p:nvSpPr>
        <p:spPr bwMode="auto">
          <a:xfrm>
            <a:off x="251792" y="1192696"/>
            <a:ext cx="8388626" cy="5512904"/>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ADX Table details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3" name="Rechteck 2">
            <a:extLst>
              <a:ext uri="{FF2B5EF4-FFF2-40B4-BE49-F238E27FC236}">
                <a16:creationId xmlns:a16="http://schemas.microsoft.com/office/drawing/2014/main" id="{E874930D-F40A-4021-AA0F-3BE919524842}"/>
              </a:ext>
            </a:extLst>
          </p:cNvPr>
          <p:cNvSpPr/>
          <p:nvPr/>
        </p:nvSpPr>
        <p:spPr bwMode="auto">
          <a:xfrm>
            <a:off x="498527" y="3273680"/>
            <a:ext cx="2153652" cy="11079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Extend</a:t>
            </a:r>
            <a:r>
              <a:rPr lang="de-DE" sz="2000" dirty="0">
                <a:gradFill>
                  <a:gsLst>
                    <a:gs pos="0">
                      <a:srgbClr val="FFFFFF"/>
                    </a:gs>
                    <a:gs pos="100000">
                      <a:srgbClr val="FFFFFF"/>
                    </a:gs>
                  </a:gsLst>
                  <a:lin ang="5400000" scaled="0"/>
                </a:gradFill>
                <a:ea typeface="Segoe UI" pitchFamily="34" charset="0"/>
                <a:cs typeface="Segoe UI" pitchFamily="34" charset="0"/>
              </a:rPr>
              <a:t> Directory</a:t>
            </a:r>
          </a:p>
        </p:txBody>
      </p:sp>
      <p:sp>
        <p:nvSpPr>
          <p:cNvPr id="12" name="Rechteck 11">
            <a:extLst>
              <a:ext uri="{FF2B5EF4-FFF2-40B4-BE49-F238E27FC236}">
                <a16:creationId xmlns:a16="http://schemas.microsoft.com/office/drawing/2014/main" id="{34A34007-77A2-40D0-82C7-3264134E2A5C}"/>
              </a:ext>
            </a:extLst>
          </p:cNvPr>
          <p:cNvSpPr/>
          <p:nvPr/>
        </p:nvSpPr>
        <p:spPr bwMode="auto">
          <a:xfrm>
            <a:off x="498527" y="5111906"/>
            <a:ext cx="2153652" cy="7348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Meta</a:t>
            </a:r>
            <a:r>
              <a:rPr lang="de-DE" sz="2000" dirty="0">
                <a:gradFill>
                  <a:gsLst>
                    <a:gs pos="0">
                      <a:srgbClr val="FFFFFF"/>
                    </a:gs>
                    <a:gs pos="100000">
                      <a:srgbClr val="FFFFFF"/>
                    </a:gs>
                  </a:gsLst>
                  <a:lin ang="5400000" scaled="0"/>
                </a:gradFill>
                <a:ea typeface="Segoe UI" pitchFamily="34" charset="0"/>
                <a:cs typeface="Segoe UI" pitchFamily="34" charset="0"/>
              </a:rPr>
              <a:t> </a:t>
            </a:r>
            <a:r>
              <a:rPr lang="de-DE" sz="2000" dirty="0" err="1">
                <a:gradFill>
                  <a:gsLst>
                    <a:gs pos="0">
                      <a:srgbClr val="FFFFFF"/>
                    </a:gs>
                    <a:gs pos="100000">
                      <a:srgbClr val="FFFFFF"/>
                    </a:gs>
                  </a:gsLst>
                  <a:lin ang="5400000" scaled="0"/>
                </a:gradFill>
                <a:ea typeface="Segoe UI" pitchFamily="34" charset="0"/>
                <a:cs typeface="Segoe UI" pitchFamily="34" charset="0"/>
              </a:rPr>
              <a:t>data</a:t>
            </a:r>
            <a:endParaRPr lang="de-D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hteck 12">
            <a:extLst>
              <a:ext uri="{FF2B5EF4-FFF2-40B4-BE49-F238E27FC236}">
                <a16:creationId xmlns:a16="http://schemas.microsoft.com/office/drawing/2014/main" id="{032DEB67-BAC6-4CD7-89EA-403D3933FA69}"/>
              </a:ext>
            </a:extLst>
          </p:cNvPr>
          <p:cNvSpPr/>
          <p:nvPr/>
        </p:nvSpPr>
        <p:spPr bwMode="auto">
          <a:xfrm>
            <a:off x="5652053" y="1378294"/>
            <a:ext cx="2153652" cy="676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Extend</a:t>
            </a:r>
            <a:r>
              <a:rPr lang="de-DE" sz="2000" dirty="0">
                <a:gradFill>
                  <a:gsLst>
                    <a:gs pos="0">
                      <a:srgbClr val="FFFFFF"/>
                    </a:gs>
                    <a:gs pos="100000">
                      <a:srgbClr val="FFFFFF"/>
                    </a:gs>
                  </a:gsLst>
                  <a:lin ang="5400000" scaled="0"/>
                </a:gradFill>
                <a:ea typeface="Segoe UI" pitchFamily="34" charset="0"/>
                <a:cs typeface="Segoe UI" pitchFamily="34" charset="0"/>
              </a:rPr>
              <a:t> 0 </a:t>
            </a:r>
            <a:r>
              <a:rPr lang="de-DE" sz="2000" dirty="0" err="1">
                <a:gradFill>
                  <a:gsLst>
                    <a:gs pos="0">
                      <a:srgbClr val="FFFFFF"/>
                    </a:gs>
                    <a:gs pos="100000">
                      <a:srgbClr val="FFFFFF"/>
                    </a:gs>
                  </a:gsLst>
                  <a:lin ang="5400000" scaled="0"/>
                </a:gradFill>
                <a:ea typeface="Segoe UI" pitchFamily="34" charset="0"/>
                <a:cs typeface="Segoe UI" pitchFamily="34" charset="0"/>
              </a:rPr>
              <a:t>data</a:t>
            </a:r>
            <a:endParaRPr lang="de-D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hteck 13">
            <a:extLst>
              <a:ext uri="{FF2B5EF4-FFF2-40B4-BE49-F238E27FC236}">
                <a16:creationId xmlns:a16="http://schemas.microsoft.com/office/drawing/2014/main" id="{4B34C4ED-79D2-4CD2-B968-D74B21CCA139}"/>
              </a:ext>
            </a:extLst>
          </p:cNvPr>
          <p:cNvSpPr/>
          <p:nvPr/>
        </p:nvSpPr>
        <p:spPr bwMode="auto">
          <a:xfrm>
            <a:off x="5652053" y="2191846"/>
            <a:ext cx="2153652" cy="676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Extend</a:t>
            </a:r>
            <a:r>
              <a:rPr lang="de-DE" sz="2000" dirty="0">
                <a:gradFill>
                  <a:gsLst>
                    <a:gs pos="0">
                      <a:srgbClr val="FFFFFF"/>
                    </a:gs>
                    <a:gs pos="100000">
                      <a:srgbClr val="FFFFFF"/>
                    </a:gs>
                  </a:gsLst>
                  <a:lin ang="5400000" scaled="0"/>
                </a:gradFill>
                <a:ea typeface="Segoe UI" pitchFamily="34" charset="0"/>
                <a:cs typeface="Segoe UI" pitchFamily="34" charset="0"/>
              </a:rPr>
              <a:t> 1 </a:t>
            </a:r>
            <a:r>
              <a:rPr lang="de-DE" sz="2000" dirty="0" err="1">
                <a:gradFill>
                  <a:gsLst>
                    <a:gs pos="0">
                      <a:srgbClr val="FFFFFF"/>
                    </a:gs>
                    <a:gs pos="100000">
                      <a:srgbClr val="FFFFFF"/>
                    </a:gs>
                  </a:gsLst>
                  <a:lin ang="5400000" scaled="0"/>
                </a:gradFill>
                <a:ea typeface="Segoe UI" pitchFamily="34" charset="0"/>
                <a:cs typeface="Segoe UI" pitchFamily="34" charset="0"/>
              </a:rPr>
              <a:t>data</a:t>
            </a:r>
            <a:endParaRPr lang="de-D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hteck 14">
            <a:extLst>
              <a:ext uri="{FF2B5EF4-FFF2-40B4-BE49-F238E27FC236}">
                <a16:creationId xmlns:a16="http://schemas.microsoft.com/office/drawing/2014/main" id="{606043DD-2C42-4F1C-897C-D8369D6DA57D}"/>
              </a:ext>
            </a:extLst>
          </p:cNvPr>
          <p:cNvSpPr/>
          <p:nvPr/>
        </p:nvSpPr>
        <p:spPr bwMode="auto">
          <a:xfrm>
            <a:off x="5652053" y="3005397"/>
            <a:ext cx="2153652" cy="676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Extend</a:t>
            </a:r>
            <a:r>
              <a:rPr lang="de-DE" sz="2000" dirty="0">
                <a:gradFill>
                  <a:gsLst>
                    <a:gs pos="0">
                      <a:srgbClr val="FFFFFF"/>
                    </a:gs>
                    <a:gs pos="100000">
                      <a:srgbClr val="FFFFFF"/>
                    </a:gs>
                  </a:gsLst>
                  <a:lin ang="5400000" scaled="0"/>
                </a:gradFill>
                <a:ea typeface="Segoe UI" pitchFamily="34" charset="0"/>
                <a:cs typeface="Segoe UI" pitchFamily="34" charset="0"/>
              </a:rPr>
              <a:t> n </a:t>
            </a:r>
            <a:r>
              <a:rPr lang="de-DE" sz="2000" dirty="0" err="1">
                <a:gradFill>
                  <a:gsLst>
                    <a:gs pos="0">
                      <a:srgbClr val="FFFFFF"/>
                    </a:gs>
                    <a:gs pos="100000">
                      <a:srgbClr val="FFFFFF"/>
                    </a:gs>
                  </a:gsLst>
                  <a:lin ang="5400000" scaled="0"/>
                </a:gradFill>
                <a:ea typeface="Segoe UI" pitchFamily="34" charset="0"/>
                <a:cs typeface="Segoe UI" pitchFamily="34" charset="0"/>
              </a:rPr>
              <a:t>data</a:t>
            </a:r>
            <a:endParaRPr lang="de-D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hteck 15">
            <a:extLst>
              <a:ext uri="{FF2B5EF4-FFF2-40B4-BE49-F238E27FC236}">
                <a16:creationId xmlns:a16="http://schemas.microsoft.com/office/drawing/2014/main" id="{5F37FA8B-124C-4EED-837A-1024A9AC2405}"/>
              </a:ext>
            </a:extLst>
          </p:cNvPr>
          <p:cNvSpPr/>
          <p:nvPr/>
        </p:nvSpPr>
        <p:spPr bwMode="auto">
          <a:xfrm>
            <a:off x="5652052" y="3982453"/>
            <a:ext cx="2366211" cy="461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0 Index</a:t>
            </a:r>
          </a:p>
        </p:txBody>
      </p:sp>
      <p:sp>
        <p:nvSpPr>
          <p:cNvPr id="17" name="Rechteck 16">
            <a:extLst>
              <a:ext uri="{FF2B5EF4-FFF2-40B4-BE49-F238E27FC236}">
                <a16:creationId xmlns:a16="http://schemas.microsoft.com/office/drawing/2014/main" id="{B47F330C-1B16-4DE8-BE65-AB825A07A36F}"/>
              </a:ext>
            </a:extLst>
          </p:cNvPr>
          <p:cNvSpPr/>
          <p:nvPr/>
        </p:nvSpPr>
        <p:spPr bwMode="auto">
          <a:xfrm>
            <a:off x="5652052" y="4650874"/>
            <a:ext cx="2366211" cy="461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1 Index</a:t>
            </a:r>
          </a:p>
        </p:txBody>
      </p:sp>
      <p:sp>
        <p:nvSpPr>
          <p:cNvPr id="20" name="Rechteck 19">
            <a:extLst>
              <a:ext uri="{FF2B5EF4-FFF2-40B4-BE49-F238E27FC236}">
                <a16:creationId xmlns:a16="http://schemas.microsoft.com/office/drawing/2014/main" id="{60D039DD-1CBB-418B-AF56-C88B7A44DC92}"/>
              </a:ext>
            </a:extLst>
          </p:cNvPr>
          <p:cNvSpPr/>
          <p:nvPr/>
        </p:nvSpPr>
        <p:spPr bwMode="auto">
          <a:xfrm>
            <a:off x="5652052" y="5319295"/>
            <a:ext cx="2366211" cy="461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 Index</a:t>
            </a:r>
          </a:p>
        </p:txBody>
      </p:sp>
      <p:sp>
        <p:nvSpPr>
          <p:cNvPr id="21" name="Rechteck 20">
            <a:extLst>
              <a:ext uri="{FF2B5EF4-FFF2-40B4-BE49-F238E27FC236}">
                <a16:creationId xmlns:a16="http://schemas.microsoft.com/office/drawing/2014/main" id="{28CDC899-EFFF-4D22-A223-5F0679CB50A6}"/>
              </a:ext>
            </a:extLst>
          </p:cNvPr>
          <p:cNvSpPr/>
          <p:nvPr/>
        </p:nvSpPr>
        <p:spPr bwMode="auto">
          <a:xfrm>
            <a:off x="5652052" y="5987716"/>
            <a:ext cx="2366211" cy="4610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m Index</a:t>
            </a:r>
          </a:p>
        </p:txBody>
      </p:sp>
      <p:cxnSp>
        <p:nvCxnSpPr>
          <p:cNvPr id="6" name="Gerade Verbindung mit Pfeil 5">
            <a:extLst>
              <a:ext uri="{FF2B5EF4-FFF2-40B4-BE49-F238E27FC236}">
                <a16:creationId xmlns:a16="http://schemas.microsoft.com/office/drawing/2014/main" id="{5EE978BD-EE68-4D71-B05F-28BAC0467EED}"/>
              </a:ext>
            </a:extLst>
          </p:cNvPr>
          <p:cNvCxnSpPr>
            <a:cxnSpLocks/>
            <a:stCxn id="3" idx="3"/>
            <a:endCxn id="13" idx="1"/>
          </p:cNvCxnSpPr>
          <p:nvPr/>
        </p:nvCxnSpPr>
        <p:spPr>
          <a:xfrm flipV="1">
            <a:off x="2652179" y="1716638"/>
            <a:ext cx="2999874" cy="2111040"/>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BE8A13EE-51CD-47AB-823E-ADC5DAE71130}"/>
              </a:ext>
            </a:extLst>
          </p:cNvPr>
          <p:cNvCxnSpPr>
            <a:cxnSpLocks/>
            <a:stCxn id="3" idx="3"/>
            <a:endCxn id="14" idx="1"/>
          </p:cNvCxnSpPr>
          <p:nvPr/>
        </p:nvCxnSpPr>
        <p:spPr>
          <a:xfrm flipV="1">
            <a:off x="2652179" y="2530190"/>
            <a:ext cx="2999874" cy="1297488"/>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00060F87-2642-4C2F-B41E-A50FD6FFD610}"/>
              </a:ext>
            </a:extLst>
          </p:cNvPr>
          <p:cNvCxnSpPr>
            <a:cxnSpLocks/>
            <a:stCxn id="3" idx="3"/>
            <a:endCxn id="15" idx="1"/>
          </p:cNvCxnSpPr>
          <p:nvPr/>
        </p:nvCxnSpPr>
        <p:spPr>
          <a:xfrm flipV="1">
            <a:off x="2652179" y="3343741"/>
            <a:ext cx="2999874" cy="483937"/>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C3D80452-A200-409D-AA62-01C3C2608F80}"/>
              </a:ext>
            </a:extLst>
          </p:cNvPr>
          <p:cNvCxnSpPr>
            <a:cxnSpLocks/>
            <a:stCxn id="3" idx="3"/>
          </p:cNvCxnSpPr>
          <p:nvPr/>
        </p:nvCxnSpPr>
        <p:spPr>
          <a:xfrm>
            <a:off x="2652179" y="3827678"/>
            <a:ext cx="2999873" cy="421246"/>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AE567E5-BA3B-4961-A45F-357F746FAB35}"/>
              </a:ext>
            </a:extLst>
          </p:cNvPr>
          <p:cNvCxnSpPr>
            <a:cxnSpLocks/>
            <a:stCxn id="3" idx="3"/>
            <a:endCxn id="17" idx="1"/>
          </p:cNvCxnSpPr>
          <p:nvPr/>
        </p:nvCxnSpPr>
        <p:spPr>
          <a:xfrm>
            <a:off x="2652179" y="3827678"/>
            <a:ext cx="2999873" cy="1053713"/>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47EB7984-FC40-4411-8133-BCB531E43F72}"/>
              </a:ext>
            </a:extLst>
          </p:cNvPr>
          <p:cNvCxnSpPr>
            <a:cxnSpLocks/>
            <a:stCxn id="3" idx="3"/>
            <a:endCxn id="20" idx="1"/>
          </p:cNvCxnSpPr>
          <p:nvPr/>
        </p:nvCxnSpPr>
        <p:spPr>
          <a:xfrm>
            <a:off x="2652179" y="3827678"/>
            <a:ext cx="2999873" cy="1722134"/>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A8FF0BE2-21C2-43B0-A476-9ADB55C6B53D}"/>
              </a:ext>
            </a:extLst>
          </p:cNvPr>
          <p:cNvCxnSpPr>
            <a:cxnSpLocks/>
            <a:stCxn id="3" idx="3"/>
            <a:endCxn id="21" idx="1"/>
          </p:cNvCxnSpPr>
          <p:nvPr/>
        </p:nvCxnSpPr>
        <p:spPr>
          <a:xfrm>
            <a:off x="2652179" y="3827678"/>
            <a:ext cx="2999873" cy="2390555"/>
          </a:xfrm>
          <a:prstGeom prst="straightConnector1">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1DC15A1B-99FC-40B3-B774-7A23C1067091}"/>
              </a:ext>
            </a:extLst>
          </p:cNvPr>
          <p:cNvGrpSpPr/>
          <p:nvPr/>
        </p:nvGrpSpPr>
        <p:grpSpPr>
          <a:xfrm>
            <a:off x="8842246" y="2256202"/>
            <a:ext cx="3070925" cy="1587600"/>
            <a:chOff x="0" y="4718339"/>
            <a:chExt cx="3391647" cy="1587600"/>
          </a:xfrm>
        </p:grpSpPr>
        <p:sp>
          <p:nvSpPr>
            <p:cNvPr id="54" name="Rechteck 53">
              <a:extLst>
                <a:ext uri="{FF2B5EF4-FFF2-40B4-BE49-F238E27FC236}">
                  <a16:creationId xmlns:a16="http://schemas.microsoft.com/office/drawing/2014/main" id="{05A8D0C5-0741-4DA9-90D8-47006750A1CB}"/>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5" name="Textfeld 54">
              <a:extLst>
                <a:ext uri="{FF2B5EF4-FFF2-40B4-BE49-F238E27FC236}">
                  <a16:creationId xmlns:a16="http://schemas.microsoft.com/office/drawing/2014/main" id="{3FB06D3C-C079-426C-BEFE-67536EBD06AD}"/>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lvl="1" defTabSz="533400">
                <a:lnSpc>
                  <a:spcPct val="90000"/>
                </a:lnSpc>
                <a:spcBef>
                  <a:spcPct val="0"/>
                </a:spcBef>
                <a:spcAft>
                  <a:spcPct val="15000"/>
                </a:spcAft>
              </a:pPr>
              <a:endParaRPr lang="de-DE" sz="1200" b="0" u="sng" dirty="0">
                <a:solidFill>
                  <a:srgbClr val="000000"/>
                </a:solidFill>
                <a:effectLst/>
                <a:latin typeface="Consolas" panose="020B0609020204030204" pitchFamily="49" charset="0"/>
              </a:endParaRPr>
            </a:p>
            <a:p>
              <a:pPr marL="0" lvl="1" defTabSz="533400">
                <a:lnSpc>
                  <a:spcPct val="90000"/>
                </a:lnSpc>
                <a:spcBef>
                  <a:spcPct val="0"/>
                </a:spcBef>
                <a:spcAft>
                  <a:spcPct val="15000"/>
                </a:spcAft>
              </a:pPr>
              <a:r>
                <a:rPr lang="de-DE" sz="1200" b="0" u="sng" dirty="0">
                  <a:solidFill>
                    <a:srgbClr val="000000"/>
                  </a:solidFill>
                  <a:effectLst/>
                  <a:latin typeface="Consolas" panose="020B0609020204030204" pitchFamily="49" charset="0"/>
                </a:rPr>
                <a:t>Try:</a:t>
              </a:r>
            </a:p>
            <a:p>
              <a:pPr marL="0" lvl="1" defTabSz="533400">
                <a:lnSpc>
                  <a:spcPct val="90000"/>
                </a:lnSpc>
                <a:spcBef>
                  <a:spcPct val="0"/>
                </a:spcBef>
                <a:spcAft>
                  <a:spcPct val="15000"/>
                </a:spcAft>
              </a:pPr>
              <a:r>
                <a:rPr lang="de-DE" sz="1200" b="0" dirty="0">
                  <a:solidFill>
                    <a:srgbClr val="000000"/>
                  </a:solidFill>
                  <a:effectLst/>
                  <a:latin typeface="Consolas" panose="020B0609020204030204" pitchFamily="49" charset="0"/>
                </a:rPr>
                <a:t>.</a:t>
              </a:r>
              <a:r>
                <a:rPr lang="de-DE" sz="1200" b="0" dirty="0" err="1">
                  <a:solidFill>
                    <a:srgbClr val="000000"/>
                  </a:solidFill>
                  <a:effectLst/>
                  <a:latin typeface="Consolas" panose="020B0609020204030204" pitchFamily="49" charset="0"/>
                </a:rPr>
                <a:t>show</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table</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RawSysLogs</a:t>
              </a:r>
              <a:endParaRPr lang="de-DE" sz="1200" b="0" dirty="0">
                <a:solidFill>
                  <a:srgbClr val="000000"/>
                </a:solidFill>
                <a:effectLst/>
                <a:latin typeface="Consolas" panose="020B0609020204030204" pitchFamily="49" charset="0"/>
              </a:endParaRPr>
            </a:p>
            <a:p>
              <a:pPr marL="0" lvl="1" defTabSz="533400">
                <a:lnSpc>
                  <a:spcPct val="90000"/>
                </a:lnSpc>
                <a:spcBef>
                  <a:spcPct val="0"/>
                </a:spcBef>
                <a:spcAft>
                  <a:spcPct val="15000"/>
                </a:spcAft>
              </a:pPr>
              <a:r>
                <a:rPr lang="de-DE" sz="1200" b="0" dirty="0">
                  <a:solidFill>
                    <a:srgbClr val="000000"/>
                  </a:solidFill>
                  <a:effectLst/>
                  <a:latin typeface="Consolas" panose="020B0609020204030204" pitchFamily="49" charset="0"/>
                </a:rPr>
                <a:t>.</a:t>
              </a:r>
              <a:r>
                <a:rPr lang="de-DE" sz="1200" b="0" dirty="0" err="1">
                  <a:solidFill>
                    <a:srgbClr val="000000"/>
                  </a:solidFill>
                  <a:effectLst/>
                  <a:latin typeface="Consolas" panose="020B0609020204030204" pitchFamily="49" charset="0"/>
                </a:rPr>
                <a:t>show</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table</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RawSysLogs</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details</a:t>
              </a:r>
              <a:endParaRPr lang="de-DE" sz="1200" b="0"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39440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animBg="1"/>
      <p:bldP spid="16" grpId="0" animBg="1"/>
      <p:bldP spid="17" grpId="0" animBg="1"/>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abgerundete Ecken 49">
            <a:extLst>
              <a:ext uri="{FF2B5EF4-FFF2-40B4-BE49-F238E27FC236}">
                <a16:creationId xmlns:a16="http://schemas.microsoft.com/office/drawing/2014/main" id="{73B4A094-4911-4A0E-824C-978E4CA6D159}"/>
              </a:ext>
            </a:extLst>
          </p:cNvPr>
          <p:cNvSpPr/>
          <p:nvPr/>
        </p:nvSpPr>
        <p:spPr bwMode="auto">
          <a:xfrm>
            <a:off x="278829" y="1226001"/>
            <a:ext cx="8388626" cy="5215412"/>
          </a:xfrm>
          <a:prstGeom prst="round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ADX Extend details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3" name="Rechteck 2">
            <a:extLst>
              <a:ext uri="{FF2B5EF4-FFF2-40B4-BE49-F238E27FC236}">
                <a16:creationId xmlns:a16="http://schemas.microsoft.com/office/drawing/2014/main" id="{E874930D-F40A-4021-AA0F-3BE919524842}"/>
              </a:ext>
            </a:extLst>
          </p:cNvPr>
          <p:cNvSpPr/>
          <p:nvPr/>
        </p:nvSpPr>
        <p:spPr bwMode="auto">
          <a:xfrm>
            <a:off x="498527" y="3273680"/>
            <a:ext cx="2153652" cy="1048205"/>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Indexes</a:t>
            </a:r>
          </a:p>
        </p:txBody>
      </p:sp>
      <p:sp>
        <p:nvSpPr>
          <p:cNvPr id="12" name="Rechteck 11">
            <a:extLst>
              <a:ext uri="{FF2B5EF4-FFF2-40B4-BE49-F238E27FC236}">
                <a16:creationId xmlns:a16="http://schemas.microsoft.com/office/drawing/2014/main" id="{34A34007-77A2-40D0-82C7-3264134E2A5C}"/>
              </a:ext>
            </a:extLst>
          </p:cNvPr>
          <p:cNvSpPr/>
          <p:nvPr/>
        </p:nvSpPr>
        <p:spPr bwMode="auto">
          <a:xfrm>
            <a:off x="498527" y="2530190"/>
            <a:ext cx="2153652" cy="734895"/>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Meta</a:t>
            </a:r>
            <a:r>
              <a:rPr lang="de-DE" sz="2000" dirty="0">
                <a:gradFill>
                  <a:gsLst>
                    <a:gs pos="0">
                      <a:srgbClr val="FFFFFF"/>
                    </a:gs>
                    <a:gs pos="100000">
                      <a:srgbClr val="FFFFFF"/>
                    </a:gs>
                  </a:gsLst>
                  <a:lin ang="5400000" scaled="0"/>
                </a:gradFill>
                <a:ea typeface="Segoe UI" pitchFamily="34" charset="0"/>
                <a:cs typeface="Segoe UI" pitchFamily="34" charset="0"/>
              </a:rPr>
              <a:t> </a:t>
            </a:r>
            <a:r>
              <a:rPr lang="de-DE" sz="2000" dirty="0" err="1">
                <a:gradFill>
                  <a:gsLst>
                    <a:gs pos="0">
                      <a:srgbClr val="FFFFFF"/>
                    </a:gs>
                    <a:gs pos="100000">
                      <a:srgbClr val="FFFFFF"/>
                    </a:gs>
                  </a:gsLst>
                  <a:lin ang="5400000" scaled="0"/>
                </a:gradFill>
                <a:ea typeface="Segoe UI" pitchFamily="34" charset="0"/>
                <a:cs typeface="Segoe UI" pitchFamily="34" charset="0"/>
              </a:rPr>
              <a:t>data</a:t>
            </a:r>
            <a:endParaRPr lang="de-D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hteck 15">
            <a:extLst>
              <a:ext uri="{FF2B5EF4-FFF2-40B4-BE49-F238E27FC236}">
                <a16:creationId xmlns:a16="http://schemas.microsoft.com/office/drawing/2014/main" id="{5F37FA8B-124C-4EED-837A-1024A9AC2405}"/>
              </a:ext>
            </a:extLst>
          </p:cNvPr>
          <p:cNvSpPr/>
          <p:nvPr/>
        </p:nvSpPr>
        <p:spPr bwMode="auto">
          <a:xfrm>
            <a:off x="2826971" y="2566596"/>
            <a:ext cx="1586410" cy="1717133"/>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0:</a:t>
            </a:r>
          </a:p>
        </p:txBody>
      </p:sp>
      <p:sp>
        <p:nvSpPr>
          <p:cNvPr id="28" name="Rechteck 27">
            <a:extLst>
              <a:ext uri="{FF2B5EF4-FFF2-40B4-BE49-F238E27FC236}">
                <a16:creationId xmlns:a16="http://schemas.microsoft.com/office/drawing/2014/main" id="{FB603659-50EC-4689-9707-C8EC9419A517}"/>
              </a:ext>
            </a:extLst>
          </p:cNvPr>
          <p:cNvSpPr/>
          <p:nvPr/>
        </p:nvSpPr>
        <p:spPr bwMode="auto">
          <a:xfrm>
            <a:off x="4650044" y="2548250"/>
            <a:ext cx="1586410" cy="1717133"/>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a:t>
            </a:r>
          </a:p>
        </p:txBody>
      </p:sp>
      <p:grpSp>
        <p:nvGrpSpPr>
          <p:cNvPr id="30" name="Gruppieren 29">
            <a:extLst>
              <a:ext uri="{FF2B5EF4-FFF2-40B4-BE49-F238E27FC236}">
                <a16:creationId xmlns:a16="http://schemas.microsoft.com/office/drawing/2014/main" id="{AA0D65DD-A1F3-4DC2-BED9-DDAC2ED7CCD1}"/>
              </a:ext>
            </a:extLst>
          </p:cNvPr>
          <p:cNvGrpSpPr/>
          <p:nvPr/>
        </p:nvGrpSpPr>
        <p:grpSpPr>
          <a:xfrm>
            <a:off x="8849770" y="4898680"/>
            <a:ext cx="3213276" cy="1234835"/>
            <a:chOff x="0" y="4718339"/>
            <a:chExt cx="3391647" cy="1587600"/>
          </a:xfrm>
        </p:grpSpPr>
        <p:sp>
          <p:nvSpPr>
            <p:cNvPr id="31" name="Rechteck 30">
              <a:extLst>
                <a:ext uri="{FF2B5EF4-FFF2-40B4-BE49-F238E27FC236}">
                  <a16:creationId xmlns:a16="http://schemas.microsoft.com/office/drawing/2014/main" id="{6C028F70-1F45-4308-84B6-5EA9F5291033}"/>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Textfeld 31">
              <a:extLst>
                <a:ext uri="{FF2B5EF4-FFF2-40B4-BE49-F238E27FC236}">
                  <a16:creationId xmlns:a16="http://schemas.microsoft.com/office/drawing/2014/main" id="{B55BDD27-618B-4DF6-BD0A-F6657FD1318A}"/>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lvl="1" defTabSz="533400">
                <a:lnSpc>
                  <a:spcPct val="90000"/>
                </a:lnSpc>
                <a:spcBef>
                  <a:spcPct val="0"/>
                </a:spcBef>
                <a:spcAft>
                  <a:spcPct val="15000"/>
                </a:spcAft>
              </a:pPr>
              <a:r>
                <a:rPr lang="de-DE" sz="1200" b="0" u="sng" dirty="0">
                  <a:solidFill>
                    <a:srgbClr val="000000"/>
                  </a:solidFill>
                  <a:effectLst/>
                  <a:latin typeface="Consolas" panose="020B0609020204030204" pitchFamily="49" charset="0"/>
                </a:rPr>
                <a:t>Try:</a:t>
              </a:r>
            </a:p>
            <a:p>
              <a:pPr marL="0" lvl="1" defTabSz="533400">
                <a:lnSpc>
                  <a:spcPct val="90000"/>
                </a:lnSpc>
                <a:spcBef>
                  <a:spcPct val="0"/>
                </a:spcBef>
                <a:spcAft>
                  <a:spcPct val="15000"/>
                </a:spcAft>
              </a:pPr>
              <a:r>
                <a:rPr lang="de-DE" sz="1200" b="0" dirty="0">
                  <a:solidFill>
                    <a:srgbClr val="000000"/>
                  </a:solidFill>
                  <a:effectLst/>
                  <a:latin typeface="Consolas" panose="020B0609020204030204" pitchFamily="49" charset="0"/>
                </a:rPr>
                <a:t>.</a:t>
              </a:r>
              <a:r>
                <a:rPr lang="de-DE" sz="1200" b="0" dirty="0" err="1">
                  <a:solidFill>
                    <a:srgbClr val="000000"/>
                  </a:solidFill>
                  <a:effectLst/>
                  <a:latin typeface="Consolas" panose="020B0609020204030204" pitchFamily="49" charset="0"/>
                </a:rPr>
                <a:t>show</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table</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RawSysLogs</a:t>
              </a:r>
              <a:r>
                <a:rPr lang="de-DE" sz="1200" b="0" dirty="0">
                  <a:solidFill>
                    <a:srgbClr val="000000"/>
                  </a:solidFill>
                  <a:effectLst/>
                  <a:latin typeface="Consolas" panose="020B0609020204030204" pitchFamily="49" charset="0"/>
                </a:rPr>
                <a:t> </a:t>
              </a:r>
              <a:r>
                <a:rPr lang="de-DE" sz="1200" b="0" dirty="0" err="1">
                  <a:solidFill>
                    <a:srgbClr val="000000"/>
                  </a:solidFill>
                  <a:effectLst/>
                  <a:latin typeface="Consolas" panose="020B0609020204030204" pitchFamily="49" charset="0"/>
                </a:rPr>
                <a:t>extents</a:t>
              </a:r>
              <a:endParaRPr lang="de-DE" sz="1200" b="0" dirty="0">
                <a:solidFill>
                  <a:srgbClr val="000000"/>
                </a:solidFill>
                <a:effectLst/>
                <a:latin typeface="Consolas" panose="020B0609020204030204" pitchFamily="49" charset="0"/>
              </a:endParaRPr>
            </a:p>
          </p:txBody>
        </p:sp>
      </p:grpSp>
      <p:sp>
        <p:nvSpPr>
          <p:cNvPr id="33" name="Rechteck 32">
            <a:extLst>
              <a:ext uri="{FF2B5EF4-FFF2-40B4-BE49-F238E27FC236}">
                <a16:creationId xmlns:a16="http://schemas.microsoft.com/office/drawing/2014/main" id="{77E3FC71-8F81-40B9-842F-F8E80F374F7E}"/>
              </a:ext>
            </a:extLst>
          </p:cNvPr>
          <p:cNvSpPr/>
          <p:nvPr/>
        </p:nvSpPr>
        <p:spPr bwMode="auto">
          <a:xfrm>
            <a:off x="2826971" y="3011391"/>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
        <p:nvSpPr>
          <p:cNvPr id="34" name="Rechteck 33">
            <a:extLst>
              <a:ext uri="{FF2B5EF4-FFF2-40B4-BE49-F238E27FC236}">
                <a16:creationId xmlns:a16="http://schemas.microsoft.com/office/drawing/2014/main" id="{233EAF75-1B90-4F3C-9FF4-134D3429ABA5}"/>
              </a:ext>
            </a:extLst>
          </p:cNvPr>
          <p:cNvSpPr/>
          <p:nvPr/>
        </p:nvSpPr>
        <p:spPr bwMode="auto">
          <a:xfrm>
            <a:off x="2826970" y="3429000"/>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
        <p:nvSpPr>
          <p:cNvPr id="35" name="Rechteck 34">
            <a:extLst>
              <a:ext uri="{FF2B5EF4-FFF2-40B4-BE49-F238E27FC236}">
                <a16:creationId xmlns:a16="http://schemas.microsoft.com/office/drawing/2014/main" id="{A8417780-153F-49B2-A00F-7EB0327AF23D}"/>
              </a:ext>
            </a:extLst>
          </p:cNvPr>
          <p:cNvSpPr/>
          <p:nvPr/>
        </p:nvSpPr>
        <p:spPr bwMode="auto">
          <a:xfrm>
            <a:off x="2826970" y="3847774"/>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
        <p:nvSpPr>
          <p:cNvPr id="37" name="Rechteck 36">
            <a:extLst>
              <a:ext uri="{FF2B5EF4-FFF2-40B4-BE49-F238E27FC236}">
                <a16:creationId xmlns:a16="http://schemas.microsoft.com/office/drawing/2014/main" id="{98AAE390-F56E-4390-9C1A-F6F2462A907D}"/>
              </a:ext>
            </a:extLst>
          </p:cNvPr>
          <p:cNvSpPr/>
          <p:nvPr/>
        </p:nvSpPr>
        <p:spPr bwMode="auto">
          <a:xfrm>
            <a:off x="6473118" y="2553316"/>
            <a:ext cx="1586410" cy="1717133"/>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err="1">
                <a:gradFill>
                  <a:gsLst>
                    <a:gs pos="0">
                      <a:srgbClr val="FFFFFF"/>
                    </a:gs>
                    <a:gs pos="100000">
                      <a:srgbClr val="FFFFFF"/>
                    </a:gs>
                  </a:gsLst>
                  <a:lin ang="5400000" scaled="0"/>
                </a:gradFill>
                <a:ea typeface="Segoe UI" pitchFamily="34" charset="0"/>
                <a:cs typeface="Segoe UI" pitchFamily="34" charset="0"/>
              </a:rPr>
              <a:t>Column</a:t>
            </a:r>
            <a:r>
              <a:rPr lang="de-DE" sz="2000" dirty="0">
                <a:gradFill>
                  <a:gsLst>
                    <a:gs pos="0">
                      <a:srgbClr val="FFFFFF"/>
                    </a:gs>
                    <a:gs pos="100000">
                      <a:srgbClr val="FFFFFF"/>
                    </a:gs>
                  </a:gsLst>
                  <a:lin ang="5400000" scaled="0"/>
                </a:gradFill>
                <a:ea typeface="Segoe UI" pitchFamily="34" charset="0"/>
                <a:cs typeface="Segoe UI" pitchFamily="34" charset="0"/>
              </a:rPr>
              <a:t> n:</a:t>
            </a:r>
          </a:p>
        </p:txBody>
      </p:sp>
      <p:sp>
        <p:nvSpPr>
          <p:cNvPr id="38" name="Rechteck 37">
            <a:extLst>
              <a:ext uri="{FF2B5EF4-FFF2-40B4-BE49-F238E27FC236}">
                <a16:creationId xmlns:a16="http://schemas.microsoft.com/office/drawing/2014/main" id="{09C399E6-2946-4932-9EF5-5C251578D29F}"/>
              </a:ext>
            </a:extLst>
          </p:cNvPr>
          <p:cNvSpPr/>
          <p:nvPr/>
        </p:nvSpPr>
        <p:spPr bwMode="auto">
          <a:xfrm>
            <a:off x="6473118" y="2998111"/>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
        <p:nvSpPr>
          <p:cNvPr id="39" name="Rechteck 38">
            <a:extLst>
              <a:ext uri="{FF2B5EF4-FFF2-40B4-BE49-F238E27FC236}">
                <a16:creationId xmlns:a16="http://schemas.microsoft.com/office/drawing/2014/main" id="{EF2C69CA-3249-44B7-B4F5-AE4AF10D9335}"/>
              </a:ext>
            </a:extLst>
          </p:cNvPr>
          <p:cNvSpPr/>
          <p:nvPr/>
        </p:nvSpPr>
        <p:spPr bwMode="auto">
          <a:xfrm>
            <a:off x="6473117" y="3415720"/>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
        <p:nvSpPr>
          <p:cNvPr id="40" name="Rechteck 39">
            <a:extLst>
              <a:ext uri="{FF2B5EF4-FFF2-40B4-BE49-F238E27FC236}">
                <a16:creationId xmlns:a16="http://schemas.microsoft.com/office/drawing/2014/main" id="{59A512B5-B742-43F4-B070-F1D7DAE747D7}"/>
              </a:ext>
            </a:extLst>
          </p:cNvPr>
          <p:cNvSpPr/>
          <p:nvPr/>
        </p:nvSpPr>
        <p:spPr bwMode="auto">
          <a:xfrm>
            <a:off x="6473117" y="3834494"/>
            <a:ext cx="1586410" cy="417609"/>
          </a:xfrm>
          <a:prstGeom prst="rect">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560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2000" dirty="0">
                <a:gradFill>
                  <a:gsLst>
                    <a:gs pos="0">
                      <a:srgbClr val="FFFFFF"/>
                    </a:gs>
                    <a:gs pos="100000">
                      <a:srgbClr val="FFFFFF"/>
                    </a:gs>
                  </a:gsLst>
                  <a:lin ang="5400000" scaled="0"/>
                </a:gradFill>
                <a:ea typeface="Segoe UI" pitchFamily="34" charset="0"/>
                <a:cs typeface="Segoe UI" pitchFamily="34" charset="0"/>
              </a:rPr>
              <a:t>Block</a:t>
            </a:r>
          </a:p>
        </p:txBody>
      </p:sp>
    </p:spTree>
    <p:extLst>
      <p:ext uri="{BB962C8B-B14F-4D97-AF65-F5344CB8AC3E}">
        <p14:creationId xmlns:p14="http://schemas.microsoft.com/office/powerpoint/2010/main" val="9367352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Shard details</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4" name="Grafik 3">
            <a:extLst>
              <a:ext uri="{FF2B5EF4-FFF2-40B4-BE49-F238E27FC236}">
                <a16:creationId xmlns:a16="http://schemas.microsoft.com/office/drawing/2014/main" id="{86315446-A768-4D45-B38E-42BFE21C576E}"/>
              </a:ext>
            </a:extLst>
          </p:cNvPr>
          <p:cNvPicPr>
            <a:picLocks noChangeAspect="1"/>
          </p:cNvPicPr>
          <p:nvPr/>
        </p:nvPicPr>
        <p:blipFill>
          <a:blip r:embed="rId4"/>
          <a:stretch>
            <a:fillRect/>
          </a:stretch>
        </p:blipFill>
        <p:spPr>
          <a:xfrm>
            <a:off x="1020640" y="1207577"/>
            <a:ext cx="10150720" cy="4442845"/>
          </a:xfrm>
          <a:prstGeom prst="rect">
            <a:avLst/>
          </a:prstGeom>
        </p:spPr>
      </p:pic>
    </p:spTree>
    <p:extLst>
      <p:ext uri="{BB962C8B-B14F-4D97-AF65-F5344CB8AC3E}">
        <p14:creationId xmlns:p14="http://schemas.microsoft.com/office/powerpoint/2010/main" val="3911829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6425088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A020B745-9FBD-4AD6-9893-A42731B2B62D}"/>
              </a:ext>
            </a:extLst>
          </p:cNvPr>
          <p:cNvGrpSpPr/>
          <p:nvPr/>
        </p:nvGrpSpPr>
        <p:grpSpPr>
          <a:xfrm>
            <a:off x="386249" y="2837644"/>
            <a:ext cx="11220534" cy="2607907"/>
            <a:chOff x="0" y="4718339"/>
            <a:chExt cx="3391647" cy="1587600"/>
          </a:xfrm>
        </p:grpSpPr>
        <p:sp>
          <p:nvSpPr>
            <p:cNvPr id="6" name="Rechteck 5">
              <a:extLst>
                <a:ext uri="{FF2B5EF4-FFF2-40B4-BE49-F238E27FC236}">
                  <a16:creationId xmlns:a16="http://schemas.microsoft.com/office/drawing/2014/main" id="{65FC9513-F889-46A9-AD10-1A256EF5ED88}"/>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feld 6">
              <a:extLst>
                <a:ext uri="{FF2B5EF4-FFF2-40B4-BE49-F238E27FC236}">
                  <a16:creationId xmlns:a16="http://schemas.microsoft.com/office/drawing/2014/main" id="{2975BA8D-D25A-4D69-BE9B-EE6ECC1EC498}"/>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u="sng" dirty="0" err="1">
                  <a:solidFill>
                    <a:schemeClr val="bg1"/>
                  </a:solidFill>
                  <a:effectLst/>
                  <a:latin typeface="Consolas" panose="020B0609020204030204" pitchFamily="49" charset="0"/>
                </a:rPr>
                <a:t>Compare</a:t>
              </a:r>
              <a:r>
                <a:rPr lang="de-DE" sz="1300" b="0" i="0" u="sng" dirty="0">
                  <a:solidFill>
                    <a:schemeClr val="bg1"/>
                  </a:solidFill>
                  <a:effectLst/>
                  <a:latin typeface="Consolas" panose="020B0609020204030204" pitchFamily="49" charset="0"/>
                </a:rPr>
                <a:t> </a:t>
              </a:r>
              <a:r>
                <a:rPr lang="de-DE" sz="1300" b="0" i="0" u="sng" dirty="0" err="1">
                  <a:solidFill>
                    <a:schemeClr val="bg1"/>
                  </a:solidFill>
                  <a:effectLst/>
                  <a:latin typeface="Consolas" panose="020B0609020204030204" pitchFamily="49" charset="0"/>
                </a:rPr>
                <a:t>by</a:t>
              </a:r>
              <a:r>
                <a:rPr lang="de-DE" sz="1300" b="0" i="0" u="sng" dirty="0">
                  <a:solidFill>
                    <a:schemeClr val="bg1"/>
                  </a:solidFill>
                  <a:effectLst/>
                  <a:latin typeface="Consolas" panose="020B0609020204030204" pitchFamily="49" charset="0"/>
                </a:rPr>
                <a:t> „Data </a:t>
              </a:r>
              <a:r>
                <a:rPr lang="de-DE" sz="1300" b="0" i="0" u="sng" dirty="0" err="1">
                  <a:solidFill>
                    <a:schemeClr val="bg1"/>
                  </a:solidFill>
                  <a:effectLst/>
                  <a:latin typeface="Consolas" panose="020B0609020204030204" pitchFamily="49" charset="0"/>
                </a:rPr>
                <a:t>scanned</a:t>
              </a:r>
              <a:r>
                <a:rPr lang="de-DE" sz="1300" b="0" i="0" u="sng" dirty="0">
                  <a:solidFill>
                    <a:schemeClr val="bg1"/>
                  </a:solidFill>
                  <a:effectLst/>
                  <a:latin typeface="Consolas" panose="020B0609020204030204" pitchFamily="49" charset="0"/>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b="0" i="0" u="sng" dirty="0">
                <a:solidFill>
                  <a:schemeClr val="bg1"/>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a:t>
              </a:r>
              <a:endParaRPr lang="de-DE" sz="1300" dirty="0">
                <a:effectLst/>
              </a:endParaRPr>
            </a:p>
            <a:p>
              <a:pPr marL="0" marR="0" indent="0" algn="l">
                <a:spcBef>
                  <a:spcPts val="0"/>
                </a:spcBef>
                <a:spcAft>
                  <a:spcPts val="0"/>
                </a:spcAft>
              </a:pPr>
              <a:r>
                <a:rPr lang="de-DE" sz="1300" b="0" i="0" dirty="0">
                  <a:solidFill>
                    <a:srgbClr val="000000"/>
                  </a:solidFill>
                  <a:effectLst/>
                  <a:latin typeface="Calibri" panose="020F0502020204030204" pitchFamily="34" charset="0"/>
                </a:rPr>
                <a:t> </a:t>
              </a:r>
              <a:endParaRPr lang="de-DE" sz="1300" dirty="0">
                <a:solidFill>
                  <a:srgbClr val="000000"/>
                </a:solidFill>
                <a:latin typeface="Calibri" panose="020F0502020204030204" pitchFamily="34" charset="0"/>
              </a:endParaRPr>
            </a:p>
            <a:p>
              <a:pPr marL="0" marR="0" indent="0" algn="l">
                <a:spcBef>
                  <a:spcPts val="0"/>
                </a:spcBef>
                <a:spcAft>
                  <a:spcPts val="0"/>
                </a:spcAft>
              </a:pPr>
              <a:endParaRPr lang="de-DE" sz="1300" b="0" u="sng"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1270750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pic>
        <p:nvPicPr>
          <p:cNvPr id="4" name="Grafik 3">
            <a:extLst>
              <a:ext uri="{FF2B5EF4-FFF2-40B4-BE49-F238E27FC236}">
                <a16:creationId xmlns:a16="http://schemas.microsoft.com/office/drawing/2014/main" id="{C654AD01-81D8-4287-B0BC-1362FC5E2499}"/>
              </a:ext>
            </a:extLst>
          </p:cNvPr>
          <p:cNvPicPr>
            <a:picLocks noChangeAspect="1"/>
          </p:cNvPicPr>
          <p:nvPr/>
        </p:nvPicPr>
        <p:blipFill>
          <a:blip r:embed="rId4"/>
          <a:stretch>
            <a:fillRect/>
          </a:stretch>
        </p:blipFill>
        <p:spPr>
          <a:xfrm>
            <a:off x="743120" y="1011198"/>
            <a:ext cx="9825231" cy="5544498"/>
          </a:xfrm>
          <a:prstGeom prst="rect">
            <a:avLst/>
          </a:prstGeom>
        </p:spPr>
      </p:pic>
    </p:spTree>
    <p:extLst>
      <p:ext uri="{BB962C8B-B14F-4D97-AF65-F5344CB8AC3E}">
        <p14:creationId xmlns:p14="http://schemas.microsoft.com/office/powerpoint/2010/main" val="38084370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A020B745-9FBD-4AD6-9893-A42731B2B62D}"/>
              </a:ext>
            </a:extLst>
          </p:cNvPr>
          <p:cNvGrpSpPr/>
          <p:nvPr/>
        </p:nvGrpSpPr>
        <p:grpSpPr>
          <a:xfrm>
            <a:off x="386249" y="2837644"/>
            <a:ext cx="11220534" cy="2607907"/>
            <a:chOff x="0" y="4718339"/>
            <a:chExt cx="3391647" cy="1587600"/>
          </a:xfrm>
        </p:grpSpPr>
        <p:sp>
          <p:nvSpPr>
            <p:cNvPr id="6" name="Rechteck 5">
              <a:extLst>
                <a:ext uri="{FF2B5EF4-FFF2-40B4-BE49-F238E27FC236}">
                  <a16:creationId xmlns:a16="http://schemas.microsoft.com/office/drawing/2014/main" id="{65FC9513-F889-46A9-AD10-1A256EF5ED88}"/>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feld 6">
              <a:extLst>
                <a:ext uri="{FF2B5EF4-FFF2-40B4-BE49-F238E27FC236}">
                  <a16:creationId xmlns:a16="http://schemas.microsoft.com/office/drawing/2014/main" id="{2975BA8D-D25A-4D69-BE9B-EE6ECC1EC498}"/>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u="sng" dirty="0" err="1">
                  <a:solidFill>
                    <a:schemeClr val="bg1"/>
                  </a:solidFill>
                  <a:effectLst/>
                  <a:latin typeface="Consolas" panose="020B0609020204030204" pitchFamily="49" charset="0"/>
                </a:rPr>
                <a:t>Compare</a:t>
              </a:r>
              <a:r>
                <a:rPr lang="de-DE" sz="1300" b="0" i="0" u="sng" dirty="0">
                  <a:solidFill>
                    <a:schemeClr val="bg1"/>
                  </a:solidFill>
                  <a:effectLst/>
                  <a:latin typeface="Consolas" panose="020B0609020204030204" pitchFamily="49" charset="0"/>
                </a:rPr>
                <a:t> </a:t>
              </a:r>
              <a:r>
                <a:rPr lang="de-DE" sz="1300" b="0" i="0" u="sng" dirty="0" err="1">
                  <a:solidFill>
                    <a:schemeClr val="bg1"/>
                  </a:solidFill>
                  <a:effectLst/>
                  <a:latin typeface="Consolas" panose="020B0609020204030204" pitchFamily="49" charset="0"/>
                </a:rPr>
                <a:t>by</a:t>
              </a:r>
              <a:r>
                <a:rPr lang="de-DE" sz="1300" b="0" i="0" u="sng" dirty="0">
                  <a:solidFill>
                    <a:schemeClr val="bg1"/>
                  </a:solidFill>
                  <a:effectLst/>
                  <a:latin typeface="Consolas" panose="020B0609020204030204" pitchFamily="49" charset="0"/>
                </a:rPr>
                <a:t> „Data </a:t>
              </a:r>
              <a:r>
                <a:rPr lang="de-DE" sz="1300" b="0" i="0" u="sng" dirty="0" err="1">
                  <a:solidFill>
                    <a:schemeClr val="bg1"/>
                  </a:solidFill>
                  <a:effectLst/>
                  <a:latin typeface="Consolas" panose="020B0609020204030204" pitchFamily="49" charset="0"/>
                </a:rPr>
                <a:t>scanned</a:t>
              </a:r>
              <a:r>
                <a:rPr lang="de-DE" sz="1300" b="0" i="0" u="sng" dirty="0">
                  <a:solidFill>
                    <a:schemeClr val="bg1"/>
                  </a:solidFill>
                  <a:effectLst/>
                  <a:latin typeface="Consolas" panose="020B0609020204030204" pitchFamily="49" charset="0"/>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b="0" i="0" u="sng" dirty="0">
                <a:solidFill>
                  <a:schemeClr val="bg1"/>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a:t>
              </a:r>
              <a:endParaRPr lang="de-DE" sz="1300" dirty="0">
                <a:effectLst/>
              </a:endParaRPr>
            </a:p>
            <a:p>
              <a:pPr marL="0" marR="0" indent="0" algn="l">
                <a:spcBef>
                  <a:spcPts val="0"/>
                </a:spcBef>
                <a:spcAft>
                  <a:spcPts val="0"/>
                </a:spcAft>
              </a:pPr>
              <a:r>
                <a:rPr lang="de-DE" sz="1300" b="0" i="0" dirty="0">
                  <a:solidFill>
                    <a:srgbClr val="000000"/>
                  </a:solidFill>
                  <a:effectLst/>
                  <a:latin typeface="Calibri" panose="020F0502020204030204" pitchFamily="34" charset="0"/>
                </a:rPr>
                <a:t> </a:t>
              </a:r>
              <a:endParaRPr lang="de-DE" sz="1300" dirty="0">
                <a:solidFill>
                  <a:srgbClr val="000000"/>
                </a:solidFill>
                <a:latin typeface="Calibri" panose="020F0502020204030204" pitchFamily="34" charset="0"/>
              </a:endParaRPr>
            </a:p>
            <a:p>
              <a:pPr marL="0" marR="0" indent="0" algn="l">
                <a:spcBef>
                  <a:spcPts val="0"/>
                </a:spcBef>
                <a:spcAft>
                  <a:spcPts val="0"/>
                </a:spcAft>
              </a:pPr>
              <a:endParaRPr lang="de-DE" sz="1300" b="0" u="sng"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8688033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A020B745-9FBD-4AD6-9893-A42731B2B62D}"/>
              </a:ext>
            </a:extLst>
          </p:cNvPr>
          <p:cNvGrpSpPr/>
          <p:nvPr/>
        </p:nvGrpSpPr>
        <p:grpSpPr>
          <a:xfrm>
            <a:off x="386249" y="2837644"/>
            <a:ext cx="11220534" cy="2607907"/>
            <a:chOff x="0" y="4718339"/>
            <a:chExt cx="3391647" cy="1587600"/>
          </a:xfrm>
        </p:grpSpPr>
        <p:sp>
          <p:nvSpPr>
            <p:cNvPr id="6" name="Rechteck 5">
              <a:extLst>
                <a:ext uri="{FF2B5EF4-FFF2-40B4-BE49-F238E27FC236}">
                  <a16:creationId xmlns:a16="http://schemas.microsoft.com/office/drawing/2014/main" id="{65FC9513-F889-46A9-AD10-1A256EF5ED88}"/>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feld 6">
              <a:extLst>
                <a:ext uri="{FF2B5EF4-FFF2-40B4-BE49-F238E27FC236}">
                  <a16:creationId xmlns:a16="http://schemas.microsoft.com/office/drawing/2014/main" id="{2975BA8D-D25A-4D69-BE9B-EE6ECC1EC498}"/>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u="sng" dirty="0" err="1">
                  <a:solidFill>
                    <a:schemeClr val="bg1"/>
                  </a:solidFill>
                  <a:effectLst/>
                  <a:latin typeface="Consolas" panose="020B0609020204030204" pitchFamily="49" charset="0"/>
                </a:rPr>
                <a:t>Compare</a:t>
              </a:r>
              <a:r>
                <a:rPr lang="de-DE" sz="1300" b="0" i="0" u="sng" dirty="0">
                  <a:solidFill>
                    <a:schemeClr val="bg1"/>
                  </a:solidFill>
                  <a:effectLst/>
                  <a:latin typeface="Consolas" panose="020B0609020204030204" pitchFamily="49" charset="0"/>
                </a:rPr>
                <a:t> </a:t>
              </a:r>
              <a:r>
                <a:rPr lang="de-DE" sz="1300" b="0" i="0" u="sng" dirty="0" err="1">
                  <a:solidFill>
                    <a:schemeClr val="bg1"/>
                  </a:solidFill>
                  <a:effectLst/>
                  <a:latin typeface="Consolas" panose="020B0609020204030204" pitchFamily="49" charset="0"/>
                </a:rPr>
                <a:t>by</a:t>
              </a:r>
              <a:r>
                <a:rPr lang="de-DE" sz="1300" b="0" i="0" u="sng" dirty="0">
                  <a:solidFill>
                    <a:schemeClr val="bg1"/>
                  </a:solidFill>
                  <a:effectLst/>
                  <a:latin typeface="Consolas" panose="020B0609020204030204" pitchFamily="49" charset="0"/>
                </a:rPr>
                <a:t> „Data </a:t>
              </a:r>
              <a:r>
                <a:rPr lang="de-DE" sz="1300" b="0" i="0" u="sng" dirty="0" err="1">
                  <a:solidFill>
                    <a:schemeClr val="bg1"/>
                  </a:solidFill>
                  <a:effectLst/>
                  <a:latin typeface="Consolas" panose="020B0609020204030204" pitchFamily="49" charset="0"/>
                </a:rPr>
                <a:t>scanned</a:t>
              </a:r>
              <a:r>
                <a:rPr lang="de-DE" sz="1300" b="0" i="0" u="sng" dirty="0">
                  <a:solidFill>
                    <a:schemeClr val="bg1"/>
                  </a:solidFill>
                  <a:effectLst/>
                  <a:latin typeface="Consolas" panose="020B0609020204030204" pitchFamily="49" charset="0"/>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b="0" i="0" u="sng" dirty="0">
                <a:solidFill>
                  <a:schemeClr val="bg1"/>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a:t>
              </a:r>
              <a:endParaRPr lang="de-DE" sz="13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solidFill>
                  <a:srgbClr val="000000"/>
                </a:solidFill>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effectLst/>
              </a:endParaRPr>
            </a:p>
            <a:p>
              <a:pPr marL="0" marR="0" indent="0" algn="l">
                <a:spcBef>
                  <a:spcPts val="0"/>
                </a:spcBef>
                <a:spcAft>
                  <a:spcPts val="0"/>
                </a:spcAft>
              </a:pPr>
              <a:r>
                <a:rPr lang="de-DE" sz="1300" b="0" i="0" dirty="0">
                  <a:solidFill>
                    <a:srgbClr val="000000"/>
                  </a:solidFill>
                  <a:effectLst/>
                  <a:latin typeface="Calibri" panose="020F0502020204030204" pitchFamily="34" charset="0"/>
                </a:rPr>
                <a:t> </a:t>
              </a:r>
              <a:endParaRPr lang="de-DE" sz="1300" dirty="0">
                <a:solidFill>
                  <a:srgbClr val="000000"/>
                </a:solidFill>
                <a:latin typeface="Calibri" panose="020F0502020204030204" pitchFamily="34" charset="0"/>
              </a:endParaRPr>
            </a:p>
            <a:p>
              <a:pPr marL="0" marR="0" indent="0" algn="l">
                <a:spcBef>
                  <a:spcPts val="0"/>
                </a:spcBef>
                <a:spcAft>
                  <a:spcPts val="0"/>
                </a:spcAft>
              </a:pPr>
              <a:endParaRPr lang="de-DE" sz="1300" b="0" u="sng"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25537845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le 31" descr="ADX title"/>
          <p:cNvSpPr txBox="1">
            <a:spLocks/>
          </p:cNvSpPr>
          <p:nvPr/>
        </p:nvSpPr>
        <p:spPr>
          <a:xfrm>
            <a:off x="208388" y="346052"/>
            <a:ext cx="11654187" cy="899537"/>
          </a:xfrm>
          <a:prstGeom prst="rect">
            <a:avLst/>
          </a:prstGeom>
        </p:spPr>
        <p:txBody>
          <a:bodyPr vert="horz" wrap="square" lIns="195044" tIns="121903" rIns="195044" bIns="121903" rtlCol="0" anchor="t">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61">
              <a:defRPr/>
            </a:pPr>
            <a:endParaRPr lang="en-US" sz="4704" spc="-100">
              <a:gradFill>
                <a:gsLst>
                  <a:gs pos="1250">
                    <a:srgbClr val="505050"/>
                  </a:gs>
                  <a:gs pos="100000">
                    <a:srgbClr val="505050"/>
                  </a:gs>
                </a:gsLst>
                <a:lin ang="5400000" scaled="0"/>
              </a:gradFill>
              <a:latin typeface="Segoe UI Light"/>
            </a:endParaRPr>
          </a:p>
        </p:txBody>
      </p:sp>
      <p:sp>
        <p:nvSpPr>
          <p:cNvPr id="2" name="Title 1"/>
          <p:cNvSpPr>
            <a:spLocks noGrp="1"/>
          </p:cNvSpPr>
          <p:nvPr>
            <p:ph type="title"/>
          </p:nvPr>
        </p:nvSpPr>
        <p:spPr>
          <a:xfrm>
            <a:off x="588263" y="457200"/>
            <a:ext cx="11018520" cy="553998"/>
          </a:xfrm>
        </p:spPr>
        <p:txBody>
          <a:bodyPr/>
          <a:lstStyle/>
          <a:p>
            <a:r>
              <a:rPr lang="en-US" dirty="0"/>
              <a:t>Introducing Azure Data Explorer!</a:t>
            </a:r>
          </a:p>
        </p:txBody>
      </p:sp>
      <p:sp>
        <p:nvSpPr>
          <p:cNvPr id="23" name="Rectangle 22"/>
          <p:cNvSpPr/>
          <p:nvPr/>
        </p:nvSpPr>
        <p:spPr>
          <a:xfrm>
            <a:off x="1555684" y="1512497"/>
            <a:ext cx="1486571"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Any append-only stream of records</a:t>
            </a:r>
          </a:p>
        </p:txBody>
      </p:sp>
      <p:sp>
        <p:nvSpPr>
          <p:cNvPr id="24" name="Rectangle 23"/>
          <p:cNvSpPr/>
          <p:nvPr/>
        </p:nvSpPr>
        <p:spPr>
          <a:xfrm>
            <a:off x="5661468" y="1512497"/>
            <a:ext cx="178331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Relational query model:</a:t>
            </a:r>
          </a:p>
          <a:p>
            <a:pPr algn="ctr" defTabSz="914367"/>
            <a:r>
              <a:rPr lang="en-US" sz="1400" dirty="0">
                <a:solidFill>
                  <a:srgbClr val="FFFFFF"/>
                </a:solidFill>
                <a:latin typeface="Segoe UI"/>
              </a:rPr>
              <a:t>Filter, aggregate, join, calculated columns, …</a:t>
            </a:r>
          </a:p>
        </p:txBody>
      </p:sp>
      <p:sp>
        <p:nvSpPr>
          <p:cNvPr id="25" name="Rectangle 24"/>
          <p:cNvSpPr/>
          <p:nvPr/>
        </p:nvSpPr>
        <p:spPr>
          <a:xfrm>
            <a:off x="7642047" y="1512497"/>
            <a:ext cx="1333410"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Fully-managed</a:t>
            </a:r>
          </a:p>
        </p:txBody>
      </p:sp>
      <p:sp>
        <p:nvSpPr>
          <p:cNvPr id="26" name="Rectangle 25"/>
          <p:cNvSpPr/>
          <p:nvPr/>
        </p:nvSpPr>
        <p:spPr>
          <a:xfrm>
            <a:off x="69869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Rapid iterations to explore the data</a:t>
            </a:r>
          </a:p>
        </p:txBody>
      </p:sp>
      <p:sp>
        <p:nvSpPr>
          <p:cNvPr id="27" name="Rectangle 26"/>
          <p:cNvSpPr/>
          <p:nvPr/>
        </p:nvSpPr>
        <p:spPr>
          <a:xfrm>
            <a:off x="3207155" y="1518911"/>
            <a:ext cx="1977067" cy="1383034"/>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High volume</a:t>
            </a:r>
          </a:p>
          <a:p>
            <a:pPr algn="ctr" defTabSz="914367"/>
            <a:r>
              <a:rPr lang="en-US" sz="1400" dirty="0">
                <a:solidFill>
                  <a:srgbClr val="FFFFFF"/>
                </a:solidFill>
                <a:latin typeface="Segoe UI"/>
              </a:rPr>
              <a:t>High velocity</a:t>
            </a:r>
          </a:p>
          <a:p>
            <a:pPr algn="ctr" defTabSz="914367"/>
            <a:r>
              <a:rPr lang="en-US" sz="1400" dirty="0">
                <a:solidFill>
                  <a:srgbClr val="FFFFFF"/>
                </a:solidFill>
                <a:latin typeface="Segoe UI"/>
              </a:rPr>
              <a:t>High variance (structured, semi-structured, free-text)</a:t>
            </a:r>
          </a:p>
        </p:txBody>
      </p:sp>
      <p:sp>
        <p:nvSpPr>
          <p:cNvPr id="17" name="Rectangle 16">
            <a:extLst>
              <a:ext uri="{FF2B5EF4-FFF2-40B4-BE49-F238E27FC236}">
                <a16:creationId xmlns:a16="http://schemas.microsoft.com/office/drawing/2014/main" id="{116193E8-39B4-4721-99DE-98F944B8E8B4}"/>
              </a:ext>
            </a:extLst>
          </p:cNvPr>
          <p:cNvSpPr/>
          <p:nvPr/>
        </p:nvSpPr>
        <p:spPr>
          <a:xfrm>
            <a:off x="9147325" y="1512496"/>
            <a:ext cx="1353978" cy="138944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a:solidFill>
                  <a:srgbClr val="FFFFFF"/>
                </a:solidFill>
                <a:latin typeface="Segoe UI"/>
              </a:rPr>
              <a:t>PaaS, Vanilla, Database</a:t>
            </a:r>
          </a:p>
        </p:txBody>
      </p:sp>
      <p:sp>
        <p:nvSpPr>
          <p:cNvPr id="30" name="Content Placeholder 2"/>
          <p:cNvSpPr txBox="1">
            <a:spLocks/>
          </p:cNvSpPr>
          <p:nvPr/>
        </p:nvSpPr>
        <p:spPr>
          <a:xfrm>
            <a:off x="2138477" y="3041297"/>
            <a:ext cx="9169846" cy="834905"/>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lnSpc>
                <a:spcPct val="150000"/>
              </a:lnSpc>
              <a:buNone/>
            </a:pPr>
            <a:r>
              <a:rPr lang="en-US" sz="4000" dirty="0">
                <a:solidFill>
                  <a:schemeClr val="tx1"/>
                </a:solidFill>
                <a:latin typeface="Segoe UI Light"/>
              </a:rPr>
              <a:t>A big data analytics cloud platform optimized for interactive, ad-hoc queries</a:t>
            </a:r>
          </a:p>
        </p:txBody>
      </p:sp>
      <p:sp>
        <p:nvSpPr>
          <p:cNvPr id="31" name="Rectangle 30">
            <a:extLst>
              <a:ext uri="{FF2B5EF4-FFF2-40B4-BE49-F238E27FC236}">
                <a16:creationId xmlns:a16="http://schemas.microsoft.com/office/drawing/2014/main" id="{F77BAFB9-BB35-4A9F-B301-1D38F9DA42FB}"/>
              </a:ext>
            </a:extLst>
          </p:cNvPr>
          <p:cNvSpPr/>
          <p:nvPr/>
        </p:nvSpPr>
        <p:spPr>
          <a:xfrm>
            <a:off x="2245384" y="5237102"/>
            <a:ext cx="2110333" cy="790719"/>
          </a:xfrm>
          <a:prstGeom prst="rect">
            <a:avLst/>
          </a:prstGeom>
          <a:solidFill>
            <a:schemeClr val="bg1"/>
          </a:solidFill>
          <a:ln>
            <a:solidFill>
              <a:schemeClr val="accent1"/>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srgbClr val="FFFFFF"/>
                </a:solidFill>
                <a:latin typeface="Segoe UI"/>
              </a:rPr>
              <a:t>Purposely built</a:t>
            </a:r>
          </a:p>
        </p:txBody>
      </p:sp>
      <p:sp>
        <p:nvSpPr>
          <p:cNvPr id="29" name="Rectangle 28">
            <a:extLst>
              <a:ext uri="{FF2B5EF4-FFF2-40B4-BE49-F238E27FC236}">
                <a16:creationId xmlns:a16="http://schemas.microsoft.com/office/drawing/2014/main" id="{1B50480F-2AC7-4799-BC16-80CF6A20753E}"/>
              </a:ext>
              <a:ext uri="{C183D7F6-B498-43B3-948B-1728B52AA6E4}">
                <adec:decorative xmlns:adec="http://schemas.microsoft.com/office/drawing/2017/decorative" val="1"/>
              </a:ext>
            </a:extLst>
          </p:cNvPr>
          <p:cNvSpPr/>
          <p:nvPr/>
        </p:nvSpPr>
        <p:spPr>
          <a:xfrm>
            <a:off x="7782160" y="3340104"/>
            <a:ext cx="1869304"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8" name="Rectangle 17">
            <a:extLst>
              <a:ext uri="{C183D7F6-B498-43B3-948B-1728B52AA6E4}">
                <adec:decorative xmlns:adec="http://schemas.microsoft.com/office/drawing/2017/decorative" val="1"/>
              </a:ext>
            </a:extLst>
          </p:cNvPr>
          <p:cNvSpPr/>
          <p:nvPr/>
        </p:nvSpPr>
        <p:spPr>
          <a:xfrm>
            <a:off x="2169334" y="4252781"/>
            <a:ext cx="2262433" cy="57762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19" name="Rectangle 18">
            <a:extLst>
              <a:ext uri="{C183D7F6-B498-43B3-948B-1728B52AA6E4}">
                <adec:decorative xmlns:adec="http://schemas.microsoft.com/office/drawing/2017/decorative" val="1"/>
              </a:ext>
            </a:extLst>
          </p:cNvPr>
          <p:cNvSpPr/>
          <p:nvPr/>
        </p:nvSpPr>
        <p:spPr>
          <a:xfrm>
            <a:off x="5195712" y="4252781"/>
            <a:ext cx="569287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0" name="Rectangle 19">
            <a:extLst>
              <a:ext uri="{C183D7F6-B498-43B3-948B-1728B52AA6E4}">
                <adec:decorative xmlns:adec="http://schemas.microsoft.com/office/drawing/2017/decorative" val="1"/>
              </a:ext>
            </a:extLst>
          </p:cNvPr>
          <p:cNvSpPr/>
          <p:nvPr/>
        </p:nvSpPr>
        <p:spPr>
          <a:xfrm>
            <a:off x="6457837" y="3340104"/>
            <a:ext cx="1237727" cy="583165"/>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1" name="Rectangle 20">
            <a:extLst>
              <a:ext uri="{C183D7F6-B498-43B3-948B-1728B52AA6E4}">
                <adec:decorative xmlns:adec="http://schemas.microsoft.com/office/drawing/2017/decorative" val="1"/>
              </a:ext>
            </a:extLst>
          </p:cNvPr>
          <p:cNvSpPr/>
          <p:nvPr/>
        </p:nvSpPr>
        <p:spPr>
          <a:xfrm>
            <a:off x="4569909" y="3340104"/>
            <a:ext cx="1819215"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22" name="Rectangle 21">
            <a:extLst>
              <a:ext uri="{C183D7F6-B498-43B3-948B-1728B52AA6E4}">
                <adec:decorative xmlns:adec="http://schemas.microsoft.com/office/drawing/2017/decorative" val="1"/>
              </a:ext>
            </a:extLst>
          </p:cNvPr>
          <p:cNvSpPr/>
          <p:nvPr/>
        </p:nvSpPr>
        <p:spPr>
          <a:xfrm>
            <a:off x="2612553" y="3278524"/>
            <a:ext cx="1819214" cy="577627"/>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5" name="Connector: Elbow 4">
            <a:extLst>
              <a:ext uri="{FF2B5EF4-FFF2-40B4-BE49-F238E27FC236}">
                <a16:creationId xmlns:a16="http://schemas.microsoft.com/office/drawing/2014/main" id="{C7E6DF66-66E5-4483-85B5-20B4FEA864A7}"/>
              </a:ext>
              <a:ext uri="{C183D7F6-B498-43B3-948B-1728B52AA6E4}">
                <adec:decorative xmlns:adec="http://schemas.microsoft.com/office/drawing/2017/decorative" val="1"/>
              </a:ext>
            </a:extLst>
          </p:cNvPr>
          <p:cNvCxnSpPr>
            <a:cxnSpLocks/>
            <a:stCxn id="23" idx="2"/>
            <a:endCxn id="22" idx="0"/>
          </p:cNvCxnSpPr>
          <p:nvPr/>
        </p:nvCxnSpPr>
        <p:spPr>
          <a:xfrm rot="16200000" flipH="1">
            <a:off x="2722276" y="2478640"/>
            <a:ext cx="376578" cy="1223190"/>
          </a:xfrm>
          <a:prstGeom prst="bentConnector3">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059ABFE9-C085-492D-995C-2E75DD50E790}"/>
              </a:ext>
              <a:ext uri="{C183D7F6-B498-43B3-948B-1728B52AA6E4}">
                <adec:decorative xmlns:adec="http://schemas.microsoft.com/office/drawing/2017/decorative" val="1"/>
              </a:ext>
            </a:extLst>
          </p:cNvPr>
          <p:cNvCxnSpPr>
            <a:cxnSpLocks/>
            <a:stCxn id="27" idx="2"/>
            <a:endCxn id="22" idx="0"/>
          </p:cNvCxnSpPr>
          <p:nvPr/>
        </p:nvCxnSpPr>
        <p:spPr>
          <a:xfrm rot="5400000">
            <a:off x="3670636" y="2753470"/>
            <a:ext cx="376579" cy="673529"/>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FE38438-B3EA-4674-A14E-20FDCB07131C}"/>
              </a:ext>
              <a:ext uri="{C183D7F6-B498-43B3-948B-1728B52AA6E4}">
                <adec:decorative xmlns:adec="http://schemas.microsoft.com/office/drawing/2017/decorative" val="1"/>
              </a:ext>
            </a:extLst>
          </p:cNvPr>
          <p:cNvCxnSpPr>
            <a:cxnSpLocks/>
            <a:stCxn id="24" idx="2"/>
            <a:endCxn id="21" idx="0"/>
          </p:cNvCxnSpPr>
          <p:nvPr/>
        </p:nvCxnSpPr>
        <p:spPr>
          <a:xfrm rot="5400000">
            <a:off x="5797243" y="2584220"/>
            <a:ext cx="438158" cy="1073610"/>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ABBD23D-0A8C-4696-ABD4-1EA2F4769E66}"/>
              </a:ext>
              <a:ext uri="{C183D7F6-B498-43B3-948B-1728B52AA6E4}">
                <adec:decorative xmlns:adec="http://schemas.microsoft.com/office/drawing/2017/decorative" val="1"/>
              </a:ext>
            </a:extLst>
          </p:cNvPr>
          <p:cNvCxnSpPr>
            <a:cxnSpLocks/>
            <a:stCxn id="25" idx="2"/>
            <a:endCxn id="20" idx="0"/>
          </p:cNvCxnSpPr>
          <p:nvPr/>
        </p:nvCxnSpPr>
        <p:spPr>
          <a:xfrm rot="5400000">
            <a:off x="7473648" y="2505000"/>
            <a:ext cx="438158" cy="1232051"/>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D5BB12D-40D8-4B96-BDA1-8C77636D70A1}"/>
              </a:ext>
              <a:ext uri="{C183D7F6-B498-43B3-948B-1728B52AA6E4}">
                <adec:decorative xmlns:adec="http://schemas.microsoft.com/office/drawing/2017/decorative" val="1"/>
              </a:ext>
            </a:extLst>
          </p:cNvPr>
          <p:cNvCxnSpPr>
            <a:cxnSpLocks/>
            <a:stCxn id="17" idx="2"/>
            <a:endCxn id="29" idx="0"/>
          </p:cNvCxnSpPr>
          <p:nvPr/>
        </p:nvCxnSpPr>
        <p:spPr>
          <a:xfrm rot="5400000">
            <a:off x="9051484" y="2567273"/>
            <a:ext cx="438159" cy="1107502"/>
          </a:xfrm>
          <a:prstGeom prst="bentConnector3">
            <a:avLst>
              <a:gd name="adj1" fmla="val 50000"/>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49C2FB-6B18-4C8C-A4FA-AE57DFC6856D}"/>
              </a:ext>
              <a:ext uri="{C183D7F6-B498-43B3-948B-1728B52AA6E4}">
                <adec:decorative xmlns:adec="http://schemas.microsoft.com/office/drawing/2017/decorative" val="1"/>
              </a:ext>
            </a:extLst>
          </p:cNvPr>
          <p:cNvCxnSpPr>
            <a:cxnSpLocks/>
            <a:stCxn id="31" idx="0"/>
            <a:endCxn id="18" idx="2"/>
          </p:cNvCxnSpPr>
          <p:nvPr/>
        </p:nvCxnSpPr>
        <p:spPr>
          <a:xfrm flipV="1">
            <a:off x="3300551" y="4830409"/>
            <a:ext cx="0" cy="406693"/>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6C8391-2381-4AC2-8469-6A835141AFF6}"/>
              </a:ext>
              <a:ext uri="{C183D7F6-B498-43B3-948B-1728B52AA6E4}">
                <adec:decorative xmlns:adec="http://schemas.microsoft.com/office/drawing/2017/decorative" val="1"/>
              </a:ext>
            </a:extLst>
          </p:cNvPr>
          <p:cNvCxnSpPr>
            <a:cxnSpLocks/>
            <a:stCxn id="26" idx="0"/>
            <a:endCxn id="19" idx="2"/>
          </p:cNvCxnSpPr>
          <p:nvPr/>
        </p:nvCxnSpPr>
        <p:spPr>
          <a:xfrm flipV="1">
            <a:off x="8042151" y="4835946"/>
            <a:ext cx="0" cy="401156"/>
          </a:xfrm>
          <a:prstGeom prst="line">
            <a:avLst/>
          </a:prstGeom>
          <a:ln w="158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DX logo">
            <a:extLst>
              <a:ext uri="{FF2B5EF4-FFF2-40B4-BE49-F238E27FC236}">
                <a16:creationId xmlns:a16="http://schemas.microsoft.com/office/drawing/2014/main" id="{9B219F94-197F-4086-B75D-05000AFE0A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spTree>
    <p:extLst>
      <p:ext uri="{BB962C8B-B14F-4D97-AF65-F5344CB8AC3E}">
        <p14:creationId xmlns:p14="http://schemas.microsoft.com/office/powerpoint/2010/main" val="158836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22" presetClass="entr" presetSubtype="1" fill="hold"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22" presetClass="entr" presetSubtype="1"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22" presetClass="entr" presetSubtype="1" fill="hold" nodeType="withEffect">
                                  <p:stCondLst>
                                    <p:cond delay="100"/>
                                  </p:stCondLst>
                                  <p:childTnLst>
                                    <p:set>
                                      <p:cBhvr>
                                        <p:cTn id="28" dur="1" fill="hold">
                                          <p:stCondLst>
                                            <p:cond delay="0"/>
                                          </p:stCondLst>
                                        </p:cTn>
                                        <p:tgtEl>
                                          <p:spTgt spid="33"/>
                                        </p:tgtEl>
                                        <p:attrNameLst>
                                          <p:attrName>style.visibility</p:attrName>
                                        </p:attrNameLst>
                                      </p:cBhvr>
                                      <p:to>
                                        <p:strVal val="visible"/>
                                      </p:to>
                                    </p:set>
                                    <p:animEffect transition="in" filter="wipe(up)">
                                      <p:cBhvr>
                                        <p:cTn id="29" dur="500"/>
                                        <p:tgtEl>
                                          <p:spTgt spid="33"/>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22" presetClass="entr" presetSubtype="1" fill="hold" nodeType="withEffect">
                                  <p:stCondLst>
                                    <p:cond delay="100"/>
                                  </p:stCondLst>
                                  <p:childTnLst>
                                    <p:set>
                                      <p:cBhvr>
                                        <p:cTn id="39" dur="1" fill="hold">
                                          <p:stCondLst>
                                            <p:cond delay="0"/>
                                          </p:stCondLst>
                                        </p:cTn>
                                        <p:tgtEl>
                                          <p:spTgt spid="34"/>
                                        </p:tgtEl>
                                        <p:attrNameLst>
                                          <p:attrName>style.visibility</p:attrName>
                                        </p:attrNameLst>
                                      </p:cBhvr>
                                      <p:to>
                                        <p:strVal val="visible"/>
                                      </p:to>
                                    </p:set>
                                    <p:animEffect transition="in" filter="wipe(up)">
                                      <p:cBhvr>
                                        <p:cTn id="40" dur="500"/>
                                        <p:tgtEl>
                                          <p:spTgt spid="3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22" presetClass="entr" presetSubtype="1" fill="hold" nodeType="withEffect">
                                  <p:stCondLst>
                                    <p:cond delay="100"/>
                                  </p:stCondLs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par>
                                <p:cTn id="52" presetID="10" presetClass="entr" presetSubtype="0" fill="hold" grpId="0" nodeType="withEffect">
                                  <p:stCondLst>
                                    <p:cond delay="30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par>
                                <p:cTn id="60" presetID="22" presetClass="entr" presetSubtype="4" fill="hold" nodeType="withEffect">
                                  <p:stCondLst>
                                    <p:cond delay="200"/>
                                  </p:stCondLst>
                                  <p:childTnLst>
                                    <p:set>
                                      <p:cBhvr>
                                        <p:cTn id="61" dur="1" fill="hold">
                                          <p:stCondLst>
                                            <p:cond delay="0"/>
                                          </p:stCondLst>
                                        </p:cTn>
                                        <p:tgtEl>
                                          <p:spTgt spid="44"/>
                                        </p:tgtEl>
                                        <p:attrNameLst>
                                          <p:attrName>style.visibility</p:attrName>
                                        </p:attrNameLst>
                                      </p:cBhvr>
                                      <p:to>
                                        <p:strVal val="visible"/>
                                      </p:to>
                                    </p:set>
                                    <p:animEffect transition="in" filter="wipe(down)">
                                      <p:cBhvr>
                                        <p:cTn id="62" dur="500"/>
                                        <p:tgtEl>
                                          <p:spTgt spid="44"/>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22" presetClass="entr" presetSubtype="4" fill="hold" nodeType="withEffect">
                                  <p:stCondLst>
                                    <p:cond delay="100"/>
                                  </p:stCondLst>
                                  <p:childTnLst>
                                    <p:set>
                                      <p:cBhvr>
                                        <p:cTn id="72" dur="1" fill="hold">
                                          <p:stCondLst>
                                            <p:cond delay="0"/>
                                          </p:stCondLst>
                                        </p:cTn>
                                        <p:tgtEl>
                                          <p:spTgt spid="47"/>
                                        </p:tgtEl>
                                        <p:attrNameLst>
                                          <p:attrName>style.visibility</p:attrName>
                                        </p:attrNameLst>
                                      </p:cBhvr>
                                      <p:to>
                                        <p:strVal val="visible"/>
                                      </p:to>
                                    </p:set>
                                    <p:animEffect transition="in" filter="wipe(down)">
                                      <p:cBhvr>
                                        <p:cTn id="73" dur="500"/>
                                        <p:tgtEl>
                                          <p:spTgt spid="47"/>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17" grpId="0" animBg="1"/>
      <p:bldP spid="31" grpId="0" animBg="1"/>
      <p:bldP spid="29" grpId="0" animBg="1"/>
      <p:bldP spid="18" grpId="0" animBg="1"/>
      <p:bldP spid="19" grpId="0" animBg="1"/>
      <p:bldP spid="20"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A020B745-9FBD-4AD6-9893-A42731B2B62D}"/>
              </a:ext>
            </a:extLst>
          </p:cNvPr>
          <p:cNvGrpSpPr/>
          <p:nvPr/>
        </p:nvGrpSpPr>
        <p:grpSpPr>
          <a:xfrm>
            <a:off x="386249" y="2837644"/>
            <a:ext cx="11220534" cy="2607907"/>
            <a:chOff x="0" y="4718339"/>
            <a:chExt cx="3391647" cy="1587600"/>
          </a:xfrm>
        </p:grpSpPr>
        <p:sp>
          <p:nvSpPr>
            <p:cNvPr id="6" name="Rechteck 5">
              <a:extLst>
                <a:ext uri="{FF2B5EF4-FFF2-40B4-BE49-F238E27FC236}">
                  <a16:creationId xmlns:a16="http://schemas.microsoft.com/office/drawing/2014/main" id="{65FC9513-F889-46A9-AD10-1A256EF5ED88}"/>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feld 6">
              <a:extLst>
                <a:ext uri="{FF2B5EF4-FFF2-40B4-BE49-F238E27FC236}">
                  <a16:creationId xmlns:a16="http://schemas.microsoft.com/office/drawing/2014/main" id="{2975BA8D-D25A-4D69-BE9B-EE6ECC1EC498}"/>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u="sng" dirty="0" err="1">
                  <a:solidFill>
                    <a:schemeClr val="bg1"/>
                  </a:solidFill>
                  <a:effectLst/>
                  <a:latin typeface="Consolas" panose="020B0609020204030204" pitchFamily="49" charset="0"/>
                </a:rPr>
                <a:t>Compare</a:t>
              </a:r>
              <a:r>
                <a:rPr lang="de-DE" sz="1300" b="0" i="0" u="sng" dirty="0">
                  <a:solidFill>
                    <a:schemeClr val="bg1"/>
                  </a:solidFill>
                  <a:effectLst/>
                  <a:latin typeface="Consolas" panose="020B0609020204030204" pitchFamily="49" charset="0"/>
                </a:rPr>
                <a:t> </a:t>
              </a:r>
              <a:r>
                <a:rPr lang="de-DE" sz="1300" b="0" i="0" u="sng" dirty="0" err="1">
                  <a:solidFill>
                    <a:schemeClr val="bg1"/>
                  </a:solidFill>
                  <a:effectLst/>
                  <a:latin typeface="Consolas" panose="020B0609020204030204" pitchFamily="49" charset="0"/>
                </a:rPr>
                <a:t>by</a:t>
              </a:r>
              <a:r>
                <a:rPr lang="de-DE" sz="1300" b="0" i="0" u="sng" dirty="0">
                  <a:solidFill>
                    <a:schemeClr val="bg1"/>
                  </a:solidFill>
                  <a:effectLst/>
                  <a:latin typeface="Consolas" panose="020B0609020204030204" pitchFamily="49" charset="0"/>
                </a:rPr>
                <a:t> „Data </a:t>
              </a:r>
              <a:r>
                <a:rPr lang="de-DE" sz="1300" b="0" i="0" u="sng" dirty="0" err="1">
                  <a:solidFill>
                    <a:schemeClr val="bg1"/>
                  </a:solidFill>
                  <a:effectLst/>
                  <a:latin typeface="Consolas" panose="020B0609020204030204" pitchFamily="49" charset="0"/>
                </a:rPr>
                <a:t>scanned</a:t>
              </a:r>
              <a:r>
                <a:rPr lang="de-DE" sz="1300" b="0" i="0" u="sng" dirty="0">
                  <a:solidFill>
                    <a:schemeClr val="bg1"/>
                  </a:solidFill>
                  <a:effectLst/>
                  <a:latin typeface="Consolas" panose="020B0609020204030204" pitchFamily="49" charset="0"/>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b="0" i="0" u="sng" dirty="0">
                <a:solidFill>
                  <a:schemeClr val="bg1"/>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a:t>
              </a:r>
              <a:endParaRPr lang="de-DE" sz="13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solidFill>
                  <a:srgbClr val="000000"/>
                </a:solidFill>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dirty="0">
                  <a:solidFill>
                    <a:srgbClr val="000000"/>
                  </a:solidFill>
                  <a:latin typeface="Consolas" panose="020B0609020204030204" pitchFamily="49" charset="0"/>
                </a:rPr>
                <a:t>Versus</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solidFill>
                  <a:srgbClr val="000000"/>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sz="1300" b="0" i="0" dirty="0" err="1">
                  <a:solidFill>
                    <a:srgbClr val="9932CC"/>
                  </a:solidFill>
                  <a:effectLst/>
                  <a:latin typeface="Consolas" panose="020B0609020204030204" pitchFamily="49" charset="0"/>
                </a:rPr>
                <a:t>TransformedSysLogs</a:t>
              </a:r>
              <a:r>
                <a:rPr lang="en-US" sz="1300" b="0" i="0" dirty="0">
                  <a:solidFill>
                    <a:srgbClr val="000000"/>
                  </a:solidFill>
                  <a:effectLst/>
                  <a:latin typeface="Consolas" panose="020B0609020204030204" pitchFamily="49" charset="0"/>
                </a:rPr>
                <a:t> | </a:t>
              </a:r>
              <a:r>
                <a:rPr lang="en-US" sz="1300" b="0" i="0" dirty="0">
                  <a:solidFill>
                    <a:srgbClr val="DA3900"/>
                  </a:solidFill>
                  <a:effectLst/>
                  <a:latin typeface="Consolas" panose="020B0609020204030204" pitchFamily="49" charset="0"/>
                </a:rPr>
                <a:t>summarize</a:t>
              </a:r>
              <a:r>
                <a:rPr lang="en-US" sz="1300" b="0" i="0" dirty="0">
                  <a:solidFill>
                    <a:srgbClr val="000000"/>
                  </a:solidFill>
                  <a:effectLst/>
                  <a:latin typeface="Consolas" panose="020B0609020204030204" pitchFamily="49" charset="0"/>
                </a:rPr>
                <a:t> </a:t>
              </a:r>
              <a:r>
                <a:rPr lang="en-US" sz="1300" b="0" i="0" dirty="0" err="1">
                  <a:solidFill>
                    <a:srgbClr val="C71585"/>
                  </a:solidFill>
                  <a:effectLst/>
                  <a:latin typeface="Consolas" panose="020B0609020204030204" pitchFamily="49" charset="0"/>
                </a:rPr>
                <a:t>tr_count</a:t>
              </a:r>
              <a:r>
                <a:rPr lang="en-US" sz="1300" b="0" i="0" dirty="0">
                  <a:solidFill>
                    <a:srgbClr val="000000"/>
                  </a:solidFill>
                  <a:effectLst/>
                  <a:latin typeface="Consolas" panose="020B0609020204030204" pitchFamily="49" charset="0"/>
                </a:rPr>
                <a:t> = </a:t>
              </a:r>
              <a:r>
                <a:rPr lang="en-US" sz="1300" b="0" i="0" dirty="0">
                  <a:solidFill>
                    <a:srgbClr val="0000FF"/>
                  </a:solidFill>
                  <a:effectLst/>
                  <a:latin typeface="Consolas" panose="020B0609020204030204" pitchFamily="49" charset="0"/>
                </a:rPr>
                <a:t>count</a:t>
              </a:r>
              <a:r>
                <a:rPr lang="en-US" sz="1300" b="0" i="0" dirty="0">
                  <a:solidFill>
                    <a:srgbClr val="000000"/>
                  </a:solidFill>
                  <a:effectLst/>
                  <a:latin typeface="Consolas" panose="020B0609020204030204" pitchFamily="49" charset="0"/>
                </a:rPr>
                <a:t>() </a:t>
              </a:r>
              <a:r>
                <a:rPr lang="en-US" sz="1300" b="0" i="0" dirty="0">
                  <a:solidFill>
                    <a:srgbClr val="0000FF"/>
                  </a:solidFill>
                  <a:effectLst/>
                  <a:latin typeface="Consolas" panose="020B0609020204030204" pitchFamily="49" charset="0"/>
                </a:rPr>
                <a:t>by</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r>
                <a:rPr lang="en-US" sz="1300" b="0" i="0" dirty="0">
                  <a:solidFill>
                    <a:srgbClr val="000000"/>
                  </a:solidFill>
                  <a:effectLst/>
                  <a:latin typeface="Consolas" panose="020B0609020204030204" pitchFamily="49" charset="0"/>
                </a:rPr>
                <a:t>| </a:t>
              </a:r>
              <a:r>
                <a:rPr lang="en-US" sz="1300" b="0" i="0" dirty="0">
                  <a:solidFill>
                    <a:srgbClr val="DA3900"/>
                  </a:solidFill>
                  <a:effectLst/>
                  <a:latin typeface="Consolas" panose="020B0609020204030204" pitchFamily="49" charset="0"/>
                </a:rPr>
                <a:t>where</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r>
                <a:rPr lang="en-US" sz="1300" b="0" i="0" dirty="0">
                  <a:solidFill>
                    <a:srgbClr val="000000"/>
                  </a:solidFill>
                  <a:effectLst/>
                  <a:latin typeface="Consolas" panose="020B0609020204030204" pitchFamily="49" charset="0"/>
                </a:rPr>
                <a:t> == </a:t>
              </a:r>
              <a:r>
                <a:rPr lang="en-US" sz="1300" b="0" i="0" dirty="0">
                  <a:solidFill>
                    <a:srgbClr val="B22222"/>
                  </a:solidFill>
                  <a:effectLst/>
                  <a:latin typeface="Consolas" panose="020B0609020204030204" pitchFamily="49" charset="0"/>
                </a:rPr>
                <a:t>"</a:t>
              </a:r>
              <a:r>
                <a:rPr lang="en-US" sz="1300" b="0" i="0" dirty="0" err="1">
                  <a:solidFill>
                    <a:srgbClr val="B22222"/>
                  </a:solidFill>
                  <a:effectLst/>
                  <a:latin typeface="Consolas" panose="020B0609020204030204" pitchFamily="49" charset="0"/>
                </a:rPr>
                <a:t>cron</a:t>
              </a:r>
              <a:r>
                <a:rPr lang="en-US" sz="1300" b="0" i="0" dirty="0">
                  <a:solidFill>
                    <a:srgbClr val="B22222"/>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a:t>
              </a:r>
              <a:endParaRPr lang="en-US" sz="13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effectLst/>
              </a:endParaRPr>
            </a:p>
            <a:p>
              <a:pPr marL="0" marR="0" indent="0" algn="l">
                <a:spcBef>
                  <a:spcPts val="0"/>
                </a:spcBef>
                <a:spcAft>
                  <a:spcPts val="0"/>
                </a:spcAft>
              </a:pPr>
              <a:r>
                <a:rPr lang="de-DE" sz="1300" b="0" i="0" dirty="0">
                  <a:solidFill>
                    <a:srgbClr val="000000"/>
                  </a:solidFill>
                  <a:effectLst/>
                  <a:latin typeface="Calibri" panose="020F0502020204030204" pitchFamily="34" charset="0"/>
                </a:rPr>
                <a:t> </a:t>
              </a:r>
              <a:endParaRPr lang="de-DE" sz="1300" dirty="0">
                <a:solidFill>
                  <a:srgbClr val="000000"/>
                </a:solidFill>
                <a:latin typeface="Calibri" panose="020F0502020204030204" pitchFamily="34" charset="0"/>
              </a:endParaRPr>
            </a:p>
            <a:p>
              <a:pPr marL="0" marR="0" indent="0" algn="l">
                <a:spcBef>
                  <a:spcPts val="0"/>
                </a:spcBef>
                <a:spcAft>
                  <a:spcPts val="0"/>
                </a:spcAft>
              </a:pPr>
              <a:endParaRPr lang="de-DE" sz="1300" b="0" u="sng" dirty="0">
                <a:solidFill>
                  <a:srgbClr val="000000"/>
                </a:solidFill>
                <a:effectLst/>
                <a:latin typeface="Consolas" panose="020B0609020204030204" pitchFamily="49" charset="0"/>
              </a:endParaRPr>
            </a:p>
          </p:txBody>
        </p:sp>
      </p:grpSp>
    </p:spTree>
    <p:extLst>
      <p:ext uri="{BB962C8B-B14F-4D97-AF65-F5344CB8AC3E}">
        <p14:creationId xmlns:p14="http://schemas.microsoft.com/office/powerpoint/2010/main" val="15367796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553998"/>
          </a:xfrm>
        </p:spPr>
        <p:txBody>
          <a:bodyPr/>
          <a:lstStyle/>
          <a:p>
            <a:r>
              <a:rPr lang="en-US" dirty="0"/>
              <a:t> Test and explain</a:t>
            </a:r>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pSp>
        <p:nvGrpSpPr>
          <p:cNvPr id="5" name="Gruppieren 4">
            <a:extLst>
              <a:ext uri="{FF2B5EF4-FFF2-40B4-BE49-F238E27FC236}">
                <a16:creationId xmlns:a16="http://schemas.microsoft.com/office/drawing/2014/main" id="{A020B745-9FBD-4AD6-9893-A42731B2B62D}"/>
              </a:ext>
            </a:extLst>
          </p:cNvPr>
          <p:cNvGrpSpPr/>
          <p:nvPr/>
        </p:nvGrpSpPr>
        <p:grpSpPr>
          <a:xfrm>
            <a:off x="386249" y="2837644"/>
            <a:ext cx="11220534" cy="2607907"/>
            <a:chOff x="0" y="4718339"/>
            <a:chExt cx="3391647" cy="1587600"/>
          </a:xfrm>
        </p:grpSpPr>
        <p:sp>
          <p:nvSpPr>
            <p:cNvPr id="6" name="Rechteck 5">
              <a:extLst>
                <a:ext uri="{FF2B5EF4-FFF2-40B4-BE49-F238E27FC236}">
                  <a16:creationId xmlns:a16="http://schemas.microsoft.com/office/drawing/2014/main" id="{65FC9513-F889-46A9-AD10-1A256EF5ED88}"/>
                </a:ext>
              </a:extLst>
            </p:cNvPr>
            <p:cNvSpPr/>
            <p:nvPr/>
          </p:nvSpPr>
          <p:spPr>
            <a:xfrm>
              <a:off x="0" y="4718339"/>
              <a:ext cx="3391647" cy="1587600"/>
            </a:xfrm>
            <a:prstGeom prst="rect">
              <a:avLst/>
            </a:prstGeom>
          </p:spPr>
          <p:style>
            <a:lnRef idx="2">
              <a:schemeClr val="accent1">
                <a:alpha val="90000"/>
                <a:hueOff val="0"/>
                <a:satOff val="0"/>
                <a:lumOff val="0"/>
                <a:alphaOff val="-4000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7" name="Textfeld 6">
              <a:extLst>
                <a:ext uri="{FF2B5EF4-FFF2-40B4-BE49-F238E27FC236}">
                  <a16:creationId xmlns:a16="http://schemas.microsoft.com/office/drawing/2014/main" id="{2975BA8D-D25A-4D69-BE9B-EE6ECC1EC498}"/>
                </a:ext>
              </a:extLst>
            </p:cNvPr>
            <p:cNvSpPr txBox="1"/>
            <p:nvPr/>
          </p:nvSpPr>
          <p:spPr>
            <a:xfrm>
              <a:off x="0" y="4718339"/>
              <a:ext cx="3391647" cy="158760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63229" tIns="437388" rIns="263229" bIns="85344" numCol="1" spcCol="1270" anchor="t" anchorCtr="0">
              <a:noAutofit/>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u="sng" dirty="0" err="1">
                  <a:solidFill>
                    <a:schemeClr val="bg1"/>
                  </a:solidFill>
                  <a:effectLst/>
                  <a:latin typeface="Consolas" panose="020B0609020204030204" pitchFamily="49" charset="0"/>
                </a:rPr>
                <a:t>Compare</a:t>
              </a:r>
              <a:r>
                <a:rPr lang="de-DE" sz="1300" b="0" i="0" u="sng" dirty="0">
                  <a:solidFill>
                    <a:schemeClr val="bg1"/>
                  </a:solidFill>
                  <a:effectLst/>
                  <a:latin typeface="Consolas" panose="020B0609020204030204" pitchFamily="49" charset="0"/>
                </a:rPr>
                <a:t> </a:t>
              </a:r>
              <a:r>
                <a:rPr lang="de-DE" sz="1300" b="0" i="0" u="sng" dirty="0" err="1">
                  <a:solidFill>
                    <a:schemeClr val="bg1"/>
                  </a:solidFill>
                  <a:effectLst/>
                  <a:latin typeface="Consolas" panose="020B0609020204030204" pitchFamily="49" charset="0"/>
                </a:rPr>
                <a:t>by</a:t>
              </a:r>
              <a:r>
                <a:rPr lang="de-DE" sz="1300" b="0" i="0" u="sng" dirty="0">
                  <a:solidFill>
                    <a:schemeClr val="bg1"/>
                  </a:solidFill>
                  <a:effectLst/>
                  <a:latin typeface="Consolas" panose="020B0609020204030204" pitchFamily="49" charset="0"/>
                </a:rPr>
                <a:t> „Data </a:t>
              </a:r>
              <a:r>
                <a:rPr lang="de-DE" sz="1300" b="0" i="0" u="sng" dirty="0" err="1">
                  <a:solidFill>
                    <a:schemeClr val="bg1"/>
                  </a:solidFill>
                  <a:effectLst/>
                  <a:latin typeface="Consolas" panose="020B0609020204030204" pitchFamily="49" charset="0"/>
                </a:rPr>
                <a:t>scanned</a:t>
              </a:r>
              <a:r>
                <a:rPr lang="de-DE" sz="1300" b="0" i="0" u="sng" dirty="0">
                  <a:solidFill>
                    <a:schemeClr val="bg1"/>
                  </a:solidFill>
                  <a:effectLst/>
                  <a:latin typeface="Consolas" panose="020B0609020204030204" pitchFamily="49" charset="0"/>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b="0" i="0" u="sng" dirty="0">
                <a:solidFill>
                  <a:schemeClr val="bg1"/>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a:t>
              </a:r>
              <a:endParaRPr lang="de-DE" sz="13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b="0" i="0" dirty="0" err="1">
                  <a:solidFill>
                    <a:srgbClr val="9932CC"/>
                  </a:solidFill>
                  <a:effectLst/>
                  <a:latin typeface="Consolas" panose="020B0609020204030204" pitchFamily="49" charset="0"/>
                </a:rPr>
                <a:t>TransformedSysLogs</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where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&gt;= </a:t>
              </a:r>
              <a:r>
                <a:rPr lang="de-DE" sz="1300" b="0" i="0" dirty="0" err="1">
                  <a:solidFill>
                    <a:srgbClr val="0000FF"/>
                  </a:solidFill>
                  <a:effectLst/>
                  <a:latin typeface="Consolas" panose="020B0609020204030204" pitchFamily="49" charset="0"/>
                </a:rPr>
                <a:t>todatetime</a:t>
              </a:r>
              <a:r>
                <a:rPr lang="de-DE" sz="1300" b="0" i="0" dirty="0">
                  <a:solidFill>
                    <a:srgbClr val="000000"/>
                  </a:solidFill>
                  <a:effectLst/>
                  <a:latin typeface="Consolas" panose="020B0609020204030204" pitchFamily="49" charset="0"/>
                </a:rPr>
                <a:t>(</a:t>
              </a:r>
              <a:r>
                <a:rPr lang="de-DE" sz="1300" b="0" i="0" dirty="0">
                  <a:solidFill>
                    <a:srgbClr val="B22222"/>
                  </a:solidFill>
                  <a:effectLst/>
                  <a:latin typeface="Consolas" panose="020B0609020204030204" pitchFamily="49" charset="0"/>
                </a:rPr>
                <a:t>"2022-05-01"</a:t>
              </a:r>
              <a:r>
                <a:rPr lang="de-DE" sz="1300" b="0" i="0" dirty="0">
                  <a:solidFill>
                    <a:srgbClr val="000000"/>
                  </a:solidFill>
                  <a:effectLst/>
                  <a:latin typeface="Consolas" panose="020B0609020204030204" pitchFamily="49" charset="0"/>
                </a:rPr>
                <a:t>) | </a:t>
              </a:r>
              <a:r>
                <a:rPr lang="de-DE" sz="1300" b="0" i="0" dirty="0" err="1">
                  <a:solidFill>
                    <a:srgbClr val="DA3900"/>
                  </a:solidFill>
                  <a:effectLst/>
                  <a:latin typeface="Consolas" panose="020B0609020204030204" pitchFamily="49" charset="0"/>
                </a:rPr>
                <a:t>summarize</a:t>
              </a:r>
              <a:r>
                <a:rPr lang="de-DE" sz="1300" b="0" i="0" dirty="0">
                  <a:solidFill>
                    <a:srgbClr val="000000"/>
                  </a:solidFill>
                  <a:effectLst/>
                  <a:latin typeface="Consolas" panose="020B0609020204030204" pitchFamily="49" charset="0"/>
                </a:rPr>
                <a:t> </a:t>
              </a:r>
              <a:r>
                <a:rPr lang="de-DE" sz="1300" b="0" i="0" dirty="0" err="1">
                  <a:solidFill>
                    <a:srgbClr val="C71585"/>
                  </a:solidFill>
                  <a:effectLst/>
                  <a:latin typeface="Consolas" panose="020B0609020204030204" pitchFamily="49" charset="0"/>
                </a:rPr>
                <a:t>tr_count</a:t>
              </a:r>
              <a:r>
                <a:rPr lang="de-DE" sz="1300" b="0" i="0" dirty="0">
                  <a:solidFill>
                    <a:srgbClr val="000000"/>
                  </a:solidFill>
                  <a:effectLst/>
                  <a:latin typeface="Consolas" panose="020B0609020204030204" pitchFamily="49" charset="0"/>
                </a:rPr>
                <a:t> = </a:t>
              </a:r>
              <a:r>
                <a:rPr lang="de-DE" sz="1300" b="0" i="0" dirty="0" err="1">
                  <a:solidFill>
                    <a:srgbClr val="0000FF"/>
                  </a:solidFill>
                  <a:effectLst/>
                  <a:latin typeface="Consolas" panose="020B0609020204030204" pitchFamily="49" charset="0"/>
                </a:rPr>
                <a:t>count</a:t>
              </a:r>
              <a:r>
                <a:rPr lang="de-DE" sz="1300" b="0" i="0" dirty="0">
                  <a:solidFill>
                    <a:srgbClr val="000000"/>
                  </a:solidFill>
                  <a:effectLst/>
                  <a:latin typeface="Consolas" panose="020B0609020204030204" pitchFamily="49" charset="0"/>
                </a:rPr>
                <a:t>() </a:t>
              </a:r>
              <a:r>
                <a:rPr lang="de-DE" sz="1300" b="0" i="0" dirty="0" err="1">
                  <a:solidFill>
                    <a:srgbClr val="0000FF"/>
                  </a:solidFill>
                  <a:effectLst/>
                  <a:latin typeface="Consolas" panose="020B0609020204030204" pitchFamily="49" charset="0"/>
                </a:rPr>
                <a:t>by</a:t>
              </a:r>
              <a:r>
                <a:rPr lang="de-DE" sz="1300" b="0" i="0" dirty="0">
                  <a:solidFill>
                    <a:srgbClr val="000000"/>
                  </a:solidFill>
                  <a:effectLst/>
                  <a:latin typeface="Consolas" panose="020B0609020204030204" pitchFamily="49" charset="0"/>
                </a:rPr>
                <a:t> </a:t>
              </a:r>
              <a:r>
                <a:rPr lang="de-DE" sz="1300" b="0" i="0" dirty="0">
                  <a:solidFill>
                    <a:srgbClr val="0000FF"/>
                  </a:solidFill>
                  <a:effectLst/>
                  <a:latin typeface="Consolas" panose="020B0609020204030204" pitchFamily="49" charset="0"/>
                </a:rPr>
                <a:t>bin</a:t>
              </a:r>
              <a:r>
                <a:rPr lang="de-DE" sz="1300" b="0" i="0" dirty="0">
                  <a:solidFill>
                    <a:srgbClr val="000000"/>
                  </a:solidFill>
                  <a:effectLst/>
                  <a:latin typeface="Consolas" panose="020B0609020204030204" pitchFamily="49" charset="0"/>
                </a:rPr>
                <a:t>(</a:t>
              </a:r>
              <a:r>
                <a:rPr lang="de-DE" sz="1300" b="0" i="0" dirty="0" err="1">
                  <a:solidFill>
                    <a:srgbClr val="C71585"/>
                  </a:solidFill>
                  <a:effectLst/>
                  <a:latin typeface="Consolas" panose="020B0609020204030204" pitchFamily="49" charset="0"/>
                </a:rPr>
                <a:t>timestamp</a:t>
              </a:r>
              <a:r>
                <a:rPr lang="de-DE" sz="1300" b="0" i="0" dirty="0">
                  <a:solidFill>
                    <a:srgbClr val="000000"/>
                  </a:solidFill>
                  <a:effectLst/>
                  <a:latin typeface="Consolas" panose="020B0609020204030204" pitchFamily="49" charset="0"/>
                </a:rPr>
                <a:t>, 1d)</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solidFill>
                  <a:srgbClr val="000000"/>
                </a:solidFill>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de-DE" sz="1300" dirty="0">
                  <a:solidFill>
                    <a:srgbClr val="000000"/>
                  </a:solidFill>
                  <a:latin typeface="Consolas" panose="020B0609020204030204" pitchFamily="49" charset="0"/>
                </a:rPr>
                <a:t>Versus</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solidFill>
                  <a:srgbClr val="000000"/>
                </a:solidFill>
                <a:effectLst/>
                <a:latin typeface="Consolas" panose="020B0609020204030204" pitchFamily="49" charset="0"/>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sz="1300" b="0" i="0" dirty="0" err="1">
                  <a:solidFill>
                    <a:srgbClr val="9932CC"/>
                  </a:solidFill>
                  <a:effectLst/>
                  <a:latin typeface="Consolas" panose="020B0609020204030204" pitchFamily="49" charset="0"/>
                </a:rPr>
                <a:t>TransformedSysLogs</a:t>
              </a:r>
              <a:r>
                <a:rPr lang="en-US" sz="1300" b="0" i="0" dirty="0">
                  <a:solidFill>
                    <a:srgbClr val="000000"/>
                  </a:solidFill>
                  <a:effectLst/>
                  <a:latin typeface="Consolas" panose="020B0609020204030204" pitchFamily="49" charset="0"/>
                </a:rPr>
                <a:t> | </a:t>
              </a:r>
              <a:r>
                <a:rPr lang="en-US" sz="1300" b="0" i="0" dirty="0">
                  <a:solidFill>
                    <a:srgbClr val="DA3900"/>
                  </a:solidFill>
                  <a:effectLst/>
                  <a:latin typeface="Consolas" panose="020B0609020204030204" pitchFamily="49" charset="0"/>
                </a:rPr>
                <a:t>summarize</a:t>
              </a:r>
              <a:r>
                <a:rPr lang="en-US" sz="1300" b="0" i="0" dirty="0">
                  <a:solidFill>
                    <a:srgbClr val="000000"/>
                  </a:solidFill>
                  <a:effectLst/>
                  <a:latin typeface="Consolas" panose="020B0609020204030204" pitchFamily="49" charset="0"/>
                </a:rPr>
                <a:t> </a:t>
              </a:r>
              <a:r>
                <a:rPr lang="en-US" sz="1300" b="0" i="0" dirty="0" err="1">
                  <a:solidFill>
                    <a:srgbClr val="C71585"/>
                  </a:solidFill>
                  <a:effectLst/>
                  <a:latin typeface="Consolas" panose="020B0609020204030204" pitchFamily="49" charset="0"/>
                </a:rPr>
                <a:t>tr_count</a:t>
              </a:r>
              <a:r>
                <a:rPr lang="en-US" sz="1300" b="0" i="0" dirty="0">
                  <a:solidFill>
                    <a:srgbClr val="000000"/>
                  </a:solidFill>
                  <a:effectLst/>
                  <a:latin typeface="Consolas" panose="020B0609020204030204" pitchFamily="49" charset="0"/>
                </a:rPr>
                <a:t> = </a:t>
              </a:r>
              <a:r>
                <a:rPr lang="en-US" sz="1300" b="0" i="0" dirty="0">
                  <a:solidFill>
                    <a:srgbClr val="0000FF"/>
                  </a:solidFill>
                  <a:effectLst/>
                  <a:latin typeface="Consolas" panose="020B0609020204030204" pitchFamily="49" charset="0"/>
                </a:rPr>
                <a:t>count</a:t>
              </a:r>
              <a:r>
                <a:rPr lang="en-US" sz="1300" b="0" i="0" dirty="0">
                  <a:solidFill>
                    <a:srgbClr val="000000"/>
                  </a:solidFill>
                  <a:effectLst/>
                  <a:latin typeface="Consolas" panose="020B0609020204030204" pitchFamily="49" charset="0"/>
                </a:rPr>
                <a:t>() </a:t>
              </a:r>
              <a:r>
                <a:rPr lang="en-US" sz="1300" b="0" i="0" dirty="0">
                  <a:solidFill>
                    <a:srgbClr val="0000FF"/>
                  </a:solidFill>
                  <a:effectLst/>
                  <a:latin typeface="Consolas" panose="020B0609020204030204" pitchFamily="49" charset="0"/>
                </a:rPr>
                <a:t>by</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r>
                <a:rPr lang="en-US" sz="1300" b="0" i="0" dirty="0">
                  <a:solidFill>
                    <a:srgbClr val="000000"/>
                  </a:solidFill>
                  <a:effectLst/>
                  <a:latin typeface="Consolas" panose="020B0609020204030204" pitchFamily="49" charset="0"/>
                </a:rPr>
                <a:t>| </a:t>
              </a:r>
              <a:r>
                <a:rPr lang="en-US" sz="1300" b="0" i="0" dirty="0">
                  <a:solidFill>
                    <a:srgbClr val="DA3900"/>
                  </a:solidFill>
                  <a:effectLst/>
                  <a:latin typeface="Consolas" panose="020B0609020204030204" pitchFamily="49" charset="0"/>
                </a:rPr>
                <a:t>where</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r>
                <a:rPr lang="en-US" sz="1300" b="0" i="0" dirty="0">
                  <a:solidFill>
                    <a:srgbClr val="000000"/>
                  </a:solidFill>
                  <a:effectLst/>
                  <a:latin typeface="Consolas" panose="020B0609020204030204" pitchFamily="49" charset="0"/>
                </a:rPr>
                <a:t> == </a:t>
              </a:r>
              <a:r>
                <a:rPr lang="en-US" sz="1300" b="0" i="0" dirty="0">
                  <a:solidFill>
                    <a:srgbClr val="B22222"/>
                  </a:solidFill>
                  <a:effectLst/>
                  <a:latin typeface="Consolas" panose="020B0609020204030204" pitchFamily="49" charset="0"/>
                </a:rPr>
                <a:t>"</a:t>
              </a:r>
              <a:r>
                <a:rPr lang="en-US" sz="1300" b="0" i="0" dirty="0" err="1">
                  <a:solidFill>
                    <a:srgbClr val="B22222"/>
                  </a:solidFill>
                  <a:effectLst/>
                  <a:latin typeface="Consolas" panose="020B0609020204030204" pitchFamily="49" charset="0"/>
                </a:rPr>
                <a:t>cron</a:t>
              </a:r>
              <a:r>
                <a:rPr lang="en-US" sz="1300" b="0" i="0" dirty="0">
                  <a:solidFill>
                    <a:srgbClr val="B22222"/>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a:t>
              </a:r>
              <a:endParaRPr lang="en-US" sz="1300" dirty="0">
                <a:effectLst/>
              </a:endParaRPr>
            </a:p>
            <a:p>
              <a:pPr marL="0" marR="0" indent="0" algn="l">
                <a:spcBef>
                  <a:spcPts val="0"/>
                </a:spcBef>
                <a:spcAft>
                  <a:spcPts val="0"/>
                </a:spcAft>
              </a:pPr>
              <a:r>
                <a:rPr lang="en-US" sz="1300" b="0" i="0" dirty="0" err="1">
                  <a:solidFill>
                    <a:srgbClr val="9932CC"/>
                  </a:solidFill>
                  <a:effectLst/>
                  <a:latin typeface="Consolas" panose="020B0609020204030204" pitchFamily="49" charset="0"/>
                </a:rPr>
                <a:t>TransformedSysLogs</a:t>
              </a:r>
              <a:r>
                <a:rPr lang="en-US" sz="1300" b="0" i="0" dirty="0">
                  <a:solidFill>
                    <a:srgbClr val="000000"/>
                  </a:solidFill>
                  <a:effectLst/>
                  <a:latin typeface="Consolas" panose="020B0609020204030204" pitchFamily="49" charset="0"/>
                </a:rPr>
                <a:t> | </a:t>
              </a:r>
              <a:r>
                <a:rPr lang="en-US" sz="1300" b="0" i="0" dirty="0">
                  <a:solidFill>
                    <a:srgbClr val="DA3900"/>
                  </a:solidFill>
                  <a:effectLst/>
                  <a:latin typeface="Consolas" panose="020B0609020204030204" pitchFamily="49" charset="0"/>
                </a:rPr>
                <a:t>where</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r>
                <a:rPr lang="en-US" sz="1300" b="0" i="0" dirty="0">
                  <a:solidFill>
                    <a:srgbClr val="000000"/>
                  </a:solidFill>
                  <a:effectLst/>
                  <a:latin typeface="Consolas" panose="020B0609020204030204" pitchFamily="49" charset="0"/>
                </a:rPr>
                <a:t> == </a:t>
              </a:r>
              <a:r>
                <a:rPr lang="en-US" sz="1300" b="0" i="0" dirty="0">
                  <a:solidFill>
                    <a:srgbClr val="B22222"/>
                  </a:solidFill>
                  <a:effectLst/>
                  <a:latin typeface="Consolas" panose="020B0609020204030204" pitchFamily="49" charset="0"/>
                </a:rPr>
                <a:t>"</a:t>
              </a:r>
              <a:r>
                <a:rPr lang="en-US" sz="1300" b="0" i="0" dirty="0" err="1">
                  <a:solidFill>
                    <a:srgbClr val="B22222"/>
                  </a:solidFill>
                  <a:effectLst/>
                  <a:latin typeface="Consolas" panose="020B0609020204030204" pitchFamily="49" charset="0"/>
                </a:rPr>
                <a:t>cron</a:t>
              </a:r>
              <a:r>
                <a:rPr lang="en-US" sz="1300" b="0" i="0" dirty="0">
                  <a:solidFill>
                    <a:srgbClr val="B22222"/>
                  </a:solidFill>
                  <a:effectLst/>
                  <a:latin typeface="Consolas" panose="020B0609020204030204" pitchFamily="49" charset="0"/>
                </a:rPr>
                <a:t>"</a:t>
              </a:r>
              <a:r>
                <a:rPr lang="en-US" sz="1300" b="0" i="0" dirty="0">
                  <a:solidFill>
                    <a:srgbClr val="000000"/>
                  </a:solidFill>
                  <a:effectLst/>
                  <a:latin typeface="Consolas" panose="020B0609020204030204" pitchFamily="49" charset="0"/>
                </a:rPr>
                <a:t> | </a:t>
              </a:r>
              <a:r>
                <a:rPr lang="en-US" sz="1300" b="0" i="0" dirty="0">
                  <a:solidFill>
                    <a:srgbClr val="DA3900"/>
                  </a:solidFill>
                  <a:effectLst/>
                  <a:latin typeface="Consolas" panose="020B0609020204030204" pitchFamily="49" charset="0"/>
                </a:rPr>
                <a:t>summarize</a:t>
              </a:r>
              <a:r>
                <a:rPr lang="en-US" sz="1300" b="0" i="0" dirty="0">
                  <a:solidFill>
                    <a:srgbClr val="000000"/>
                  </a:solidFill>
                  <a:effectLst/>
                  <a:latin typeface="Consolas" panose="020B0609020204030204" pitchFamily="49" charset="0"/>
                </a:rPr>
                <a:t> </a:t>
              </a:r>
              <a:r>
                <a:rPr lang="en-US" sz="1300" b="0" i="0" dirty="0" err="1">
                  <a:solidFill>
                    <a:srgbClr val="C71585"/>
                  </a:solidFill>
                  <a:effectLst/>
                  <a:latin typeface="Consolas" panose="020B0609020204030204" pitchFamily="49" charset="0"/>
                </a:rPr>
                <a:t>tr_count</a:t>
              </a:r>
              <a:r>
                <a:rPr lang="en-US" sz="1300" b="0" i="0" dirty="0">
                  <a:solidFill>
                    <a:srgbClr val="000000"/>
                  </a:solidFill>
                  <a:effectLst/>
                  <a:latin typeface="Consolas" panose="020B0609020204030204" pitchFamily="49" charset="0"/>
                </a:rPr>
                <a:t> = </a:t>
              </a:r>
              <a:r>
                <a:rPr lang="en-US" sz="1300" b="0" i="0" dirty="0">
                  <a:solidFill>
                    <a:srgbClr val="0000FF"/>
                  </a:solidFill>
                  <a:effectLst/>
                  <a:latin typeface="Consolas" panose="020B0609020204030204" pitchFamily="49" charset="0"/>
                </a:rPr>
                <a:t>count</a:t>
              </a:r>
              <a:r>
                <a:rPr lang="en-US" sz="1300" b="0" i="0" dirty="0">
                  <a:solidFill>
                    <a:srgbClr val="000000"/>
                  </a:solidFill>
                  <a:effectLst/>
                  <a:latin typeface="Consolas" panose="020B0609020204030204" pitchFamily="49" charset="0"/>
                </a:rPr>
                <a:t>() </a:t>
              </a:r>
              <a:r>
                <a:rPr lang="en-US" sz="1300" b="0" i="0" dirty="0">
                  <a:solidFill>
                    <a:srgbClr val="0000FF"/>
                  </a:solidFill>
                  <a:effectLst/>
                  <a:latin typeface="Consolas" panose="020B0609020204030204" pitchFamily="49" charset="0"/>
                </a:rPr>
                <a:t>by</a:t>
              </a:r>
              <a:r>
                <a:rPr lang="en-US" sz="1300" b="0" i="0" dirty="0">
                  <a:solidFill>
                    <a:srgbClr val="000000"/>
                  </a:solidFill>
                  <a:effectLst/>
                  <a:latin typeface="Consolas" panose="020B0609020204030204" pitchFamily="49" charset="0"/>
                </a:rPr>
                <a:t> </a:t>
              </a:r>
              <a:r>
                <a:rPr lang="en-US" sz="1300" b="0" i="0" dirty="0">
                  <a:solidFill>
                    <a:srgbClr val="C71585"/>
                  </a:solidFill>
                  <a:effectLst/>
                  <a:latin typeface="Consolas" panose="020B0609020204030204" pitchFamily="49" charset="0"/>
                </a:rPr>
                <a:t>facility</a:t>
              </a:r>
              <a:endParaRPr lang="en-US" sz="1300"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de-DE" sz="1300" dirty="0">
                <a:effectLst/>
              </a:endParaRPr>
            </a:p>
            <a:p>
              <a:pPr marL="0" marR="0" indent="0" algn="l">
                <a:spcBef>
                  <a:spcPts val="0"/>
                </a:spcBef>
                <a:spcAft>
                  <a:spcPts val="0"/>
                </a:spcAft>
              </a:pPr>
              <a:r>
                <a:rPr lang="de-DE" sz="1300" b="0" i="0" dirty="0">
                  <a:solidFill>
                    <a:srgbClr val="000000"/>
                  </a:solidFill>
                  <a:effectLst/>
                  <a:latin typeface="Calibri" panose="020F0502020204030204" pitchFamily="34" charset="0"/>
                </a:rPr>
                <a:t> </a:t>
              </a:r>
              <a:endParaRPr lang="de-DE" sz="1300" dirty="0">
                <a:solidFill>
                  <a:srgbClr val="000000"/>
                </a:solidFill>
                <a:latin typeface="Calibri" panose="020F0502020204030204" pitchFamily="34" charset="0"/>
              </a:endParaRPr>
            </a:p>
            <a:p>
              <a:pPr marL="0" marR="0" indent="0" algn="l">
                <a:spcBef>
                  <a:spcPts val="0"/>
                </a:spcBef>
                <a:spcAft>
                  <a:spcPts val="0"/>
                </a:spcAft>
              </a:pPr>
              <a:endParaRPr lang="de-DE" sz="1300" b="0" u="sng" dirty="0">
                <a:solidFill>
                  <a:srgbClr val="000000"/>
                </a:solidFill>
                <a:effectLst/>
                <a:latin typeface="Consolas" panose="020B0609020204030204" pitchFamily="49" charset="0"/>
              </a:endParaRPr>
            </a:p>
          </p:txBody>
        </p:sp>
      </p:grpSp>
      <p:sp>
        <p:nvSpPr>
          <p:cNvPr id="8" name="Rectangle 1">
            <a:extLst>
              <a:ext uri="{FF2B5EF4-FFF2-40B4-BE49-F238E27FC236}">
                <a16:creationId xmlns:a16="http://schemas.microsoft.com/office/drawing/2014/main" id="{B5CA511D-B02A-4AB9-B2AB-52EB7688A779}"/>
              </a:ext>
            </a:extLst>
          </p:cNvPr>
          <p:cNvSpPr/>
          <p:nvPr/>
        </p:nvSpPr>
        <p:spPr>
          <a:xfrm>
            <a:off x="4066675" y="1372806"/>
            <a:ext cx="7986936" cy="1015663"/>
          </a:xfrm>
          <a:prstGeom prst="rect">
            <a:avLst/>
          </a:prstGeom>
          <a:noFill/>
        </p:spPr>
        <p:txBody>
          <a:bodyPr wrap="square" lIns="91440" tIns="45720" rIns="91440" bIns="45720">
            <a:spAutoFit/>
          </a:bodyPr>
          <a:lstStyle/>
          <a:p>
            <a:pPr algn="r"/>
            <a:r>
              <a:rPr lang="en-US" sz="6000" b="0" cap="none" spc="0" dirty="0">
                <a:ln w="0"/>
                <a:solidFill>
                  <a:srgbClr val="FF0000"/>
                </a:solidFill>
                <a:effectLst>
                  <a:outerShdw blurRad="38100" dist="19050" dir="2700000" algn="tl" rotWithShape="0">
                    <a:schemeClr val="dk1">
                      <a:alpha val="40000"/>
                    </a:schemeClr>
                  </a:outerShdw>
                </a:effectLst>
              </a:rPr>
              <a:t>LAB Test and Explain </a:t>
            </a:r>
          </a:p>
        </p:txBody>
      </p:sp>
    </p:spTree>
    <p:extLst>
      <p:ext uri="{BB962C8B-B14F-4D97-AF65-F5344CB8AC3E}">
        <p14:creationId xmlns:p14="http://schemas.microsoft.com/office/powerpoint/2010/main" val="35031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Visualize</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74320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861A-8971-9A4B-2581-14F5271C1A72}"/>
              </a:ext>
            </a:extLst>
          </p:cNvPr>
          <p:cNvSpPr>
            <a:spLocks noGrp="1"/>
          </p:cNvSpPr>
          <p:nvPr>
            <p:ph type="title"/>
          </p:nvPr>
        </p:nvSpPr>
        <p:spPr>
          <a:xfrm>
            <a:off x="588263" y="457200"/>
            <a:ext cx="11018520" cy="553998"/>
          </a:xfrm>
        </p:spPr>
        <p:txBody>
          <a:bodyPr wrap="square" anchor="t">
            <a:normAutofit/>
          </a:bodyPr>
          <a:lstStyle/>
          <a:p>
            <a:r>
              <a:rPr lang="de-DE" dirty="0" err="1"/>
              <a:t>Getting</a:t>
            </a:r>
            <a:r>
              <a:rPr lang="de-DE" dirty="0"/>
              <a:t> </a:t>
            </a:r>
            <a:r>
              <a:rPr lang="de-DE" dirty="0" err="1"/>
              <a:t>started</a:t>
            </a:r>
            <a:endParaRPr lang="en-US" dirty="0"/>
          </a:p>
        </p:txBody>
      </p:sp>
      <p:sp>
        <p:nvSpPr>
          <p:cNvPr id="3" name="Text Placeholder 2">
            <a:extLst>
              <a:ext uri="{FF2B5EF4-FFF2-40B4-BE49-F238E27FC236}">
                <a16:creationId xmlns:a16="http://schemas.microsoft.com/office/drawing/2014/main" id="{A5047135-EEDC-B42B-3C77-D511F0CC604E}"/>
              </a:ext>
            </a:extLst>
          </p:cNvPr>
          <p:cNvSpPr>
            <a:spLocks noGrp="1"/>
          </p:cNvSpPr>
          <p:nvPr>
            <p:ph sz="quarter" idx="12"/>
          </p:nvPr>
        </p:nvSpPr>
        <p:spPr>
          <a:xfrm>
            <a:off x="584200" y="1435100"/>
            <a:ext cx="5211763" cy="4833938"/>
          </a:xfrm>
        </p:spPr>
        <p:txBody>
          <a:bodyPr wrap="square">
            <a:normAutofit/>
          </a:bodyPr>
          <a:lstStyle/>
          <a:p>
            <a:r>
              <a:rPr lang="de-DE" dirty="0"/>
              <a:t>Tools &amp; Connectivity</a:t>
            </a:r>
          </a:p>
          <a:p>
            <a:pPr lvl="1"/>
            <a:r>
              <a:rPr lang="de-DE" dirty="0"/>
              <a:t>SSMS </a:t>
            </a:r>
          </a:p>
          <a:p>
            <a:pPr lvl="2"/>
            <a:r>
              <a:rPr lang="en-US" dirty="0">
                <a:hlinkClick r:id="rId3"/>
              </a:rPr>
              <a:t>Download SQL Server Management Studio (SSMS) - SQL Server Management Studio (SSMS) | Microsoft Docs</a:t>
            </a:r>
            <a:endParaRPr lang="de-DE" dirty="0"/>
          </a:p>
          <a:p>
            <a:pPr lvl="1"/>
            <a:r>
              <a:rPr lang="de-DE" dirty="0"/>
              <a:t>Azure Data Studio</a:t>
            </a:r>
          </a:p>
          <a:p>
            <a:pPr lvl="2"/>
            <a:r>
              <a:rPr lang="en-US" dirty="0">
                <a:hlinkClick r:id="rId4"/>
              </a:rPr>
              <a:t>Download and install Azure Data Studio - Azure Data Studio | Microsoft Docs</a:t>
            </a:r>
            <a:endParaRPr lang="de-DE" dirty="0"/>
          </a:p>
          <a:p>
            <a:pPr lvl="1"/>
            <a:r>
              <a:rPr lang="de-DE" dirty="0" err="1"/>
              <a:t>Kusto</a:t>
            </a:r>
            <a:r>
              <a:rPr lang="de-DE" dirty="0"/>
              <a:t> Explorer</a:t>
            </a:r>
          </a:p>
          <a:p>
            <a:pPr lvl="2"/>
            <a:r>
              <a:rPr lang="en-US" dirty="0" err="1">
                <a:hlinkClick r:id="rId5"/>
              </a:rPr>
              <a:t>Kusto.Explorer</a:t>
            </a:r>
            <a:r>
              <a:rPr lang="en-US" dirty="0">
                <a:hlinkClick r:id="rId5"/>
              </a:rPr>
              <a:t> installation and user interface | Microsoft Docs</a:t>
            </a:r>
            <a:endParaRPr lang="en-US" dirty="0"/>
          </a:p>
        </p:txBody>
      </p:sp>
      <p:pic>
        <p:nvPicPr>
          <p:cNvPr id="12" name="Picture 11">
            <a:extLst>
              <a:ext uri="{FF2B5EF4-FFF2-40B4-BE49-F238E27FC236}">
                <a16:creationId xmlns:a16="http://schemas.microsoft.com/office/drawing/2014/main" id="{16564661-D495-5FBF-A134-42C8907AE2CE}"/>
              </a:ext>
            </a:extLst>
          </p:cNvPr>
          <p:cNvPicPr>
            <a:picLocks noChangeAspect="1"/>
          </p:cNvPicPr>
          <p:nvPr/>
        </p:nvPicPr>
        <p:blipFill>
          <a:blip r:embed="rId6"/>
          <a:stretch>
            <a:fillRect/>
          </a:stretch>
        </p:blipFill>
        <p:spPr>
          <a:xfrm>
            <a:off x="6020056" y="103150"/>
            <a:ext cx="6017036" cy="3200490"/>
          </a:xfrm>
          <a:prstGeom prst="rect">
            <a:avLst/>
          </a:prstGeom>
        </p:spPr>
      </p:pic>
      <p:pic>
        <p:nvPicPr>
          <p:cNvPr id="10" name="Picture 9">
            <a:extLst>
              <a:ext uri="{FF2B5EF4-FFF2-40B4-BE49-F238E27FC236}">
                <a16:creationId xmlns:a16="http://schemas.microsoft.com/office/drawing/2014/main" id="{A0FF3F01-A949-A227-8028-84EA189EE072}"/>
              </a:ext>
            </a:extLst>
          </p:cNvPr>
          <p:cNvPicPr>
            <a:picLocks noChangeAspect="1"/>
          </p:cNvPicPr>
          <p:nvPr/>
        </p:nvPicPr>
        <p:blipFill>
          <a:blip r:embed="rId7"/>
          <a:stretch>
            <a:fillRect/>
          </a:stretch>
        </p:blipFill>
        <p:spPr>
          <a:xfrm>
            <a:off x="7393391" y="2020282"/>
            <a:ext cx="4798609" cy="3137357"/>
          </a:xfrm>
          <a:prstGeom prst="rect">
            <a:avLst/>
          </a:prstGeom>
        </p:spPr>
      </p:pic>
      <p:pic>
        <p:nvPicPr>
          <p:cNvPr id="5" name="Content Placeholder 4">
            <a:extLst>
              <a:ext uri="{FF2B5EF4-FFF2-40B4-BE49-F238E27FC236}">
                <a16:creationId xmlns:a16="http://schemas.microsoft.com/office/drawing/2014/main" id="{4F7BD046-389C-FFF7-BA7A-5E71BC9527B9}"/>
              </a:ext>
            </a:extLst>
          </p:cNvPr>
          <p:cNvPicPr>
            <a:picLocks noGrp="1" noChangeAspect="1"/>
          </p:cNvPicPr>
          <p:nvPr>
            <p:ph sz="quarter" idx="13"/>
          </p:nvPr>
        </p:nvPicPr>
        <p:blipFill>
          <a:blip r:embed="rId8"/>
          <a:stretch>
            <a:fillRect/>
          </a:stretch>
        </p:blipFill>
        <p:spPr>
          <a:xfrm>
            <a:off x="5795963" y="4153352"/>
            <a:ext cx="5219700" cy="2539588"/>
          </a:xfrm>
        </p:spPr>
      </p:pic>
    </p:spTree>
    <p:extLst>
      <p:ext uri="{BB962C8B-B14F-4D97-AF65-F5344CB8AC3E}">
        <p14:creationId xmlns:p14="http://schemas.microsoft.com/office/powerpoint/2010/main" val="42521671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Connect </a:t>
            </a:r>
            <a:r>
              <a:rPr lang="de-DE" dirty="0" err="1"/>
              <a:t>to</a:t>
            </a:r>
            <a:r>
              <a:rPr lang="de-DE" dirty="0"/>
              <a:t> ADX </a:t>
            </a:r>
            <a:r>
              <a:rPr lang="de-DE" dirty="0" err="1"/>
              <a:t>natively</a:t>
            </a:r>
            <a:endParaRPr lang="de-DE" dirty="0"/>
          </a:p>
        </p:txBody>
      </p:sp>
      <p:pic>
        <p:nvPicPr>
          <p:cNvPr id="7" name="Picture 6">
            <a:extLst>
              <a:ext uri="{FF2B5EF4-FFF2-40B4-BE49-F238E27FC236}">
                <a16:creationId xmlns:a16="http://schemas.microsoft.com/office/drawing/2014/main" id="{0BE38156-5BBB-84B9-8807-F40D79BCD8BC}"/>
              </a:ext>
            </a:extLst>
          </p:cNvPr>
          <p:cNvPicPr>
            <a:picLocks noChangeAspect="1"/>
          </p:cNvPicPr>
          <p:nvPr/>
        </p:nvPicPr>
        <p:blipFill>
          <a:blip r:embed="rId2"/>
          <a:stretch>
            <a:fillRect/>
          </a:stretch>
        </p:blipFill>
        <p:spPr>
          <a:xfrm>
            <a:off x="263310" y="2100393"/>
            <a:ext cx="6529214" cy="2323690"/>
          </a:xfrm>
          <a:prstGeom prst="rect">
            <a:avLst/>
          </a:prstGeom>
        </p:spPr>
      </p:pic>
      <p:pic>
        <p:nvPicPr>
          <p:cNvPr id="4" name="Picture 3">
            <a:extLst>
              <a:ext uri="{FF2B5EF4-FFF2-40B4-BE49-F238E27FC236}">
                <a16:creationId xmlns:a16="http://schemas.microsoft.com/office/drawing/2014/main" id="{A453B9CE-7B09-FFE9-BCF6-946EE45D2FB3}"/>
              </a:ext>
            </a:extLst>
          </p:cNvPr>
          <p:cNvPicPr>
            <a:picLocks noChangeAspect="1"/>
          </p:cNvPicPr>
          <p:nvPr/>
        </p:nvPicPr>
        <p:blipFill>
          <a:blip r:embed="rId3"/>
          <a:stretch>
            <a:fillRect/>
          </a:stretch>
        </p:blipFill>
        <p:spPr>
          <a:xfrm>
            <a:off x="695971" y="4744682"/>
            <a:ext cx="4586321" cy="1790713"/>
          </a:xfrm>
          <a:prstGeom prst="rect">
            <a:avLst/>
          </a:prstGeom>
        </p:spPr>
      </p:pic>
      <p:pic>
        <p:nvPicPr>
          <p:cNvPr id="8" name="Picture 7">
            <a:extLst>
              <a:ext uri="{FF2B5EF4-FFF2-40B4-BE49-F238E27FC236}">
                <a16:creationId xmlns:a16="http://schemas.microsoft.com/office/drawing/2014/main" id="{7A0D5E3E-E16A-9195-DFC3-5C712BBFB20D}"/>
              </a:ext>
            </a:extLst>
          </p:cNvPr>
          <p:cNvPicPr>
            <a:picLocks noChangeAspect="1"/>
          </p:cNvPicPr>
          <p:nvPr/>
        </p:nvPicPr>
        <p:blipFill>
          <a:blip r:embed="rId4"/>
          <a:stretch>
            <a:fillRect/>
          </a:stretch>
        </p:blipFill>
        <p:spPr>
          <a:xfrm>
            <a:off x="5524451" y="1533486"/>
            <a:ext cx="6667549" cy="5324514"/>
          </a:xfrm>
          <a:prstGeom prst="rect">
            <a:avLst/>
          </a:prstGeom>
        </p:spPr>
      </p:pic>
    </p:spTree>
    <p:extLst>
      <p:ext uri="{BB962C8B-B14F-4D97-AF65-F5344CB8AC3E}">
        <p14:creationId xmlns:p14="http://schemas.microsoft.com/office/powerpoint/2010/main" val="1958079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r>
              <a:rPr lang="de-DE"/>
              <a:t> Exkurs (</a:t>
            </a:r>
            <a:r>
              <a:rPr lang="de-DE" dirty="0"/>
              <a:t>SQL)</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Connect </a:t>
            </a:r>
            <a:r>
              <a:rPr lang="de-DE" dirty="0" err="1"/>
              <a:t>to</a:t>
            </a:r>
            <a:r>
              <a:rPr lang="de-DE" dirty="0"/>
              <a:t> ADX via SQL</a:t>
            </a:r>
          </a:p>
        </p:txBody>
      </p:sp>
      <p:pic>
        <p:nvPicPr>
          <p:cNvPr id="6" name="Picture 5">
            <a:extLst>
              <a:ext uri="{FF2B5EF4-FFF2-40B4-BE49-F238E27FC236}">
                <a16:creationId xmlns:a16="http://schemas.microsoft.com/office/drawing/2014/main" id="{EA5E13E8-30C0-1EDF-BBBA-39FF5B0487EB}"/>
              </a:ext>
            </a:extLst>
          </p:cNvPr>
          <p:cNvPicPr>
            <a:picLocks noChangeAspect="1"/>
          </p:cNvPicPr>
          <p:nvPr/>
        </p:nvPicPr>
        <p:blipFill>
          <a:blip r:embed="rId2"/>
          <a:stretch>
            <a:fillRect/>
          </a:stretch>
        </p:blipFill>
        <p:spPr>
          <a:xfrm>
            <a:off x="522572" y="1978431"/>
            <a:ext cx="5519778" cy="3057547"/>
          </a:xfrm>
          <a:prstGeom prst="rect">
            <a:avLst/>
          </a:prstGeom>
        </p:spPr>
      </p:pic>
      <p:pic>
        <p:nvPicPr>
          <p:cNvPr id="10" name="Picture 9">
            <a:extLst>
              <a:ext uri="{FF2B5EF4-FFF2-40B4-BE49-F238E27FC236}">
                <a16:creationId xmlns:a16="http://schemas.microsoft.com/office/drawing/2014/main" id="{19A999BC-2C96-5D91-C7A0-808B160E20B3}"/>
              </a:ext>
            </a:extLst>
          </p:cNvPr>
          <p:cNvPicPr>
            <a:picLocks noChangeAspect="1"/>
          </p:cNvPicPr>
          <p:nvPr/>
        </p:nvPicPr>
        <p:blipFill>
          <a:blip r:embed="rId3"/>
          <a:stretch>
            <a:fillRect/>
          </a:stretch>
        </p:blipFill>
        <p:spPr>
          <a:xfrm>
            <a:off x="5455691" y="2717983"/>
            <a:ext cx="6500860" cy="3124223"/>
          </a:xfrm>
          <a:prstGeom prst="rect">
            <a:avLst/>
          </a:prstGeom>
        </p:spPr>
      </p:pic>
    </p:spTree>
    <p:extLst>
      <p:ext uri="{BB962C8B-B14F-4D97-AF65-F5344CB8AC3E}">
        <p14:creationId xmlns:p14="http://schemas.microsoft.com/office/powerpoint/2010/main" val="2924261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r>
              <a:rPr lang="de-DE"/>
              <a:t> </a:t>
            </a:r>
            <a:r>
              <a:rPr lang="de-DE" dirty="0"/>
              <a:t>Exkurs (SQL)</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Connect </a:t>
            </a:r>
            <a:r>
              <a:rPr lang="de-DE" dirty="0" err="1"/>
              <a:t>to</a:t>
            </a:r>
            <a:r>
              <a:rPr lang="de-DE" dirty="0"/>
              <a:t> ADX via SQL</a:t>
            </a:r>
          </a:p>
        </p:txBody>
      </p:sp>
      <p:pic>
        <p:nvPicPr>
          <p:cNvPr id="4" name="Picture 3">
            <a:extLst>
              <a:ext uri="{FF2B5EF4-FFF2-40B4-BE49-F238E27FC236}">
                <a16:creationId xmlns:a16="http://schemas.microsoft.com/office/drawing/2014/main" id="{9AE7A590-1F42-0A70-38D8-5E98283C5081}"/>
              </a:ext>
            </a:extLst>
          </p:cNvPr>
          <p:cNvPicPr>
            <a:picLocks noChangeAspect="1"/>
          </p:cNvPicPr>
          <p:nvPr/>
        </p:nvPicPr>
        <p:blipFill>
          <a:blip r:embed="rId2"/>
          <a:stretch>
            <a:fillRect/>
          </a:stretch>
        </p:blipFill>
        <p:spPr>
          <a:xfrm>
            <a:off x="5327650" y="1426679"/>
            <a:ext cx="6595298" cy="5238463"/>
          </a:xfrm>
          <a:prstGeom prst="rect">
            <a:avLst/>
          </a:prstGeom>
        </p:spPr>
      </p:pic>
    </p:spTree>
    <p:extLst>
      <p:ext uri="{BB962C8B-B14F-4D97-AF65-F5344CB8AC3E}">
        <p14:creationId xmlns:p14="http://schemas.microsoft.com/office/powerpoint/2010/main" val="19107998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Select </a:t>
            </a:r>
            <a:r>
              <a:rPr lang="de-DE" dirty="0" err="1"/>
              <a:t>Tables</a:t>
            </a:r>
            <a:r>
              <a:rPr lang="de-DE" dirty="0"/>
              <a:t> and </a:t>
            </a:r>
            <a:r>
              <a:rPr lang="de-DE" dirty="0" err="1"/>
              <a:t>Functions</a:t>
            </a:r>
            <a:endParaRPr lang="de-DE" dirty="0"/>
          </a:p>
        </p:txBody>
      </p:sp>
      <p:pic>
        <p:nvPicPr>
          <p:cNvPr id="15" name="Picture 14">
            <a:extLst>
              <a:ext uri="{FF2B5EF4-FFF2-40B4-BE49-F238E27FC236}">
                <a16:creationId xmlns:a16="http://schemas.microsoft.com/office/drawing/2014/main" id="{0696B5B2-7626-D74C-27FD-5F6210FEDF8B}"/>
              </a:ext>
            </a:extLst>
          </p:cNvPr>
          <p:cNvPicPr>
            <a:picLocks noChangeAspect="1"/>
          </p:cNvPicPr>
          <p:nvPr/>
        </p:nvPicPr>
        <p:blipFill>
          <a:blip r:embed="rId2"/>
          <a:stretch>
            <a:fillRect/>
          </a:stretch>
        </p:blipFill>
        <p:spPr>
          <a:xfrm>
            <a:off x="5264149" y="1588390"/>
            <a:ext cx="6787655" cy="5117209"/>
          </a:xfrm>
          <a:prstGeom prst="rect">
            <a:avLst/>
          </a:prstGeom>
        </p:spPr>
      </p:pic>
    </p:spTree>
    <p:extLst>
      <p:ext uri="{BB962C8B-B14F-4D97-AF65-F5344CB8AC3E}">
        <p14:creationId xmlns:p14="http://schemas.microsoft.com/office/powerpoint/2010/main" val="8902153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Transform Data</a:t>
            </a:r>
          </a:p>
        </p:txBody>
      </p:sp>
      <p:pic>
        <p:nvPicPr>
          <p:cNvPr id="15" name="Picture 14">
            <a:extLst>
              <a:ext uri="{FF2B5EF4-FFF2-40B4-BE49-F238E27FC236}">
                <a16:creationId xmlns:a16="http://schemas.microsoft.com/office/drawing/2014/main" id="{E1584C68-EA26-DB44-6142-89E724891905}"/>
              </a:ext>
            </a:extLst>
          </p:cNvPr>
          <p:cNvPicPr>
            <a:picLocks noChangeAspect="1"/>
          </p:cNvPicPr>
          <p:nvPr/>
        </p:nvPicPr>
        <p:blipFill>
          <a:blip r:embed="rId2"/>
          <a:stretch>
            <a:fillRect/>
          </a:stretch>
        </p:blipFill>
        <p:spPr>
          <a:xfrm>
            <a:off x="-2381" y="2138415"/>
            <a:ext cx="12192000" cy="4041670"/>
          </a:xfrm>
          <a:prstGeom prst="rect">
            <a:avLst/>
          </a:prstGeom>
        </p:spPr>
      </p:pic>
    </p:spTree>
    <p:extLst>
      <p:ext uri="{BB962C8B-B14F-4D97-AF65-F5344CB8AC3E}">
        <p14:creationId xmlns:p14="http://schemas.microsoft.com/office/powerpoint/2010/main" val="6926610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err="1"/>
              <a:t>Invoke</a:t>
            </a:r>
            <a:r>
              <a:rPr lang="de-DE" dirty="0"/>
              <a:t> </a:t>
            </a:r>
            <a:r>
              <a:rPr lang="de-DE" dirty="0" err="1"/>
              <a:t>Funktions</a:t>
            </a:r>
            <a:r>
              <a:rPr lang="de-DE" dirty="0"/>
              <a:t> via M</a:t>
            </a:r>
          </a:p>
        </p:txBody>
      </p:sp>
      <p:pic>
        <p:nvPicPr>
          <p:cNvPr id="7" name="Picture 6">
            <a:extLst>
              <a:ext uri="{FF2B5EF4-FFF2-40B4-BE49-F238E27FC236}">
                <a16:creationId xmlns:a16="http://schemas.microsoft.com/office/drawing/2014/main" id="{04735165-53E5-82FF-0595-303C20F85B89}"/>
              </a:ext>
            </a:extLst>
          </p:cNvPr>
          <p:cNvPicPr>
            <a:picLocks noChangeAspect="1"/>
          </p:cNvPicPr>
          <p:nvPr/>
        </p:nvPicPr>
        <p:blipFill>
          <a:blip r:embed="rId2"/>
          <a:stretch>
            <a:fillRect/>
          </a:stretch>
        </p:blipFill>
        <p:spPr>
          <a:xfrm>
            <a:off x="38328" y="2289889"/>
            <a:ext cx="12192000" cy="4187608"/>
          </a:xfrm>
          <a:prstGeom prst="rect">
            <a:avLst/>
          </a:prstGeom>
        </p:spPr>
      </p:pic>
    </p:spTree>
    <p:extLst>
      <p:ext uri="{BB962C8B-B14F-4D97-AF65-F5344CB8AC3E}">
        <p14:creationId xmlns:p14="http://schemas.microsoft.com/office/powerpoint/2010/main" val="11459950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84">
            <a:extLst>
              <a:ext uri="{FF2B5EF4-FFF2-40B4-BE49-F238E27FC236}">
                <a16:creationId xmlns:a16="http://schemas.microsoft.com/office/drawing/2014/main" id="{F4E3C56C-071A-C54B-BB05-C90B8BE2E24C}"/>
              </a:ext>
            </a:extLst>
          </p:cNvPr>
          <p:cNvSpPr txBox="1">
            <a:spLocks noGrp="1"/>
          </p:cNvSpPr>
          <p:nvPr>
            <p:ph type="title" idx="4294967295"/>
          </p:nvPr>
        </p:nvSpPr>
        <p:spPr>
          <a:xfrm>
            <a:off x="586899"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Key pillars of Azure Data Explorer</a:t>
            </a: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pic>
        <p:nvPicPr>
          <p:cNvPr id="7" name="Picture 6" descr="ADX logo">
            <a:extLst>
              <a:ext uri="{FF2B5EF4-FFF2-40B4-BE49-F238E27FC236}">
                <a16:creationId xmlns:a16="http://schemas.microsoft.com/office/drawing/2014/main" id="{A38E7013-7F5E-4135-85BA-BB4E3C450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grpSp>
        <p:nvGrpSpPr>
          <p:cNvPr id="2" name="Group 1" descr="Group showing instant big data insights">
            <a:extLst>
              <a:ext uri="{FF2B5EF4-FFF2-40B4-BE49-F238E27FC236}">
                <a16:creationId xmlns:a16="http://schemas.microsoft.com/office/drawing/2014/main" id="{8D8DBB8C-807A-4E6A-BD2E-F53B5CA60C4A}"/>
              </a:ext>
            </a:extLst>
          </p:cNvPr>
          <p:cNvGrpSpPr/>
          <p:nvPr/>
        </p:nvGrpSpPr>
        <p:grpSpPr>
          <a:xfrm>
            <a:off x="588688" y="2029745"/>
            <a:ext cx="2286000" cy="3619932"/>
            <a:chOff x="588688" y="2029745"/>
            <a:chExt cx="2286000" cy="3619932"/>
          </a:xfrm>
        </p:grpSpPr>
        <p:sp>
          <p:nvSpPr>
            <p:cNvPr id="68" name="Oval 67">
              <a:extLst>
                <a:ext uri="{FF2B5EF4-FFF2-40B4-BE49-F238E27FC236}">
                  <a16:creationId xmlns:a16="http://schemas.microsoft.com/office/drawing/2014/main" id="{B478E0BE-7983-7549-9837-C418A1560491}"/>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Rectangle 76">
              <a:extLst>
                <a:ext uri="{FF2B5EF4-FFF2-40B4-BE49-F238E27FC236}">
                  <a16:creationId xmlns:a16="http://schemas.microsoft.com/office/drawing/2014/main" id="{8E05E243-A40C-4667-89A1-462E937E67AC}"/>
                </a:ext>
              </a:extLst>
            </p:cNvPr>
            <p:cNvSpPr/>
            <p:nvPr/>
          </p:nvSpPr>
          <p:spPr>
            <a:xfrm>
              <a:off x="903916" y="4911013"/>
              <a:ext cx="1490446"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INSTANT</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BIG DATA INSIGHTS</a:t>
              </a:r>
            </a:p>
          </p:txBody>
        </p:sp>
        <p:grpSp>
          <p:nvGrpSpPr>
            <p:cNvPr id="61" name="Group 252">
              <a:extLst>
                <a:ext uri="{FF2B5EF4-FFF2-40B4-BE49-F238E27FC236}">
                  <a16:creationId xmlns:a16="http://schemas.microsoft.com/office/drawing/2014/main" id="{1377F2BE-57F7-46DD-9146-2840A14C791C}"/>
                </a:ext>
              </a:extLst>
            </p:cNvPr>
            <p:cNvGrpSpPr>
              <a:grpSpLocks noChangeAspect="1"/>
            </p:cNvGrpSpPr>
            <p:nvPr/>
          </p:nvGrpSpPr>
          <p:grpSpPr bwMode="auto">
            <a:xfrm>
              <a:off x="1297622" y="2738679"/>
              <a:ext cx="868132" cy="868132"/>
              <a:chOff x="410" y="2777"/>
              <a:chExt cx="312" cy="312"/>
            </a:xfrm>
          </p:grpSpPr>
          <p:sp>
            <p:nvSpPr>
              <p:cNvPr id="62" name="Oval 253">
                <a:extLst>
                  <a:ext uri="{FF2B5EF4-FFF2-40B4-BE49-F238E27FC236}">
                    <a16:creationId xmlns:a16="http://schemas.microsoft.com/office/drawing/2014/main" id="{D9218542-5759-4974-8F86-5F81A17E21E1}"/>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3" name="Oval 254">
                <a:extLst>
                  <a:ext uri="{FF2B5EF4-FFF2-40B4-BE49-F238E27FC236}">
                    <a16:creationId xmlns:a16="http://schemas.microsoft.com/office/drawing/2014/main" id="{60324371-AC08-4611-A1A1-1FC35F46A75F}"/>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4" name="Oval 255">
                <a:extLst>
                  <a:ext uri="{FF2B5EF4-FFF2-40B4-BE49-F238E27FC236}">
                    <a16:creationId xmlns:a16="http://schemas.microsoft.com/office/drawing/2014/main" id="{6580AD20-6057-4307-9D9F-2F4E47DEE66C}"/>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65" name="Oval 256">
                <a:extLst>
                  <a:ext uri="{FF2B5EF4-FFF2-40B4-BE49-F238E27FC236}">
                    <a16:creationId xmlns:a16="http://schemas.microsoft.com/office/drawing/2014/main" id="{5B55997E-B6AB-4C67-BD78-22322FDA73B6}"/>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1" name="Oval 257">
                <a:extLst>
                  <a:ext uri="{FF2B5EF4-FFF2-40B4-BE49-F238E27FC236}">
                    <a16:creationId xmlns:a16="http://schemas.microsoft.com/office/drawing/2014/main" id="{F8BF2D4D-B6F9-44EA-B224-D4ECF245F2B6}"/>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2" name="Oval 258">
                <a:extLst>
                  <a:ext uri="{FF2B5EF4-FFF2-40B4-BE49-F238E27FC236}">
                    <a16:creationId xmlns:a16="http://schemas.microsoft.com/office/drawing/2014/main" id="{E5EB0592-58F2-4410-9C2E-52D7ABFCA2B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3" name="Oval 259">
                <a:extLst>
                  <a:ext uri="{FF2B5EF4-FFF2-40B4-BE49-F238E27FC236}">
                    <a16:creationId xmlns:a16="http://schemas.microsoft.com/office/drawing/2014/main" id="{14881FCA-018C-4A51-8791-064D9428CF85}"/>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4" name="Oval 260">
                <a:extLst>
                  <a:ext uri="{FF2B5EF4-FFF2-40B4-BE49-F238E27FC236}">
                    <a16:creationId xmlns:a16="http://schemas.microsoft.com/office/drawing/2014/main" id="{05BE3608-C596-4A26-AFDC-A44CBEBCC068}"/>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6" name="Oval 261">
                <a:extLst>
                  <a:ext uri="{FF2B5EF4-FFF2-40B4-BE49-F238E27FC236}">
                    <a16:creationId xmlns:a16="http://schemas.microsoft.com/office/drawing/2014/main" id="{2A47B45C-DC10-480E-88A6-908DFB26FEF5}"/>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79" name="Oval 262">
                <a:extLst>
                  <a:ext uri="{FF2B5EF4-FFF2-40B4-BE49-F238E27FC236}">
                    <a16:creationId xmlns:a16="http://schemas.microsoft.com/office/drawing/2014/main" id="{CAB74136-CDAC-4501-8C75-DABEE9E01756}"/>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0" name="Oval 263">
                <a:extLst>
                  <a:ext uri="{FF2B5EF4-FFF2-40B4-BE49-F238E27FC236}">
                    <a16:creationId xmlns:a16="http://schemas.microsoft.com/office/drawing/2014/main" id="{E3622898-BC8E-4615-B338-67964EEA7EF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1" name="Oval 264">
                <a:extLst>
                  <a:ext uri="{FF2B5EF4-FFF2-40B4-BE49-F238E27FC236}">
                    <a16:creationId xmlns:a16="http://schemas.microsoft.com/office/drawing/2014/main" id="{561CF79A-59EC-4E68-92C1-FB73D06C2CE9}"/>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2" name="Oval 265">
                <a:extLst>
                  <a:ext uri="{FF2B5EF4-FFF2-40B4-BE49-F238E27FC236}">
                    <a16:creationId xmlns:a16="http://schemas.microsoft.com/office/drawing/2014/main" id="{DEC8085A-033C-4E30-A236-54DD21954A18}"/>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3" name="Oval 266">
                <a:extLst>
                  <a:ext uri="{FF2B5EF4-FFF2-40B4-BE49-F238E27FC236}">
                    <a16:creationId xmlns:a16="http://schemas.microsoft.com/office/drawing/2014/main" id="{D9E03DEA-CCA2-4E11-ABFD-C07D22B4111D}"/>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4" name="Oval 267">
                <a:extLst>
                  <a:ext uri="{FF2B5EF4-FFF2-40B4-BE49-F238E27FC236}">
                    <a16:creationId xmlns:a16="http://schemas.microsoft.com/office/drawing/2014/main" id="{E358C92A-8A3C-415D-BB51-0EF9D80448A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5" name="Oval 268">
                <a:extLst>
                  <a:ext uri="{FF2B5EF4-FFF2-40B4-BE49-F238E27FC236}">
                    <a16:creationId xmlns:a16="http://schemas.microsoft.com/office/drawing/2014/main" id="{507370D7-F44E-4D4D-A5EE-B4D74D24DC56}"/>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6" name="Oval 269">
                <a:extLst>
                  <a:ext uri="{FF2B5EF4-FFF2-40B4-BE49-F238E27FC236}">
                    <a16:creationId xmlns:a16="http://schemas.microsoft.com/office/drawing/2014/main" id="{7C390424-DD1A-4CD1-AD95-EBF186546A9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7" name="Oval 270">
                <a:extLst>
                  <a:ext uri="{FF2B5EF4-FFF2-40B4-BE49-F238E27FC236}">
                    <a16:creationId xmlns:a16="http://schemas.microsoft.com/office/drawing/2014/main" id="{254BB64F-60B4-40E5-9611-57A2793DA6CF}"/>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8" name="Oval 271">
                <a:extLst>
                  <a:ext uri="{FF2B5EF4-FFF2-40B4-BE49-F238E27FC236}">
                    <a16:creationId xmlns:a16="http://schemas.microsoft.com/office/drawing/2014/main" id="{49B5C031-94F0-409A-8313-6799250BBFAF}"/>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89" name="Oval 272">
                <a:extLst>
                  <a:ext uri="{FF2B5EF4-FFF2-40B4-BE49-F238E27FC236}">
                    <a16:creationId xmlns:a16="http://schemas.microsoft.com/office/drawing/2014/main" id="{2382F2D4-07B3-48CD-94D3-18D75866A48D}"/>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0" name="Oval 273">
                <a:extLst>
                  <a:ext uri="{FF2B5EF4-FFF2-40B4-BE49-F238E27FC236}">
                    <a16:creationId xmlns:a16="http://schemas.microsoft.com/office/drawing/2014/main" id="{7096E2C6-7DB6-4C43-82AF-5EE5EC13CF07}"/>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1" name="Oval 274">
                <a:extLst>
                  <a:ext uri="{FF2B5EF4-FFF2-40B4-BE49-F238E27FC236}">
                    <a16:creationId xmlns:a16="http://schemas.microsoft.com/office/drawing/2014/main" id="{307D398D-F575-4834-9CC5-360AAD3C565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2" name="Oval 275">
                <a:extLst>
                  <a:ext uri="{FF2B5EF4-FFF2-40B4-BE49-F238E27FC236}">
                    <a16:creationId xmlns:a16="http://schemas.microsoft.com/office/drawing/2014/main" id="{493CC330-F613-4DBB-BD06-90E8F162C876}"/>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3" name="Oval 276">
                <a:extLst>
                  <a:ext uri="{FF2B5EF4-FFF2-40B4-BE49-F238E27FC236}">
                    <a16:creationId xmlns:a16="http://schemas.microsoft.com/office/drawing/2014/main" id="{E85A3C4F-2D44-4BFF-9B29-D7FA4F9A8C86}"/>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4" name="Oval 277">
                <a:extLst>
                  <a:ext uri="{FF2B5EF4-FFF2-40B4-BE49-F238E27FC236}">
                    <a16:creationId xmlns:a16="http://schemas.microsoft.com/office/drawing/2014/main" id="{28A5F045-A131-452B-9CDD-EAC88A4A9C95}"/>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5" name="Oval 278">
                <a:extLst>
                  <a:ext uri="{FF2B5EF4-FFF2-40B4-BE49-F238E27FC236}">
                    <a16:creationId xmlns:a16="http://schemas.microsoft.com/office/drawing/2014/main" id="{B5F00EA4-5B8C-41D2-9EF7-5CFCC5C8E2D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6" name="Oval 279">
                <a:extLst>
                  <a:ext uri="{FF2B5EF4-FFF2-40B4-BE49-F238E27FC236}">
                    <a16:creationId xmlns:a16="http://schemas.microsoft.com/office/drawing/2014/main" id="{43CE7574-EE0A-4B2D-8D2D-CCF07C342A5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7" name="Oval 280">
                <a:extLst>
                  <a:ext uri="{FF2B5EF4-FFF2-40B4-BE49-F238E27FC236}">
                    <a16:creationId xmlns:a16="http://schemas.microsoft.com/office/drawing/2014/main" id="{1CB7DE06-B842-43A0-A48F-6C13990562B2}"/>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8" name="Oval 281">
                <a:extLst>
                  <a:ext uri="{FF2B5EF4-FFF2-40B4-BE49-F238E27FC236}">
                    <a16:creationId xmlns:a16="http://schemas.microsoft.com/office/drawing/2014/main" id="{37A2E119-55E5-431A-84B1-43BD8CB71D1B}"/>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99" name="Oval 282">
                <a:extLst>
                  <a:ext uri="{FF2B5EF4-FFF2-40B4-BE49-F238E27FC236}">
                    <a16:creationId xmlns:a16="http://schemas.microsoft.com/office/drawing/2014/main" id="{1923761B-F2D4-449C-B113-D15532C7B3B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0" name="Oval 283">
                <a:extLst>
                  <a:ext uri="{FF2B5EF4-FFF2-40B4-BE49-F238E27FC236}">
                    <a16:creationId xmlns:a16="http://schemas.microsoft.com/office/drawing/2014/main" id="{D1DC26E8-A372-40C3-A2C1-C9F21A7AD0CD}"/>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1" name="Oval 284">
                <a:extLst>
                  <a:ext uri="{FF2B5EF4-FFF2-40B4-BE49-F238E27FC236}">
                    <a16:creationId xmlns:a16="http://schemas.microsoft.com/office/drawing/2014/main" id="{AACAB5B3-654F-4415-BA36-9F80FA3BA91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2" name="Oval 285">
                <a:extLst>
                  <a:ext uri="{FF2B5EF4-FFF2-40B4-BE49-F238E27FC236}">
                    <a16:creationId xmlns:a16="http://schemas.microsoft.com/office/drawing/2014/main" id="{5968D351-CA23-4436-8097-1BE7E3D3EDFE}"/>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3" name="Oval 286">
                <a:extLst>
                  <a:ext uri="{FF2B5EF4-FFF2-40B4-BE49-F238E27FC236}">
                    <a16:creationId xmlns:a16="http://schemas.microsoft.com/office/drawing/2014/main" id="{85A3E354-A191-4F8F-AB9D-C5605D2C4858}"/>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4" name="Oval 287">
                <a:extLst>
                  <a:ext uri="{FF2B5EF4-FFF2-40B4-BE49-F238E27FC236}">
                    <a16:creationId xmlns:a16="http://schemas.microsoft.com/office/drawing/2014/main" id="{0EFF0FD0-5DFE-4965-95C9-F3EDC3F792F2}"/>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05" name="Oval 288">
                <a:extLst>
                  <a:ext uri="{FF2B5EF4-FFF2-40B4-BE49-F238E27FC236}">
                    <a16:creationId xmlns:a16="http://schemas.microsoft.com/office/drawing/2014/main" id="{B56538A1-458E-4212-9BFF-DA51DD98AFBA}"/>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grpSp>
      <p:grpSp>
        <p:nvGrpSpPr>
          <p:cNvPr id="3" name="Group 2" descr="Group showing Full Managed platform text">
            <a:extLst>
              <a:ext uri="{FF2B5EF4-FFF2-40B4-BE49-F238E27FC236}">
                <a16:creationId xmlns:a16="http://schemas.microsoft.com/office/drawing/2014/main" id="{925AEDFB-4B5A-423E-BD62-E870BF049ABA}"/>
              </a:ext>
            </a:extLst>
          </p:cNvPr>
          <p:cNvGrpSpPr/>
          <p:nvPr/>
        </p:nvGrpSpPr>
        <p:grpSpPr>
          <a:xfrm>
            <a:off x="3499224" y="2029745"/>
            <a:ext cx="2286000" cy="3629100"/>
            <a:chOff x="3499224" y="2029745"/>
            <a:chExt cx="2286000" cy="3629100"/>
          </a:xfrm>
        </p:grpSpPr>
        <p:sp>
          <p:nvSpPr>
            <p:cNvPr id="69" name="Oval 68">
              <a:extLst>
                <a:ext uri="{FF2B5EF4-FFF2-40B4-BE49-F238E27FC236}">
                  <a16:creationId xmlns:a16="http://schemas.microsoft.com/office/drawing/2014/main" id="{0C02B371-8717-AD43-B4B6-2B48CB003A8F}"/>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Rectangle 74">
              <a:extLst>
                <a:ext uri="{FF2B5EF4-FFF2-40B4-BE49-F238E27FC236}">
                  <a16:creationId xmlns:a16="http://schemas.microsoft.com/office/drawing/2014/main" id="{3A66965E-7B69-4591-9565-82237A5D1206}"/>
                </a:ext>
              </a:extLst>
            </p:cNvPr>
            <p:cNvSpPr/>
            <p:nvPr/>
          </p:nvSpPr>
          <p:spPr>
            <a:xfrm>
              <a:off x="3832960" y="4920181"/>
              <a:ext cx="1618530" cy="73866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FULLY</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MANAGED</a:t>
              </a:r>
              <a:b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b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PLATFORM</a:t>
              </a:r>
            </a:p>
          </p:txBody>
        </p:sp>
        <p:grpSp>
          <p:nvGrpSpPr>
            <p:cNvPr id="15" name="Group 15">
              <a:extLst>
                <a:ext uri="{FF2B5EF4-FFF2-40B4-BE49-F238E27FC236}">
                  <a16:creationId xmlns:a16="http://schemas.microsoft.com/office/drawing/2014/main" id="{3B8BB1B9-57DE-4086-B67C-32A87CDC5DD6}"/>
                </a:ext>
              </a:extLst>
            </p:cNvPr>
            <p:cNvGrpSpPr>
              <a:grpSpLocks noChangeAspect="1"/>
            </p:cNvGrpSpPr>
            <p:nvPr/>
          </p:nvGrpSpPr>
          <p:grpSpPr bwMode="auto">
            <a:xfrm>
              <a:off x="4269162" y="2761583"/>
              <a:ext cx="746125" cy="822325"/>
              <a:chOff x="4318" y="5451"/>
              <a:chExt cx="470" cy="518"/>
            </a:xfrm>
          </p:grpSpPr>
          <p:sp>
            <p:nvSpPr>
              <p:cNvPr id="16" name="AutoShape 14">
                <a:extLst>
                  <a:ext uri="{FF2B5EF4-FFF2-40B4-BE49-F238E27FC236}">
                    <a16:creationId xmlns:a16="http://schemas.microsoft.com/office/drawing/2014/main" id="{67D399A0-E89D-4034-AC7A-078B28754273}"/>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884EB4B-7271-4705-B7C1-CFA6AC7F1605}"/>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CC151A6-0FE4-4B6C-AE35-F2B6721DA99D}"/>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563C601-FBBA-4CDA-B795-5EA8C112F6D0}"/>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43E9F54-7131-4064-9427-4031AD8F87F8}"/>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EF9C6C5E-F100-4BDE-8EC0-5AC74C7377A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16AE2D3-91D4-4082-860A-BB73BF0B0CED}"/>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Group showing democratizing data analytics text">
            <a:extLst>
              <a:ext uri="{FF2B5EF4-FFF2-40B4-BE49-F238E27FC236}">
                <a16:creationId xmlns:a16="http://schemas.microsoft.com/office/drawing/2014/main" id="{17CDEDED-A76F-4CAB-ABDC-7CD648F67D3B}"/>
              </a:ext>
            </a:extLst>
          </p:cNvPr>
          <p:cNvGrpSpPr/>
          <p:nvPr/>
        </p:nvGrpSpPr>
        <p:grpSpPr>
          <a:xfrm>
            <a:off x="6383994" y="2029745"/>
            <a:ext cx="2311766" cy="3406586"/>
            <a:chOff x="6383994" y="2029745"/>
            <a:chExt cx="2311766" cy="3406586"/>
          </a:xfrm>
        </p:grpSpPr>
        <p:sp>
          <p:nvSpPr>
            <p:cNvPr id="70" name="Oval 69">
              <a:extLst>
                <a:ext uri="{FF2B5EF4-FFF2-40B4-BE49-F238E27FC236}">
                  <a16:creationId xmlns:a16="http://schemas.microsoft.com/office/drawing/2014/main" id="{D68614A5-7215-6C4B-A408-5B7B1B47D43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8" name="Rectangle 77">
              <a:extLst>
                <a:ext uri="{FF2B5EF4-FFF2-40B4-BE49-F238E27FC236}">
                  <a16:creationId xmlns:a16="http://schemas.microsoft.com/office/drawing/2014/main" id="{4B4289B5-7A1A-4C20-8E81-F24143D2DC8D}"/>
                </a:ext>
              </a:extLst>
            </p:cNvPr>
            <p:cNvSpPr/>
            <p:nvPr/>
          </p:nvSpPr>
          <p:spPr>
            <a:xfrm>
              <a:off x="6383994" y="4913111"/>
              <a:ext cx="2311766" cy="523220"/>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DEMOCRATIZING DATA ANALYTICS</a:t>
              </a:r>
            </a:p>
          </p:txBody>
        </p:sp>
        <p:grpSp>
          <p:nvGrpSpPr>
            <p:cNvPr id="23" name="Group 24">
              <a:extLst>
                <a:ext uri="{FF2B5EF4-FFF2-40B4-BE49-F238E27FC236}">
                  <a16:creationId xmlns:a16="http://schemas.microsoft.com/office/drawing/2014/main" id="{FD7AD216-C32C-4130-9937-285E9281FFF7}"/>
                </a:ext>
              </a:extLst>
            </p:cNvPr>
            <p:cNvGrpSpPr>
              <a:grpSpLocks noChangeAspect="1"/>
            </p:cNvGrpSpPr>
            <p:nvPr/>
          </p:nvGrpSpPr>
          <p:grpSpPr bwMode="auto">
            <a:xfrm>
              <a:off x="7140804" y="2990977"/>
              <a:ext cx="823913" cy="363537"/>
              <a:chOff x="4918" y="5515"/>
              <a:chExt cx="519" cy="229"/>
            </a:xfrm>
          </p:grpSpPr>
          <p:sp>
            <p:nvSpPr>
              <p:cNvPr id="24" name="AutoShape 23">
                <a:extLst>
                  <a:ext uri="{FF2B5EF4-FFF2-40B4-BE49-F238E27FC236}">
                    <a16:creationId xmlns:a16="http://schemas.microsoft.com/office/drawing/2014/main" id="{C7FEFB1D-5ADE-41A1-B2C0-589F980F2E18}"/>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5">
                <a:extLst>
                  <a:ext uri="{FF2B5EF4-FFF2-40B4-BE49-F238E27FC236}">
                    <a16:creationId xmlns:a16="http://schemas.microsoft.com/office/drawing/2014/main" id="{FDA93F57-D99F-46FC-92EF-DA193A9437F9}"/>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21856683-7A7C-4C8D-A89F-15E84B1AE094}"/>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786C9EB9-DFC1-4DFB-BA99-BD4CE8A4DE8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26723454-ACEE-46BB-A60A-96CAC3716F95}"/>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9">
                <a:extLst>
                  <a:ext uri="{FF2B5EF4-FFF2-40B4-BE49-F238E27FC236}">
                    <a16:creationId xmlns:a16="http://schemas.microsoft.com/office/drawing/2014/main" id="{75864D04-44BE-4BD4-A16B-193C9A70A758}"/>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0">
                <a:extLst>
                  <a:ext uri="{FF2B5EF4-FFF2-40B4-BE49-F238E27FC236}">
                    <a16:creationId xmlns:a16="http://schemas.microsoft.com/office/drawing/2014/main" id="{144A41E6-71C4-4867-A19C-2BA2B2FA8D3E}"/>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1">
                <a:extLst>
                  <a:ext uri="{FF2B5EF4-FFF2-40B4-BE49-F238E27FC236}">
                    <a16:creationId xmlns:a16="http://schemas.microsoft.com/office/drawing/2014/main" id="{DB7C9394-44D3-42AC-98F0-EC6C67F25B84}"/>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Group showing proven technology to scale from GBs to Petabyte">
            <a:extLst>
              <a:ext uri="{FF2B5EF4-FFF2-40B4-BE49-F238E27FC236}">
                <a16:creationId xmlns:a16="http://schemas.microsoft.com/office/drawing/2014/main" id="{DDE2C653-B5F5-47AF-8430-958903C6D6A2}"/>
              </a:ext>
            </a:extLst>
          </p:cNvPr>
          <p:cNvGrpSpPr/>
          <p:nvPr/>
        </p:nvGrpSpPr>
        <p:grpSpPr>
          <a:xfrm>
            <a:off x="9334046" y="2029745"/>
            <a:ext cx="2286000" cy="3835375"/>
            <a:chOff x="9334046" y="2029745"/>
            <a:chExt cx="2286000" cy="3835375"/>
          </a:xfrm>
        </p:grpSpPr>
        <p:sp>
          <p:nvSpPr>
            <p:cNvPr id="37" name="Oval 36">
              <a:extLst>
                <a:ext uri="{FF2B5EF4-FFF2-40B4-BE49-F238E27FC236}">
                  <a16:creationId xmlns:a16="http://schemas.microsoft.com/office/drawing/2014/main" id="{AB6AB215-B00A-41AC-ADDB-D6F81239217D}"/>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E4D0601-CB04-408B-A9E5-92AFCD4526E1}"/>
                </a:ext>
              </a:extLst>
            </p:cNvPr>
            <p:cNvSpPr/>
            <p:nvPr/>
          </p:nvSpPr>
          <p:spPr>
            <a:xfrm>
              <a:off x="9356644" y="4911013"/>
              <a:ext cx="2240805" cy="95410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300" normalizeH="0" baseline="0" noProof="0" dirty="0">
                  <a:ln>
                    <a:noFill/>
                  </a:ln>
                  <a:solidFill>
                    <a:schemeClr val="accent2"/>
                  </a:solidFill>
                  <a:effectLst/>
                  <a:uLnTx/>
                  <a:uFillTx/>
                  <a:latin typeface="Segoe UI Semibold" panose="020B0702040204020203" pitchFamily="34" charset="0"/>
                  <a:ea typeface="+mn-ea"/>
                  <a:cs typeface="Segoe UI Semibold" panose="020B0702040204020203" pitchFamily="34" charset="0"/>
                </a:rPr>
                <a:t>PROVEN TECHNOLOGY TO SCALE FROM GBs PETABYTE</a:t>
              </a:r>
            </a:p>
          </p:txBody>
        </p:sp>
        <p:pic>
          <p:nvPicPr>
            <p:cNvPr id="54" name="Graphic 53">
              <a:extLst>
                <a:ext uri="{FF2B5EF4-FFF2-40B4-BE49-F238E27FC236}">
                  <a16:creationId xmlns:a16="http://schemas.microsoft.com/office/drawing/2014/main" id="{29AD8E41-5B78-455C-BAD2-A8ACCE785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spTree>
    <p:extLst>
      <p:ext uri="{BB962C8B-B14F-4D97-AF65-F5344CB8AC3E}">
        <p14:creationId xmlns:p14="http://schemas.microsoft.com/office/powerpoint/2010/main" val="191365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1809726"/>
          </a:xfrm>
        </p:spPr>
        <p:txBody>
          <a:bodyPr/>
          <a:lstStyle/>
          <a:p>
            <a:r>
              <a:rPr lang="en-US"/>
              <a:t>Create </a:t>
            </a:r>
            <a:r>
              <a:rPr lang="en-US" dirty="0"/>
              <a:t>a line chart with the total number of events, by putting “Start Time” in the Axis box (not in Date Hierarchy mode) and </a:t>
            </a:r>
            <a:r>
              <a:rPr lang="en-US" dirty="0" err="1"/>
              <a:t>EventId</a:t>
            </a:r>
            <a:r>
              <a:rPr lang="en-US" dirty="0"/>
              <a:t> in the Values box. </a:t>
            </a:r>
          </a:p>
          <a:p>
            <a:endParaRPr lang="de-DE" dirty="0"/>
          </a:p>
        </p:txBody>
      </p:sp>
      <p:pic>
        <p:nvPicPr>
          <p:cNvPr id="4" name="Picture 3">
            <a:extLst>
              <a:ext uri="{FF2B5EF4-FFF2-40B4-BE49-F238E27FC236}">
                <a16:creationId xmlns:a16="http://schemas.microsoft.com/office/drawing/2014/main" id="{8FECB1FE-7D7D-834E-E974-7E6D531B1123}"/>
              </a:ext>
            </a:extLst>
          </p:cNvPr>
          <p:cNvPicPr>
            <a:picLocks noChangeAspect="1"/>
          </p:cNvPicPr>
          <p:nvPr/>
        </p:nvPicPr>
        <p:blipFill>
          <a:blip r:embed="rId2"/>
          <a:stretch>
            <a:fillRect/>
          </a:stretch>
        </p:blipFill>
        <p:spPr>
          <a:xfrm>
            <a:off x="3573194" y="2518799"/>
            <a:ext cx="8527366" cy="4186279"/>
          </a:xfrm>
          <a:prstGeom prst="rect">
            <a:avLst/>
          </a:prstGeom>
        </p:spPr>
      </p:pic>
    </p:spTree>
    <p:extLst>
      <p:ext uri="{BB962C8B-B14F-4D97-AF65-F5344CB8AC3E}">
        <p14:creationId xmlns:p14="http://schemas.microsoft.com/office/powerpoint/2010/main" val="13312936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1378839"/>
          </a:xfrm>
        </p:spPr>
        <p:txBody>
          <a:bodyPr/>
          <a:lstStyle/>
          <a:p>
            <a:r>
              <a:rPr lang="en-US" dirty="0"/>
              <a:t>Add a Map tile by putting “</a:t>
            </a:r>
            <a:r>
              <a:rPr lang="en-US" dirty="0" err="1"/>
              <a:t>BeginLat</a:t>
            </a:r>
            <a:r>
              <a:rPr lang="en-US" dirty="0"/>
              <a:t>” in the Latitude box and putting “</a:t>
            </a:r>
            <a:r>
              <a:rPr lang="en-US" dirty="0" err="1"/>
              <a:t>BeginLon</a:t>
            </a:r>
            <a:r>
              <a:rPr lang="en-US"/>
              <a:t>” </a:t>
            </a:r>
            <a:r>
              <a:rPr lang="en-US" dirty="0"/>
              <a:t>in the </a:t>
            </a:r>
            <a:r>
              <a:rPr lang="en-US"/>
              <a:t>Longitude</a:t>
            </a:r>
            <a:r>
              <a:rPr lang="en-US" dirty="0"/>
              <a:t> box. </a:t>
            </a:r>
          </a:p>
          <a:p>
            <a:endParaRPr lang="de-DE" dirty="0"/>
          </a:p>
        </p:txBody>
      </p:sp>
      <p:pic>
        <p:nvPicPr>
          <p:cNvPr id="6" name="Picture 5">
            <a:extLst>
              <a:ext uri="{FF2B5EF4-FFF2-40B4-BE49-F238E27FC236}">
                <a16:creationId xmlns:a16="http://schemas.microsoft.com/office/drawing/2014/main" id="{2D9AF3CD-9D72-80E5-E024-1BD869B10552}"/>
              </a:ext>
            </a:extLst>
          </p:cNvPr>
          <p:cNvPicPr>
            <a:picLocks noChangeAspect="1"/>
          </p:cNvPicPr>
          <p:nvPr/>
        </p:nvPicPr>
        <p:blipFill>
          <a:blip r:embed="rId2"/>
          <a:stretch>
            <a:fillRect/>
          </a:stretch>
        </p:blipFill>
        <p:spPr>
          <a:xfrm>
            <a:off x="-2381" y="2329315"/>
            <a:ext cx="12192000" cy="4703420"/>
          </a:xfrm>
          <a:prstGeom prst="rect">
            <a:avLst/>
          </a:prstGeom>
        </p:spPr>
      </p:pic>
    </p:spTree>
    <p:extLst>
      <p:ext uri="{BB962C8B-B14F-4D97-AF65-F5344CB8AC3E}">
        <p14:creationId xmlns:p14="http://schemas.microsoft.com/office/powerpoint/2010/main" val="25397779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861774"/>
          </a:xfrm>
        </p:spPr>
        <p:txBody>
          <a:bodyPr/>
          <a:lstStyle/>
          <a:p>
            <a:r>
              <a:rPr lang="en-US" dirty="0"/>
              <a:t>Create a Clustered column chart by putting “Event Type” in the Axis box and (count) “Event Id” in the value box.</a:t>
            </a:r>
            <a:endParaRPr lang="de-DE" dirty="0"/>
          </a:p>
        </p:txBody>
      </p:sp>
      <p:pic>
        <p:nvPicPr>
          <p:cNvPr id="4" name="Picture 3">
            <a:extLst>
              <a:ext uri="{FF2B5EF4-FFF2-40B4-BE49-F238E27FC236}">
                <a16:creationId xmlns:a16="http://schemas.microsoft.com/office/drawing/2014/main" id="{8FCA2C27-A2AD-E399-4F1A-A1C39BE44876}"/>
              </a:ext>
            </a:extLst>
          </p:cNvPr>
          <p:cNvPicPr>
            <a:picLocks noChangeAspect="1"/>
          </p:cNvPicPr>
          <p:nvPr/>
        </p:nvPicPr>
        <p:blipFill>
          <a:blip r:embed="rId2"/>
          <a:stretch>
            <a:fillRect/>
          </a:stretch>
        </p:blipFill>
        <p:spPr>
          <a:xfrm>
            <a:off x="0" y="2296874"/>
            <a:ext cx="12192000" cy="4796322"/>
          </a:xfrm>
          <a:prstGeom prst="rect">
            <a:avLst/>
          </a:prstGeom>
        </p:spPr>
      </p:pic>
    </p:spTree>
    <p:extLst>
      <p:ext uri="{BB962C8B-B14F-4D97-AF65-F5344CB8AC3E}">
        <p14:creationId xmlns:p14="http://schemas.microsoft.com/office/powerpoint/2010/main" val="29985788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861774"/>
          </a:xfrm>
        </p:spPr>
        <p:txBody>
          <a:bodyPr/>
          <a:lstStyle/>
          <a:p>
            <a:r>
              <a:rPr lang="en-US" dirty="0"/>
              <a:t>Create 4 separate card tiles with “</a:t>
            </a:r>
            <a:r>
              <a:rPr lang="en-US" dirty="0" err="1"/>
              <a:t>DeathDirect</a:t>
            </a:r>
            <a:r>
              <a:rPr lang="en-US" dirty="0"/>
              <a:t>”, “</a:t>
            </a:r>
            <a:r>
              <a:rPr lang="en-US" dirty="0" err="1"/>
              <a:t>DeathIndirect</a:t>
            </a:r>
            <a:r>
              <a:rPr lang="en-US" dirty="0"/>
              <a:t>”, “</a:t>
            </a:r>
            <a:r>
              <a:rPr lang="en-US" dirty="0" err="1"/>
              <a:t>InjuriesDirect</a:t>
            </a:r>
            <a:r>
              <a:rPr lang="en-US" dirty="0"/>
              <a:t>” and “</a:t>
            </a:r>
            <a:r>
              <a:rPr lang="en-US" dirty="0" err="1"/>
              <a:t>InjuriesIndirect</a:t>
            </a:r>
            <a:r>
              <a:rPr lang="en-US"/>
              <a:t> in the Fields box.</a:t>
            </a:r>
            <a:endParaRPr lang="de-DE" dirty="0"/>
          </a:p>
        </p:txBody>
      </p:sp>
      <p:pic>
        <p:nvPicPr>
          <p:cNvPr id="6" name="Picture 5">
            <a:extLst>
              <a:ext uri="{FF2B5EF4-FFF2-40B4-BE49-F238E27FC236}">
                <a16:creationId xmlns:a16="http://schemas.microsoft.com/office/drawing/2014/main" id="{5B25BE2F-12D2-2152-CCB1-D32BBDF5FBA6}"/>
              </a:ext>
            </a:extLst>
          </p:cNvPr>
          <p:cNvPicPr>
            <a:picLocks noChangeAspect="1"/>
          </p:cNvPicPr>
          <p:nvPr/>
        </p:nvPicPr>
        <p:blipFill>
          <a:blip r:embed="rId2"/>
          <a:stretch>
            <a:fillRect/>
          </a:stretch>
        </p:blipFill>
        <p:spPr>
          <a:xfrm>
            <a:off x="1173162" y="2411112"/>
            <a:ext cx="11018838" cy="4510192"/>
          </a:xfrm>
          <a:prstGeom prst="rect">
            <a:avLst/>
          </a:prstGeom>
        </p:spPr>
      </p:pic>
    </p:spTree>
    <p:extLst>
      <p:ext uri="{BB962C8B-B14F-4D97-AF65-F5344CB8AC3E}">
        <p14:creationId xmlns:p14="http://schemas.microsoft.com/office/powerpoint/2010/main" val="58366140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861774"/>
          </a:xfrm>
        </p:spPr>
        <p:txBody>
          <a:bodyPr/>
          <a:lstStyle/>
          <a:p>
            <a:r>
              <a:rPr lang="en-US" dirty="0"/>
              <a:t>Create a pie chart of reporting sources by putting the “Source” in the legend box and putting the (count) “</a:t>
            </a:r>
            <a:r>
              <a:rPr lang="en-US" dirty="0" err="1"/>
              <a:t>EventId</a:t>
            </a:r>
            <a:r>
              <a:rPr lang="en-US" dirty="0"/>
              <a:t>” in the values box.</a:t>
            </a:r>
            <a:endParaRPr lang="de-DE" dirty="0"/>
          </a:p>
        </p:txBody>
      </p:sp>
      <p:pic>
        <p:nvPicPr>
          <p:cNvPr id="4" name="Picture 3">
            <a:extLst>
              <a:ext uri="{FF2B5EF4-FFF2-40B4-BE49-F238E27FC236}">
                <a16:creationId xmlns:a16="http://schemas.microsoft.com/office/drawing/2014/main" id="{9F77E084-95AA-A8E1-0918-D7A87F733D45}"/>
              </a:ext>
            </a:extLst>
          </p:cNvPr>
          <p:cNvPicPr>
            <a:picLocks noChangeAspect="1"/>
          </p:cNvPicPr>
          <p:nvPr/>
        </p:nvPicPr>
        <p:blipFill>
          <a:blip r:embed="rId2"/>
          <a:stretch>
            <a:fillRect/>
          </a:stretch>
        </p:blipFill>
        <p:spPr>
          <a:xfrm>
            <a:off x="1652954" y="2492714"/>
            <a:ext cx="10278794" cy="4365286"/>
          </a:xfrm>
          <a:prstGeom prst="rect">
            <a:avLst/>
          </a:prstGeom>
        </p:spPr>
      </p:pic>
    </p:spTree>
    <p:extLst>
      <p:ext uri="{BB962C8B-B14F-4D97-AF65-F5344CB8AC3E}">
        <p14:creationId xmlns:p14="http://schemas.microsoft.com/office/powerpoint/2010/main" val="27918919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en-US" dirty="0"/>
              <a:t>Create a Power BI report</a:t>
            </a:r>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861774"/>
          </a:xfrm>
        </p:spPr>
        <p:txBody>
          <a:bodyPr/>
          <a:lstStyle/>
          <a:p>
            <a:r>
              <a:rPr lang="en-US"/>
              <a:t>Now arrange </a:t>
            </a:r>
            <a:r>
              <a:rPr lang="en-US" dirty="0"/>
              <a:t>the </a:t>
            </a:r>
            <a:r>
              <a:rPr lang="en-US"/>
              <a:t>tiles on </a:t>
            </a:r>
            <a:r>
              <a:rPr lang="en-US" dirty="0"/>
              <a:t>the </a:t>
            </a:r>
            <a:r>
              <a:rPr lang="en-US"/>
              <a:t>canvas and you’re ready to slice </a:t>
            </a:r>
            <a:r>
              <a:rPr lang="en-US" dirty="0"/>
              <a:t>and </a:t>
            </a:r>
            <a:r>
              <a:rPr lang="en-US"/>
              <a:t>dice</a:t>
            </a:r>
            <a:r>
              <a:rPr lang="en-US" dirty="0"/>
              <a:t>.</a:t>
            </a:r>
            <a:endParaRPr lang="de-DE" dirty="0"/>
          </a:p>
        </p:txBody>
      </p:sp>
      <p:pic>
        <p:nvPicPr>
          <p:cNvPr id="8" name="Picture 7">
            <a:extLst>
              <a:ext uri="{FF2B5EF4-FFF2-40B4-BE49-F238E27FC236}">
                <a16:creationId xmlns:a16="http://schemas.microsoft.com/office/drawing/2014/main" id="{E126723C-953A-105F-7CE4-E3CC0B7689B9}"/>
              </a:ext>
            </a:extLst>
          </p:cNvPr>
          <p:cNvPicPr>
            <a:picLocks noChangeAspect="1"/>
          </p:cNvPicPr>
          <p:nvPr/>
        </p:nvPicPr>
        <p:blipFill>
          <a:blip r:embed="rId2"/>
          <a:stretch>
            <a:fillRect/>
          </a:stretch>
        </p:blipFill>
        <p:spPr>
          <a:xfrm>
            <a:off x="3144129" y="2234005"/>
            <a:ext cx="7960294" cy="4539589"/>
          </a:xfrm>
          <a:prstGeom prst="rect">
            <a:avLst/>
          </a:prstGeom>
        </p:spPr>
      </p:pic>
    </p:spTree>
    <p:extLst>
      <p:ext uri="{BB962C8B-B14F-4D97-AF65-F5344CB8AC3E}">
        <p14:creationId xmlns:p14="http://schemas.microsoft.com/office/powerpoint/2010/main" val="36605726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a:t>Connect </a:t>
            </a:r>
            <a:r>
              <a:rPr lang="de-DE" dirty="0" err="1"/>
              <a:t>to</a:t>
            </a:r>
            <a:r>
              <a:rPr lang="de-DE" dirty="0"/>
              <a:t> ADX </a:t>
            </a:r>
            <a:r>
              <a:rPr lang="de-DE" dirty="0" err="1"/>
              <a:t>natively</a:t>
            </a:r>
            <a:endParaRPr lang="de-DE" dirty="0"/>
          </a:p>
        </p:txBody>
      </p:sp>
      <p:pic>
        <p:nvPicPr>
          <p:cNvPr id="7" name="Picture 6">
            <a:extLst>
              <a:ext uri="{FF2B5EF4-FFF2-40B4-BE49-F238E27FC236}">
                <a16:creationId xmlns:a16="http://schemas.microsoft.com/office/drawing/2014/main" id="{0BE38156-5BBB-84B9-8807-F40D79BCD8BC}"/>
              </a:ext>
            </a:extLst>
          </p:cNvPr>
          <p:cNvPicPr>
            <a:picLocks noChangeAspect="1"/>
          </p:cNvPicPr>
          <p:nvPr/>
        </p:nvPicPr>
        <p:blipFill>
          <a:blip r:embed="rId2"/>
          <a:stretch>
            <a:fillRect/>
          </a:stretch>
        </p:blipFill>
        <p:spPr>
          <a:xfrm>
            <a:off x="263310" y="2100393"/>
            <a:ext cx="6529214" cy="2323690"/>
          </a:xfrm>
          <a:prstGeom prst="rect">
            <a:avLst/>
          </a:prstGeom>
        </p:spPr>
      </p:pic>
      <p:pic>
        <p:nvPicPr>
          <p:cNvPr id="4" name="Picture 3">
            <a:extLst>
              <a:ext uri="{FF2B5EF4-FFF2-40B4-BE49-F238E27FC236}">
                <a16:creationId xmlns:a16="http://schemas.microsoft.com/office/drawing/2014/main" id="{A453B9CE-7B09-FFE9-BCF6-946EE45D2FB3}"/>
              </a:ext>
            </a:extLst>
          </p:cNvPr>
          <p:cNvPicPr>
            <a:picLocks noChangeAspect="1"/>
          </p:cNvPicPr>
          <p:nvPr/>
        </p:nvPicPr>
        <p:blipFill>
          <a:blip r:embed="rId3"/>
          <a:stretch>
            <a:fillRect/>
          </a:stretch>
        </p:blipFill>
        <p:spPr>
          <a:xfrm>
            <a:off x="695971" y="4744682"/>
            <a:ext cx="4586321" cy="1790713"/>
          </a:xfrm>
          <a:prstGeom prst="rect">
            <a:avLst/>
          </a:prstGeom>
        </p:spPr>
      </p:pic>
      <p:pic>
        <p:nvPicPr>
          <p:cNvPr id="10" name="Picture 9">
            <a:extLst>
              <a:ext uri="{FF2B5EF4-FFF2-40B4-BE49-F238E27FC236}">
                <a16:creationId xmlns:a16="http://schemas.microsoft.com/office/drawing/2014/main" id="{879D0690-72E4-DE1A-C672-727EE6598B51}"/>
              </a:ext>
            </a:extLst>
          </p:cNvPr>
          <p:cNvPicPr>
            <a:picLocks noChangeAspect="1"/>
          </p:cNvPicPr>
          <p:nvPr/>
        </p:nvPicPr>
        <p:blipFill>
          <a:blip r:embed="rId4"/>
          <a:stretch>
            <a:fillRect/>
          </a:stretch>
        </p:blipFill>
        <p:spPr>
          <a:xfrm>
            <a:off x="5778477" y="1650543"/>
            <a:ext cx="6324646" cy="5038762"/>
          </a:xfrm>
          <a:prstGeom prst="rect">
            <a:avLst/>
          </a:prstGeom>
        </p:spPr>
      </p:pic>
    </p:spTree>
    <p:extLst>
      <p:ext uri="{BB962C8B-B14F-4D97-AF65-F5344CB8AC3E}">
        <p14:creationId xmlns:p14="http://schemas.microsoft.com/office/powerpoint/2010/main" val="146944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0C41-9E2B-A88D-27EC-51D68F84C47F}"/>
              </a:ext>
            </a:extLst>
          </p:cNvPr>
          <p:cNvSpPr>
            <a:spLocks noGrp="1"/>
          </p:cNvSpPr>
          <p:nvPr>
            <p:ph type="title"/>
          </p:nvPr>
        </p:nvSpPr>
        <p:spPr/>
        <p:txBody>
          <a:bodyPr/>
          <a:lstStyle/>
          <a:p>
            <a:r>
              <a:rPr lang="de-DE" dirty="0" err="1"/>
              <a:t>Kusto</a:t>
            </a:r>
            <a:r>
              <a:rPr lang="de-DE" dirty="0"/>
              <a:t> &amp; Power BI</a:t>
            </a:r>
            <a:endParaRPr lang="en-US" dirty="0"/>
          </a:p>
        </p:txBody>
      </p:sp>
      <p:sp>
        <p:nvSpPr>
          <p:cNvPr id="5" name="Content Placeholder 4">
            <a:extLst>
              <a:ext uri="{FF2B5EF4-FFF2-40B4-BE49-F238E27FC236}">
                <a16:creationId xmlns:a16="http://schemas.microsoft.com/office/drawing/2014/main" id="{86C96829-B574-476C-3FF8-6D7A277797A0}"/>
              </a:ext>
            </a:extLst>
          </p:cNvPr>
          <p:cNvSpPr>
            <a:spLocks noGrp="1"/>
          </p:cNvSpPr>
          <p:nvPr>
            <p:ph sz="quarter" idx="10"/>
          </p:nvPr>
        </p:nvSpPr>
        <p:spPr>
          <a:xfrm>
            <a:off x="584200" y="1435100"/>
            <a:ext cx="11018838" cy="430887"/>
          </a:xfrm>
        </p:spPr>
        <p:txBody>
          <a:bodyPr/>
          <a:lstStyle/>
          <a:p>
            <a:r>
              <a:rPr lang="de-DE" dirty="0" err="1"/>
              <a:t>Interactivly</a:t>
            </a:r>
            <a:r>
              <a:rPr lang="de-DE" dirty="0"/>
              <a:t> Query </a:t>
            </a:r>
            <a:r>
              <a:rPr lang="de-DE" dirty="0" err="1"/>
              <a:t>big</a:t>
            </a:r>
            <a:r>
              <a:rPr lang="de-DE" dirty="0"/>
              <a:t> Data</a:t>
            </a:r>
          </a:p>
        </p:txBody>
      </p:sp>
      <p:pic>
        <p:nvPicPr>
          <p:cNvPr id="6" name="Picture 5">
            <a:extLst>
              <a:ext uri="{FF2B5EF4-FFF2-40B4-BE49-F238E27FC236}">
                <a16:creationId xmlns:a16="http://schemas.microsoft.com/office/drawing/2014/main" id="{92B23B96-64B2-B98D-3E6C-00E386DDEE79}"/>
              </a:ext>
            </a:extLst>
          </p:cNvPr>
          <p:cNvPicPr>
            <a:picLocks noChangeAspect="1"/>
          </p:cNvPicPr>
          <p:nvPr/>
        </p:nvPicPr>
        <p:blipFill>
          <a:blip r:embed="rId2"/>
          <a:stretch>
            <a:fillRect/>
          </a:stretch>
        </p:blipFill>
        <p:spPr>
          <a:xfrm>
            <a:off x="-2381" y="2696214"/>
            <a:ext cx="12192000" cy="3014972"/>
          </a:xfrm>
          <a:prstGeom prst="rect">
            <a:avLst/>
          </a:prstGeom>
        </p:spPr>
      </p:pic>
    </p:spTree>
    <p:extLst>
      <p:ext uri="{BB962C8B-B14F-4D97-AF65-F5344CB8AC3E}">
        <p14:creationId xmlns:p14="http://schemas.microsoft.com/office/powerpoint/2010/main" val="28282770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Ingestion Variants</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96344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553"/>
          </a:xfrm>
        </p:spPr>
        <p:txBody>
          <a:bodyPr/>
          <a:lstStyle/>
          <a:p>
            <a:r>
              <a:rPr lang="en-US" sz="4000" dirty="0"/>
              <a:t>Doing the ETL</a:t>
            </a:r>
          </a:p>
        </p:txBody>
      </p:sp>
      <p:sp>
        <p:nvSpPr>
          <p:cNvPr id="6" name="Text Placeholder 5"/>
          <p:cNvSpPr>
            <a:spLocks noGrp="1"/>
          </p:cNvSpPr>
          <p:nvPr>
            <p:ph sz="quarter" idx="10"/>
          </p:nvPr>
        </p:nvSpPr>
        <p:spPr>
          <a:xfrm>
            <a:off x="584200" y="1435100"/>
            <a:ext cx="11018838" cy="4296561"/>
          </a:xfrm>
        </p:spPr>
        <p:txBody>
          <a:bodyPr/>
          <a:lstStyle/>
          <a:p>
            <a:r>
              <a:rPr lang="en-US" i="1" dirty="0">
                <a:hlinkClick r:id="rId3"/>
              </a:rPr>
              <a:t>Update policies</a:t>
            </a:r>
            <a:r>
              <a:rPr lang="en-US" dirty="0"/>
              <a:t> allow updates to tables based on appends to source tables:</a:t>
            </a:r>
          </a:p>
          <a:p>
            <a:endParaRPr lang="en-US" dirty="0"/>
          </a:p>
          <a:p>
            <a:endParaRPr lang="en-US" dirty="0"/>
          </a:p>
          <a:p>
            <a:endParaRPr lang="en-US" dirty="0"/>
          </a:p>
          <a:p>
            <a:endParaRPr lang="en-US" dirty="0"/>
          </a:p>
          <a:p>
            <a:endParaRPr lang="en-US" dirty="0"/>
          </a:p>
          <a:p>
            <a:pPr marL="0" indent="0">
              <a:buNone/>
            </a:pPr>
            <a:endParaRPr lang="en-US" sz="1800" dirty="0"/>
          </a:p>
          <a:p>
            <a:r>
              <a:rPr lang="en-US" dirty="0"/>
              <a:t>In combination with </a:t>
            </a:r>
            <a:r>
              <a:rPr lang="en-US" dirty="0">
                <a:hlinkClick r:id="rId4"/>
              </a:rPr>
              <a:t>functions</a:t>
            </a:r>
            <a:r>
              <a:rPr lang="en-US" dirty="0"/>
              <a:t> complex logic is possible.</a:t>
            </a:r>
            <a:endParaRPr lang="en-US" sz="1800" dirty="0"/>
          </a:p>
        </p:txBody>
      </p:sp>
      <p:sp>
        <p:nvSpPr>
          <p:cNvPr id="2" name="Rectangle 1">
            <a:extLst>
              <a:ext uri="{FF2B5EF4-FFF2-40B4-BE49-F238E27FC236}">
                <a16:creationId xmlns:a16="http://schemas.microsoft.com/office/drawing/2014/main" id="{B1C47001-383E-4E64-ACBA-C7019E7F2DF2}"/>
              </a:ext>
            </a:extLst>
          </p:cNvPr>
          <p:cNvSpPr/>
          <p:nvPr/>
        </p:nvSpPr>
        <p:spPr>
          <a:xfrm>
            <a:off x="7459579" y="48536"/>
            <a:ext cx="4810599"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LAB ETL </a:t>
            </a:r>
          </a:p>
        </p:txBody>
      </p:sp>
      <p:pic>
        <p:nvPicPr>
          <p:cNvPr id="1026" name="Picture 2" descr="Shows and overview of the update policy in Azure Data Explorer.">
            <a:extLst>
              <a:ext uri="{FF2B5EF4-FFF2-40B4-BE49-F238E27FC236}">
                <a16:creationId xmlns:a16="http://schemas.microsoft.com/office/drawing/2014/main" id="{5B03CC0A-FDA0-4E06-8A11-287B43D8F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6749" y="2017837"/>
            <a:ext cx="6570310" cy="282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91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C09268-DE2D-4823-9527-70FC73230D6A}"/>
              </a:ext>
            </a:extLst>
          </p:cNvPr>
          <p:cNvSpPr>
            <a:spLocks noGrp="1"/>
          </p:cNvSpPr>
          <p:nvPr>
            <p:ph type="title"/>
          </p:nvPr>
        </p:nvSpPr>
        <p:spPr>
          <a:xfrm>
            <a:off x="588263" y="457200"/>
            <a:ext cx="11018520" cy="553998"/>
          </a:xfrm>
        </p:spPr>
        <p:txBody>
          <a:bodyPr/>
          <a:lstStyle/>
          <a:p>
            <a:r>
              <a:rPr lang="en-US" dirty="0"/>
              <a:t>Proven Technology</a:t>
            </a:r>
          </a:p>
        </p:txBody>
      </p:sp>
      <p:pic>
        <p:nvPicPr>
          <p:cNvPr id="3" name="Picture 2" descr="ADX logo">
            <a:extLst>
              <a:ext uri="{FF2B5EF4-FFF2-40B4-BE49-F238E27FC236}">
                <a16:creationId xmlns:a16="http://schemas.microsoft.com/office/drawing/2014/main" id="{D183250F-89F8-4BE7-9BE1-3575BAC24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6" name="Rectangle 5">
            <a:extLst>
              <a:ext uri="{FF2B5EF4-FFF2-40B4-BE49-F238E27FC236}">
                <a16:creationId xmlns:a16="http://schemas.microsoft.com/office/drawing/2014/main" id="{113BAB97-0F28-49F5-9FEF-A6FB1C9D0E06}"/>
              </a:ext>
              <a:ext uri="{C183D7F6-B498-43B3-948B-1728B52AA6E4}">
                <adec:decorative xmlns:adec="http://schemas.microsoft.com/office/drawing/2017/decorative" val="1"/>
              </a:ext>
            </a:extLst>
          </p:cNvPr>
          <p:cNvSpPr/>
          <p:nvPr/>
        </p:nvSpPr>
        <p:spPr bwMode="auto">
          <a:xfrm>
            <a:off x="0" y="2017714"/>
            <a:ext cx="12192000" cy="48402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Title 4">
            <a:extLst>
              <a:ext uri="{FF2B5EF4-FFF2-40B4-BE49-F238E27FC236}">
                <a16:creationId xmlns:a16="http://schemas.microsoft.com/office/drawing/2014/main" id="{EC07503B-DF98-364E-9BDB-1F43BE345BBD}"/>
              </a:ext>
            </a:extLst>
          </p:cNvPr>
          <p:cNvSpPr txBox="1">
            <a:spLocks/>
          </p:cNvSpPr>
          <p:nvPr/>
        </p:nvSpPr>
        <p:spPr bwMode="auto">
          <a:xfrm>
            <a:off x="611180" y="1118296"/>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accent2"/>
                </a:solidFill>
                <a:effectLst/>
                <a:uLnTx/>
                <a:uFillTx/>
                <a:latin typeface="Segoe UI"/>
                <a:ea typeface="+mn-ea"/>
                <a:cs typeface="Segoe UI" pitchFamily="34" charset="0"/>
              </a:rPr>
              <a:t>In production since 2015 for internal Microsoft workload, GA since Feb 2019.</a:t>
            </a:r>
          </a:p>
        </p:txBody>
      </p:sp>
      <p:cxnSp>
        <p:nvCxnSpPr>
          <p:cNvPr id="106" name="Straight Connector 105">
            <a:extLst>
              <a:ext uri="{FF2B5EF4-FFF2-40B4-BE49-F238E27FC236}">
                <a16:creationId xmlns:a16="http://schemas.microsoft.com/office/drawing/2014/main" id="{6E21C163-93A5-6C4F-9101-ACAA096BAE0D}"/>
              </a:ext>
              <a:ext uri="{C183D7F6-B498-43B3-948B-1728B52AA6E4}">
                <adec:decorative xmlns:adec="http://schemas.microsoft.com/office/drawing/2017/decorative" val="1"/>
              </a:ext>
            </a:extLst>
          </p:cNvPr>
          <p:cNvCxnSpPr>
            <a:cxnSpLocks/>
          </p:cNvCxnSpPr>
          <p:nvPr/>
        </p:nvCxnSpPr>
        <p:spPr bwMode="gray">
          <a:xfrm flipV="1">
            <a:off x="4302148" y="2402390"/>
            <a:ext cx="0" cy="343684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Skype logo">
            <a:extLst>
              <a:ext uri="{FF2B5EF4-FFF2-40B4-BE49-F238E27FC236}">
                <a16:creationId xmlns:a16="http://schemas.microsoft.com/office/drawing/2014/main" id="{72DF7EAF-3231-44A0-BB86-2475476CA45D}"/>
              </a:ext>
            </a:extLst>
          </p:cNvPr>
          <p:cNvPicPr>
            <a:picLocks noChangeAspect="1"/>
          </p:cNvPicPr>
          <p:nvPr/>
        </p:nvPicPr>
        <p:blipFill>
          <a:blip r:embed="rId4"/>
          <a:stretch>
            <a:fillRect/>
          </a:stretch>
        </p:blipFill>
        <p:spPr>
          <a:xfrm>
            <a:off x="2099310" y="3582933"/>
            <a:ext cx="683309" cy="321797"/>
          </a:xfrm>
          <a:prstGeom prst="rect">
            <a:avLst/>
          </a:prstGeom>
        </p:spPr>
      </p:pic>
      <p:pic>
        <p:nvPicPr>
          <p:cNvPr id="12" name="Picture 11" descr="bing logo&#10;">
            <a:extLst>
              <a:ext uri="{FF2B5EF4-FFF2-40B4-BE49-F238E27FC236}">
                <a16:creationId xmlns:a16="http://schemas.microsoft.com/office/drawing/2014/main" id="{0ABD9A76-1DAC-44A9-8EEA-B30CF8A86EC4}"/>
              </a:ext>
            </a:extLst>
          </p:cNvPr>
          <p:cNvPicPr>
            <a:picLocks noChangeAspect="1"/>
          </p:cNvPicPr>
          <p:nvPr/>
        </p:nvPicPr>
        <p:blipFill>
          <a:blip r:embed="rId5"/>
          <a:stretch>
            <a:fillRect/>
          </a:stretch>
        </p:blipFill>
        <p:spPr>
          <a:xfrm>
            <a:off x="3109623" y="4220585"/>
            <a:ext cx="806250" cy="428969"/>
          </a:xfrm>
          <a:prstGeom prst="rect">
            <a:avLst/>
          </a:prstGeom>
        </p:spPr>
      </p:pic>
      <p:pic>
        <p:nvPicPr>
          <p:cNvPr id="13" name="Picture 12" descr="Visual Studio logo">
            <a:extLst>
              <a:ext uri="{FF2B5EF4-FFF2-40B4-BE49-F238E27FC236}">
                <a16:creationId xmlns:a16="http://schemas.microsoft.com/office/drawing/2014/main" id="{34E366DB-25CF-4701-A7B0-4072BF1960C0}"/>
              </a:ext>
            </a:extLst>
          </p:cNvPr>
          <p:cNvPicPr>
            <a:picLocks noChangeAspect="1"/>
          </p:cNvPicPr>
          <p:nvPr/>
        </p:nvPicPr>
        <p:blipFill>
          <a:blip r:embed="rId6"/>
          <a:stretch>
            <a:fillRect/>
          </a:stretch>
        </p:blipFill>
        <p:spPr>
          <a:xfrm>
            <a:off x="1075345" y="4222844"/>
            <a:ext cx="603582" cy="610360"/>
          </a:xfrm>
          <a:prstGeom prst="rect">
            <a:avLst/>
          </a:prstGeom>
        </p:spPr>
      </p:pic>
      <p:pic>
        <p:nvPicPr>
          <p:cNvPr id="14" name="Picture 13" descr="Azure logo">
            <a:extLst>
              <a:ext uri="{FF2B5EF4-FFF2-40B4-BE49-F238E27FC236}">
                <a16:creationId xmlns:a16="http://schemas.microsoft.com/office/drawing/2014/main" id="{504C92C6-6D49-4E53-AD02-9065B9DA4752}"/>
              </a:ext>
            </a:extLst>
          </p:cNvPr>
          <p:cNvPicPr>
            <a:picLocks noChangeAspect="1"/>
          </p:cNvPicPr>
          <p:nvPr/>
        </p:nvPicPr>
        <p:blipFill>
          <a:blip r:embed="rId7"/>
          <a:stretch>
            <a:fillRect/>
          </a:stretch>
        </p:blipFill>
        <p:spPr>
          <a:xfrm>
            <a:off x="880182" y="4871275"/>
            <a:ext cx="2204513" cy="613947"/>
          </a:xfrm>
          <a:prstGeom prst="rect">
            <a:avLst/>
          </a:prstGeom>
        </p:spPr>
      </p:pic>
      <p:pic>
        <p:nvPicPr>
          <p:cNvPr id="15" name="Picture 14" descr="SQL logo">
            <a:extLst>
              <a:ext uri="{FF2B5EF4-FFF2-40B4-BE49-F238E27FC236}">
                <a16:creationId xmlns:a16="http://schemas.microsoft.com/office/drawing/2014/main" id="{E3B2C687-22CB-4CF7-BD5D-05397040D677}"/>
              </a:ext>
            </a:extLst>
          </p:cNvPr>
          <p:cNvPicPr>
            <a:picLocks noChangeAspect="1"/>
          </p:cNvPicPr>
          <p:nvPr/>
        </p:nvPicPr>
        <p:blipFill>
          <a:blip r:embed="rId8"/>
          <a:stretch>
            <a:fillRect/>
          </a:stretch>
        </p:blipFill>
        <p:spPr>
          <a:xfrm>
            <a:off x="2009169" y="4153133"/>
            <a:ext cx="842537" cy="609920"/>
          </a:xfrm>
          <a:prstGeom prst="rect">
            <a:avLst/>
          </a:prstGeom>
        </p:spPr>
      </p:pic>
      <p:pic>
        <p:nvPicPr>
          <p:cNvPr id="16" name="Picture 15" descr="PowerBi logo">
            <a:extLst>
              <a:ext uri="{FF2B5EF4-FFF2-40B4-BE49-F238E27FC236}">
                <a16:creationId xmlns:a16="http://schemas.microsoft.com/office/drawing/2014/main" id="{CEE3356E-C691-4D6B-AE73-328F0632EC64}"/>
              </a:ext>
            </a:extLst>
          </p:cNvPr>
          <p:cNvPicPr>
            <a:picLocks noChangeAspect="1"/>
          </p:cNvPicPr>
          <p:nvPr/>
        </p:nvPicPr>
        <p:blipFill>
          <a:blip r:embed="rId9"/>
          <a:stretch>
            <a:fillRect/>
          </a:stretch>
        </p:blipFill>
        <p:spPr>
          <a:xfrm>
            <a:off x="1192114" y="5666609"/>
            <a:ext cx="1235408" cy="380393"/>
          </a:xfrm>
          <a:prstGeom prst="rect">
            <a:avLst/>
          </a:prstGeom>
        </p:spPr>
      </p:pic>
      <p:pic>
        <p:nvPicPr>
          <p:cNvPr id="17" name="Picture 16" descr="Microsoft office logo">
            <a:extLst>
              <a:ext uri="{FF2B5EF4-FFF2-40B4-BE49-F238E27FC236}">
                <a16:creationId xmlns:a16="http://schemas.microsoft.com/office/drawing/2014/main" id="{76F5E2BA-57FE-4402-BCB9-2FCF4F90FA85}"/>
              </a:ext>
            </a:extLst>
          </p:cNvPr>
          <p:cNvPicPr>
            <a:picLocks noChangeAspect="1"/>
          </p:cNvPicPr>
          <p:nvPr/>
        </p:nvPicPr>
        <p:blipFill>
          <a:blip r:embed="rId10"/>
          <a:stretch>
            <a:fillRect/>
          </a:stretch>
        </p:blipFill>
        <p:spPr>
          <a:xfrm>
            <a:off x="2785756" y="5481778"/>
            <a:ext cx="1226610" cy="707210"/>
          </a:xfrm>
          <a:prstGeom prst="rect">
            <a:avLst/>
          </a:prstGeom>
        </p:spPr>
      </p:pic>
      <p:pic>
        <p:nvPicPr>
          <p:cNvPr id="18" name="Picture 17" descr="Linkedin logo&#10;">
            <a:extLst>
              <a:ext uri="{FF2B5EF4-FFF2-40B4-BE49-F238E27FC236}">
                <a16:creationId xmlns:a16="http://schemas.microsoft.com/office/drawing/2014/main" id="{36093EBF-9DE2-4EFF-96D8-2969F8849FD9}"/>
              </a:ext>
            </a:extLst>
          </p:cNvPr>
          <p:cNvPicPr>
            <a:picLocks noChangeAspect="1"/>
          </p:cNvPicPr>
          <p:nvPr/>
        </p:nvPicPr>
        <p:blipFill>
          <a:blip r:embed="rId11"/>
          <a:stretch>
            <a:fillRect/>
          </a:stretch>
        </p:blipFill>
        <p:spPr>
          <a:xfrm>
            <a:off x="3271029" y="3465144"/>
            <a:ext cx="483438" cy="497837"/>
          </a:xfrm>
          <a:prstGeom prst="rect">
            <a:avLst/>
          </a:prstGeom>
        </p:spPr>
      </p:pic>
      <p:pic>
        <p:nvPicPr>
          <p:cNvPr id="50" name="Picture 49" descr="xbox logo">
            <a:extLst>
              <a:ext uri="{FF2B5EF4-FFF2-40B4-BE49-F238E27FC236}">
                <a16:creationId xmlns:a16="http://schemas.microsoft.com/office/drawing/2014/main" id="{9F268463-718E-48F3-AD38-89442D228E9D}"/>
              </a:ext>
            </a:extLst>
          </p:cNvPr>
          <p:cNvPicPr>
            <a:picLocks noChangeAspect="1"/>
          </p:cNvPicPr>
          <p:nvPr/>
        </p:nvPicPr>
        <p:blipFill>
          <a:blip r:embed="rId12"/>
          <a:srcRect l="19070" t="5861" r="23530" b="8686"/>
          <a:stretch>
            <a:fillRect/>
          </a:stretch>
        </p:blipFill>
        <p:spPr>
          <a:xfrm>
            <a:off x="3316637" y="4985881"/>
            <a:ext cx="392222" cy="392222"/>
          </a:xfrm>
          <a:custGeom>
            <a:avLst/>
            <a:gdLst>
              <a:gd name="connsiteX0" fmla="*/ 196111 w 392222"/>
              <a:gd name="connsiteY0" fmla="*/ 0 h 392222"/>
              <a:gd name="connsiteX1" fmla="*/ 392222 w 392222"/>
              <a:gd name="connsiteY1" fmla="*/ 196111 h 392222"/>
              <a:gd name="connsiteX2" fmla="*/ 196111 w 392222"/>
              <a:gd name="connsiteY2" fmla="*/ 392222 h 392222"/>
              <a:gd name="connsiteX3" fmla="*/ 0 w 392222"/>
              <a:gd name="connsiteY3" fmla="*/ 196111 h 392222"/>
              <a:gd name="connsiteX4" fmla="*/ 196111 w 392222"/>
              <a:gd name="connsiteY4" fmla="*/ 0 h 39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222" h="392222">
                <a:moveTo>
                  <a:pt x="196111" y="0"/>
                </a:moveTo>
                <a:cubicBezTo>
                  <a:pt x="304420" y="0"/>
                  <a:pt x="392222" y="87802"/>
                  <a:pt x="392222" y="196111"/>
                </a:cubicBezTo>
                <a:cubicBezTo>
                  <a:pt x="392222" y="304420"/>
                  <a:pt x="304420" y="392222"/>
                  <a:pt x="196111" y="392222"/>
                </a:cubicBezTo>
                <a:cubicBezTo>
                  <a:pt x="87802" y="392222"/>
                  <a:pt x="0" y="304420"/>
                  <a:pt x="0" y="196111"/>
                </a:cubicBezTo>
                <a:cubicBezTo>
                  <a:pt x="0" y="87802"/>
                  <a:pt x="87802" y="0"/>
                  <a:pt x="196111" y="0"/>
                </a:cubicBezTo>
                <a:close/>
              </a:path>
            </a:pathLst>
          </a:custGeom>
        </p:spPr>
      </p:pic>
      <p:pic>
        <p:nvPicPr>
          <p:cNvPr id="23" name="Picture 22" descr="Windows logo">
            <a:extLst>
              <a:ext uri="{FF2B5EF4-FFF2-40B4-BE49-F238E27FC236}">
                <a16:creationId xmlns:a16="http://schemas.microsoft.com/office/drawing/2014/main" id="{16E6FE8A-5A1A-4578-BE73-32C094204A9B}"/>
              </a:ext>
            </a:extLst>
          </p:cNvPr>
          <p:cNvPicPr>
            <a:picLocks noChangeAspect="1"/>
          </p:cNvPicPr>
          <p:nvPr/>
        </p:nvPicPr>
        <p:blipFill>
          <a:blip r:embed="rId13"/>
          <a:stretch>
            <a:fillRect/>
          </a:stretch>
        </p:blipFill>
        <p:spPr>
          <a:xfrm>
            <a:off x="1111142" y="3405803"/>
            <a:ext cx="643764" cy="664822"/>
          </a:xfrm>
          <a:prstGeom prst="rect">
            <a:avLst/>
          </a:prstGeom>
        </p:spPr>
      </p:pic>
      <p:pic>
        <p:nvPicPr>
          <p:cNvPr id="25" name="Picture 24" descr="Azure monitor logo">
            <a:extLst>
              <a:ext uri="{FF2B5EF4-FFF2-40B4-BE49-F238E27FC236}">
                <a16:creationId xmlns:a16="http://schemas.microsoft.com/office/drawing/2014/main" id="{72C66709-8433-4CD7-9D25-553E26F84218}"/>
              </a:ext>
            </a:extLst>
          </p:cNvPr>
          <p:cNvPicPr>
            <a:picLocks noChangeAspect="1"/>
          </p:cNvPicPr>
          <p:nvPr/>
        </p:nvPicPr>
        <p:blipFill rotWithShape="1">
          <a:blip r:embed="rId14"/>
          <a:srcRect l="31413" r="29925" b="20074"/>
          <a:stretch/>
        </p:blipFill>
        <p:spPr>
          <a:xfrm>
            <a:off x="4964872" y="3272422"/>
            <a:ext cx="570130" cy="589317"/>
          </a:xfrm>
          <a:prstGeom prst="rect">
            <a:avLst/>
          </a:prstGeom>
        </p:spPr>
      </p:pic>
      <p:pic>
        <p:nvPicPr>
          <p:cNvPr id="26" name="Picture 25" descr="Application insights logo">
            <a:extLst>
              <a:ext uri="{FF2B5EF4-FFF2-40B4-BE49-F238E27FC236}">
                <a16:creationId xmlns:a16="http://schemas.microsoft.com/office/drawing/2014/main" id="{38CC7163-7F53-4A74-BD61-A31238460FDA}"/>
              </a:ext>
            </a:extLst>
          </p:cNvPr>
          <p:cNvPicPr>
            <a:picLocks noChangeAspect="1"/>
          </p:cNvPicPr>
          <p:nvPr/>
        </p:nvPicPr>
        <p:blipFill rotWithShape="1">
          <a:blip r:embed="rId15"/>
          <a:srcRect l="34469" t="-6606" r="28282" b="-3672"/>
          <a:stretch/>
        </p:blipFill>
        <p:spPr>
          <a:xfrm>
            <a:off x="4646427" y="3794192"/>
            <a:ext cx="427147" cy="663901"/>
          </a:xfrm>
          <a:prstGeom prst="rect">
            <a:avLst/>
          </a:prstGeom>
        </p:spPr>
      </p:pic>
      <p:pic>
        <p:nvPicPr>
          <p:cNvPr id="27" name="Picture 26" descr="Log Analytics logo">
            <a:extLst>
              <a:ext uri="{FF2B5EF4-FFF2-40B4-BE49-F238E27FC236}">
                <a16:creationId xmlns:a16="http://schemas.microsoft.com/office/drawing/2014/main" id="{78AB3FE1-21A6-46F3-8700-15885DCC0435}"/>
              </a:ext>
            </a:extLst>
          </p:cNvPr>
          <p:cNvPicPr>
            <a:picLocks noChangeAspect="1"/>
          </p:cNvPicPr>
          <p:nvPr/>
        </p:nvPicPr>
        <p:blipFill>
          <a:blip r:embed="rId16"/>
          <a:stretch>
            <a:fillRect/>
          </a:stretch>
        </p:blipFill>
        <p:spPr>
          <a:xfrm>
            <a:off x="5212000" y="3887963"/>
            <a:ext cx="570130" cy="570130"/>
          </a:xfrm>
          <a:prstGeom prst="rect">
            <a:avLst/>
          </a:prstGeom>
        </p:spPr>
      </p:pic>
      <p:grpSp>
        <p:nvGrpSpPr>
          <p:cNvPr id="10" name="Group 9" descr="Security products logo">
            <a:extLst>
              <a:ext uri="{FF2B5EF4-FFF2-40B4-BE49-F238E27FC236}">
                <a16:creationId xmlns:a16="http://schemas.microsoft.com/office/drawing/2014/main" id="{75BE6D31-AADE-48E3-8662-716BC93C6BF1}"/>
              </a:ext>
            </a:extLst>
          </p:cNvPr>
          <p:cNvGrpSpPr/>
          <p:nvPr/>
        </p:nvGrpSpPr>
        <p:grpSpPr>
          <a:xfrm>
            <a:off x="6181708" y="3280951"/>
            <a:ext cx="1125458" cy="1239070"/>
            <a:chOff x="6181708" y="3280951"/>
            <a:chExt cx="1125458" cy="1239070"/>
          </a:xfrm>
        </p:grpSpPr>
        <p:pic>
          <p:nvPicPr>
            <p:cNvPr id="28" name="Picture 27" descr="A close up of a sign&#10;&#10;Description automatically generated">
              <a:extLst>
                <a:ext uri="{FF2B5EF4-FFF2-40B4-BE49-F238E27FC236}">
                  <a16:creationId xmlns:a16="http://schemas.microsoft.com/office/drawing/2014/main" id="{2F5D7A16-7A0C-41F2-841C-19EAACB1C738}"/>
                </a:ext>
              </a:extLst>
            </p:cNvPr>
            <p:cNvPicPr>
              <a:picLocks noChangeAspect="1"/>
            </p:cNvPicPr>
            <p:nvPr/>
          </p:nvPicPr>
          <p:blipFill>
            <a:blip r:embed="rId17"/>
            <a:stretch>
              <a:fillRect/>
            </a:stretch>
          </p:blipFill>
          <p:spPr>
            <a:xfrm>
              <a:off x="6181708" y="3280951"/>
              <a:ext cx="589317" cy="589317"/>
            </a:xfrm>
            <a:prstGeom prst="rect">
              <a:avLst/>
            </a:prstGeom>
          </p:spPr>
        </p:pic>
        <p:pic>
          <p:nvPicPr>
            <p:cNvPr id="29" name="Picture 28">
              <a:extLst>
                <a:ext uri="{FF2B5EF4-FFF2-40B4-BE49-F238E27FC236}">
                  <a16:creationId xmlns:a16="http://schemas.microsoft.com/office/drawing/2014/main" id="{A69F7820-5EDE-492E-837F-6ACFC4F5A637}"/>
                </a:ext>
              </a:extLst>
            </p:cNvPr>
            <p:cNvPicPr>
              <a:picLocks noChangeAspect="1"/>
            </p:cNvPicPr>
            <p:nvPr/>
          </p:nvPicPr>
          <p:blipFill rotWithShape="1">
            <a:blip r:embed="rId18"/>
            <a:srcRect/>
            <a:stretch/>
          </p:blipFill>
          <p:spPr>
            <a:xfrm>
              <a:off x="6815225" y="3349990"/>
              <a:ext cx="451239" cy="451240"/>
            </a:xfrm>
            <a:prstGeom prst="rect">
              <a:avLst/>
            </a:prstGeom>
          </p:spPr>
        </p:pic>
        <p:pic>
          <p:nvPicPr>
            <p:cNvPr id="30" name="Picture 29" descr="A picture containing clipart&#10;&#10;Description automatically generated">
              <a:extLst>
                <a:ext uri="{FF2B5EF4-FFF2-40B4-BE49-F238E27FC236}">
                  <a16:creationId xmlns:a16="http://schemas.microsoft.com/office/drawing/2014/main" id="{DDD80071-0760-4397-BB42-76AEF62E2EC1}"/>
                </a:ext>
              </a:extLst>
            </p:cNvPr>
            <p:cNvPicPr>
              <a:picLocks noChangeAspect="1"/>
            </p:cNvPicPr>
            <p:nvPr/>
          </p:nvPicPr>
          <p:blipFill rotWithShape="1">
            <a:blip r:embed="rId19"/>
            <a:srcRect l="28859" r="29213"/>
            <a:stretch/>
          </p:blipFill>
          <p:spPr>
            <a:xfrm>
              <a:off x="6261808" y="3905608"/>
              <a:ext cx="429116" cy="535486"/>
            </a:xfrm>
            <a:prstGeom prst="rect">
              <a:avLst/>
            </a:prstGeom>
          </p:spPr>
        </p:pic>
        <p:pic>
          <p:nvPicPr>
            <p:cNvPr id="31" name="Picture 30">
              <a:extLst>
                <a:ext uri="{FF2B5EF4-FFF2-40B4-BE49-F238E27FC236}">
                  <a16:creationId xmlns:a16="http://schemas.microsoft.com/office/drawing/2014/main" id="{EED1B73C-5108-48BC-B937-78ACCEADFC86}"/>
                </a:ext>
              </a:extLst>
            </p:cNvPr>
            <p:cNvPicPr>
              <a:picLocks noChangeAspect="1"/>
            </p:cNvPicPr>
            <p:nvPr/>
          </p:nvPicPr>
          <p:blipFill>
            <a:blip r:embed="rId20"/>
            <a:stretch>
              <a:fillRect/>
            </a:stretch>
          </p:blipFill>
          <p:spPr>
            <a:xfrm>
              <a:off x="6809240" y="3856120"/>
              <a:ext cx="497926" cy="663901"/>
            </a:xfrm>
            <a:prstGeom prst="rect">
              <a:avLst/>
            </a:prstGeom>
          </p:spPr>
        </p:pic>
      </p:grpSp>
      <p:grpSp>
        <p:nvGrpSpPr>
          <p:cNvPr id="19" name="Group 18" descr="IoT services logo">
            <a:extLst>
              <a:ext uri="{FF2B5EF4-FFF2-40B4-BE49-F238E27FC236}">
                <a16:creationId xmlns:a16="http://schemas.microsoft.com/office/drawing/2014/main" id="{2F323126-A8B6-41CF-BD08-E865C1E4C5FA}"/>
              </a:ext>
            </a:extLst>
          </p:cNvPr>
          <p:cNvGrpSpPr/>
          <p:nvPr/>
        </p:nvGrpSpPr>
        <p:grpSpPr>
          <a:xfrm>
            <a:off x="4841439" y="5145057"/>
            <a:ext cx="776973" cy="694181"/>
            <a:chOff x="4841439" y="5145057"/>
            <a:chExt cx="776973" cy="694181"/>
          </a:xfrm>
        </p:grpSpPr>
        <p:pic>
          <p:nvPicPr>
            <p:cNvPr id="32" name="Graphic 31">
              <a:extLst>
                <a:ext uri="{FF2B5EF4-FFF2-40B4-BE49-F238E27FC236}">
                  <a16:creationId xmlns:a16="http://schemas.microsoft.com/office/drawing/2014/main" id="{2B75D3D1-996F-4B49-808D-1B74224DB5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841439" y="5435803"/>
              <a:ext cx="403435" cy="403435"/>
            </a:xfrm>
            <a:prstGeom prst="rect">
              <a:avLst/>
            </a:prstGeom>
          </p:spPr>
        </p:pic>
        <p:pic>
          <p:nvPicPr>
            <p:cNvPr id="33" name="Picture 32" descr="A close up of a sign&#10;&#10;Description automatically generated">
              <a:extLst>
                <a:ext uri="{FF2B5EF4-FFF2-40B4-BE49-F238E27FC236}">
                  <a16:creationId xmlns:a16="http://schemas.microsoft.com/office/drawing/2014/main" id="{BAF84BC4-2569-4C8C-950A-CE9C7F32F7BF}"/>
                </a:ext>
              </a:extLst>
            </p:cNvPr>
            <p:cNvPicPr>
              <a:picLocks noChangeAspect="1"/>
            </p:cNvPicPr>
            <p:nvPr/>
          </p:nvPicPr>
          <p:blipFill>
            <a:blip r:embed="rId23"/>
            <a:stretch>
              <a:fillRect/>
            </a:stretch>
          </p:blipFill>
          <p:spPr>
            <a:xfrm>
              <a:off x="5214977" y="5145057"/>
              <a:ext cx="403435" cy="403435"/>
            </a:xfrm>
            <a:prstGeom prst="rect">
              <a:avLst/>
            </a:prstGeom>
          </p:spPr>
        </p:pic>
      </p:grpSp>
      <p:pic>
        <p:nvPicPr>
          <p:cNvPr id="34" name="Picture 33" descr="Playfab logo">
            <a:extLst>
              <a:ext uri="{FF2B5EF4-FFF2-40B4-BE49-F238E27FC236}">
                <a16:creationId xmlns:a16="http://schemas.microsoft.com/office/drawing/2014/main" id="{860355CA-9A46-4FBD-9974-BE6D1714C6C7}"/>
              </a:ext>
            </a:extLst>
          </p:cNvPr>
          <p:cNvPicPr>
            <a:picLocks noChangeAspect="1"/>
          </p:cNvPicPr>
          <p:nvPr/>
        </p:nvPicPr>
        <p:blipFill rotWithShape="1">
          <a:blip r:embed="rId24"/>
          <a:srcRect l="16600" t="24239" r="19620" b="29569"/>
          <a:stretch/>
        </p:blipFill>
        <p:spPr>
          <a:xfrm>
            <a:off x="6199230" y="5199533"/>
            <a:ext cx="1304937" cy="472540"/>
          </a:xfrm>
          <a:prstGeom prst="rect">
            <a:avLst/>
          </a:prstGeom>
        </p:spPr>
      </p:pic>
      <p:sp>
        <p:nvSpPr>
          <p:cNvPr id="2" name="TextBox 1">
            <a:extLst>
              <a:ext uri="{FF2B5EF4-FFF2-40B4-BE49-F238E27FC236}">
                <a16:creationId xmlns:a16="http://schemas.microsoft.com/office/drawing/2014/main" id="{381F0BD3-15C8-44C7-BE66-25E11C80DCDD}"/>
              </a:ext>
            </a:extLst>
          </p:cNvPr>
          <p:cNvSpPr txBox="1"/>
          <p:nvPr/>
        </p:nvSpPr>
        <p:spPr>
          <a:xfrm>
            <a:off x="4618057" y="4476283"/>
            <a:ext cx="110272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Azure Monitor</a:t>
            </a:r>
          </a:p>
        </p:txBody>
      </p:sp>
      <p:sp>
        <p:nvSpPr>
          <p:cNvPr id="35" name="TextBox 34">
            <a:extLst>
              <a:ext uri="{FF2B5EF4-FFF2-40B4-BE49-F238E27FC236}">
                <a16:creationId xmlns:a16="http://schemas.microsoft.com/office/drawing/2014/main" id="{C9593785-BD7F-4344-8816-A47C8215F592}"/>
              </a:ext>
            </a:extLst>
          </p:cNvPr>
          <p:cNvSpPr txBox="1"/>
          <p:nvPr/>
        </p:nvSpPr>
        <p:spPr>
          <a:xfrm>
            <a:off x="4985980" y="5899394"/>
            <a:ext cx="430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IoT</a:t>
            </a:r>
          </a:p>
        </p:txBody>
      </p:sp>
      <p:sp>
        <p:nvSpPr>
          <p:cNvPr id="36" name="TextBox 35">
            <a:extLst>
              <a:ext uri="{FF2B5EF4-FFF2-40B4-BE49-F238E27FC236}">
                <a16:creationId xmlns:a16="http://schemas.microsoft.com/office/drawing/2014/main" id="{7B0FC2E7-DFD8-4950-A904-885D72BE72DC}"/>
              </a:ext>
            </a:extLst>
          </p:cNvPr>
          <p:cNvSpPr txBox="1"/>
          <p:nvPr/>
        </p:nvSpPr>
        <p:spPr>
          <a:xfrm>
            <a:off x="6086298" y="4480383"/>
            <a:ext cx="130054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Security Products</a:t>
            </a:r>
          </a:p>
        </p:txBody>
      </p:sp>
      <p:sp>
        <p:nvSpPr>
          <p:cNvPr id="37" name="TextBox 36">
            <a:extLst>
              <a:ext uri="{FF2B5EF4-FFF2-40B4-BE49-F238E27FC236}">
                <a16:creationId xmlns:a16="http://schemas.microsoft.com/office/drawing/2014/main" id="{9EB25A42-9F85-4443-BCF5-093C7490AF91}"/>
              </a:ext>
            </a:extLst>
          </p:cNvPr>
          <p:cNvSpPr txBox="1"/>
          <p:nvPr/>
        </p:nvSpPr>
        <p:spPr>
          <a:xfrm>
            <a:off x="6457867" y="5899394"/>
            <a:ext cx="78766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Gaming</a:t>
            </a:r>
          </a:p>
        </p:txBody>
      </p:sp>
      <p:sp>
        <p:nvSpPr>
          <p:cNvPr id="39" name="TextBox 38">
            <a:extLst>
              <a:ext uri="{FF2B5EF4-FFF2-40B4-BE49-F238E27FC236}">
                <a16:creationId xmlns:a16="http://schemas.microsoft.com/office/drawing/2014/main" id="{50787F68-6043-499E-930D-9FB481C60F76}"/>
              </a:ext>
            </a:extLst>
          </p:cNvPr>
          <p:cNvSpPr txBox="1"/>
          <p:nvPr/>
        </p:nvSpPr>
        <p:spPr>
          <a:xfrm>
            <a:off x="10311974" y="6400800"/>
            <a:ext cx="209268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a:t>
            </a:r>
            <a:r>
              <a:rPr kumimoji="0" lang="en-US" sz="1400" i="0" u="none" strike="noStrike" kern="1200" cap="none" spc="0" normalizeH="0" baseline="0" noProof="0" err="1">
                <a:ln>
                  <a:noFill/>
                </a:ln>
                <a:solidFill>
                  <a:schemeClr val="accent1"/>
                </a:solidFill>
                <a:effectLst/>
                <a:uLnTx/>
                <a:uFillTx/>
                <a:ea typeface="+mn-ea"/>
                <a:cs typeface="+mn-cs"/>
                <a:hlinkClick r:id="rId25">
                  <a:extLst>
                    <a:ext uri="{A12FA001-AC4F-418D-AE19-62706E023703}">
                      <ahyp:hlinkClr xmlns:ahyp="http://schemas.microsoft.com/office/drawing/2018/hyperlinkcolor" val="tx"/>
                    </a:ext>
                  </a:extLst>
                </a:hlinkClick>
              </a:rPr>
              <a:t>PoweredByADX</a:t>
            </a:r>
            <a:endParaRPr kumimoji="0" lang="en-US" sz="1400" i="0" u="none" strike="noStrike" kern="1200" cap="none" spc="0" normalizeH="0" baseline="0" noProof="0">
              <a:ln>
                <a:noFill/>
              </a:ln>
              <a:solidFill>
                <a:schemeClr val="accent1"/>
              </a:solidFill>
              <a:effectLst/>
              <a:uLnTx/>
              <a:uFillTx/>
              <a:ea typeface="+mn-ea"/>
              <a:cs typeface="+mn-cs"/>
            </a:endParaRPr>
          </a:p>
        </p:txBody>
      </p:sp>
      <p:cxnSp>
        <p:nvCxnSpPr>
          <p:cNvPr id="40" name="Straight Connector 39">
            <a:extLst>
              <a:ext uri="{FF2B5EF4-FFF2-40B4-BE49-F238E27FC236}">
                <a16:creationId xmlns:a16="http://schemas.microsoft.com/office/drawing/2014/main" id="{66E40FBE-5242-4DE5-963A-922BCFC56FFC}"/>
              </a:ext>
              <a:ext uri="{C183D7F6-B498-43B3-948B-1728B52AA6E4}">
                <adec:decorative xmlns:adec="http://schemas.microsoft.com/office/drawing/2017/decorative" val="1"/>
              </a:ext>
            </a:extLst>
          </p:cNvPr>
          <p:cNvCxnSpPr>
            <a:cxnSpLocks/>
          </p:cNvCxnSpPr>
          <p:nvPr/>
        </p:nvCxnSpPr>
        <p:spPr bwMode="gray">
          <a:xfrm flipV="1">
            <a:off x="8078592" y="2402390"/>
            <a:ext cx="0" cy="3497004"/>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2" name="Picture 41" descr="esri logo">
            <a:extLst>
              <a:ext uri="{FF2B5EF4-FFF2-40B4-BE49-F238E27FC236}">
                <a16:creationId xmlns:a16="http://schemas.microsoft.com/office/drawing/2014/main" id="{92D1E4AE-B8A2-4A92-867E-B7A1727A787C}"/>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748092" y="3467012"/>
            <a:ext cx="884293" cy="334373"/>
          </a:xfrm>
          <a:prstGeom prst="rect">
            <a:avLst/>
          </a:prstGeom>
        </p:spPr>
      </p:pic>
      <p:pic>
        <p:nvPicPr>
          <p:cNvPr id="43" name="Picture 42" descr="Docusign logo">
            <a:extLst>
              <a:ext uri="{FF2B5EF4-FFF2-40B4-BE49-F238E27FC236}">
                <a16:creationId xmlns:a16="http://schemas.microsoft.com/office/drawing/2014/main" id="{36AB17B9-1988-47BA-8F1B-7C54D03186B8}"/>
              </a:ext>
            </a:extLst>
          </p:cNvPr>
          <p:cNvPicPr>
            <a:picLocks noChangeAspect="1"/>
          </p:cNvPicPr>
          <p:nvPr/>
        </p:nvPicPr>
        <p:blipFill>
          <a:blip r:embed="rId27"/>
          <a:stretch>
            <a:fillRect/>
          </a:stretch>
        </p:blipFill>
        <p:spPr>
          <a:xfrm>
            <a:off x="10368728" y="3466315"/>
            <a:ext cx="1054266" cy="295653"/>
          </a:xfrm>
          <a:prstGeom prst="rect">
            <a:avLst/>
          </a:prstGeom>
        </p:spPr>
      </p:pic>
      <p:pic>
        <p:nvPicPr>
          <p:cNvPr id="45" name="Picture 44" descr="Taboola logo">
            <a:extLst>
              <a:ext uri="{FF2B5EF4-FFF2-40B4-BE49-F238E27FC236}">
                <a16:creationId xmlns:a16="http://schemas.microsoft.com/office/drawing/2014/main" id="{BCC88B52-AC9A-4DB4-9508-C305D6B237A5}"/>
              </a:ext>
            </a:extLst>
          </p:cNvPr>
          <p:cNvPicPr>
            <a:picLocks noChangeAspect="1"/>
          </p:cNvPicPr>
          <p:nvPr/>
        </p:nvPicPr>
        <p:blipFill>
          <a:blip r:embed="rId28"/>
          <a:stretch>
            <a:fillRect/>
          </a:stretch>
        </p:blipFill>
        <p:spPr>
          <a:xfrm>
            <a:off x="10343829" y="3885339"/>
            <a:ext cx="1054266" cy="255182"/>
          </a:xfrm>
          <a:prstGeom prst="rect">
            <a:avLst/>
          </a:prstGeom>
        </p:spPr>
      </p:pic>
      <p:pic>
        <p:nvPicPr>
          <p:cNvPr id="46" name="Picture 45" descr="Zoomd logo">
            <a:extLst>
              <a:ext uri="{FF2B5EF4-FFF2-40B4-BE49-F238E27FC236}">
                <a16:creationId xmlns:a16="http://schemas.microsoft.com/office/drawing/2014/main" id="{AF070139-952B-4CF4-92A2-1F68B79DB1B3}"/>
              </a:ext>
            </a:extLst>
          </p:cNvPr>
          <p:cNvPicPr>
            <a:picLocks noChangeAspect="1"/>
          </p:cNvPicPr>
          <p:nvPr/>
        </p:nvPicPr>
        <p:blipFill>
          <a:blip r:embed="rId29"/>
          <a:stretch>
            <a:fillRect/>
          </a:stretch>
        </p:blipFill>
        <p:spPr>
          <a:xfrm>
            <a:off x="8638419" y="4471069"/>
            <a:ext cx="1194231" cy="348318"/>
          </a:xfrm>
          <a:prstGeom prst="rect">
            <a:avLst/>
          </a:prstGeom>
        </p:spPr>
      </p:pic>
      <p:pic>
        <p:nvPicPr>
          <p:cNvPr id="47" name="Picture 46" descr="Ecolab logo">
            <a:extLst>
              <a:ext uri="{FF2B5EF4-FFF2-40B4-BE49-F238E27FC236}">
                <a16:creationId xmlns:a16="http://schemas.microsoft.com/office/drawing/2014/main" id="{FFAD270C-6119-4C0D-8DEF-99891EB3D500}"/>
              </a:ext>
            </a:extLst>
          </p:cNvPr>
          <p:cNvPicPr>
            <a:picLocks noChangeAspect="1"/>
          </p:cNvPicPr>
          <p:nvPr/>
        </p:nvPicPr>
        <p:blipFill rotWithShape="1">
          <a:blip r:embed="rId30"/>
          <a:srcRect t="22115" b="21094"/>
          <a:stretch/>
        </p:blipFill>
        <p:spPr>
          <a:xfrm>
            <a:off x="10368728" y="4388849"/>
            <a:ext cx="1054266" cy="217279"/>
          </a:xfrm>
          <a:prstGeom prst="rect">
            <a:avLst/>
          </a:prstGeom>
        </p:spPr>
      </p:pic>
      <p:pic>
        <p:nvPicPr>
          <p:cNvPr id="48" name="Picture 2" descr="Image result for buhler">
            <a:extLst>
              <a:ext uri="{FF2B5EF4-FFF2-40B4-BE49-F238E27FC236}">
                <a16:creationId xmlns:a16="http://schemas.microsoft.com/office/drawing/2014/main" id="{5E0FB6DA-D54C-45AC-8B45-5F4BC50E42A4}"/>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540548" y="5015572"/>
            <a:ext cx="1281721" cy="2909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6BFE051A-7AAA-48E2-BC45-54500025E942}"/>
              </a:ext>
              <a:ext uri="{C183D7F6-B498-43B3-948B-1728B52AA6E4}">
                <adec:decorative xmlns:adec="http://schemas.microsoft.com/office/drawing/2017/decorative" val="1"/>
              </a:ext>
            </a:extLst>
          </p:cNvPr>
          <p:cNvSpPr/>
          <p:nvPr/>
        </p:nvSpPr>
        <p:spPr bwMode="auto">
          <a:xfrm>
            <a:off x="0" y="2017713"/>
            <a:ext cx="12191996" cy="113048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3">
            <a:extLst>
              <a:ext uri="{FF2B5EF4-FFF2-40B4-BE49-F238E27FC236}">
                <a16:creationId xmlns:a16="http://schemas.microsoft.com/office/drawing/2014/main" id="{244EB829-A814-4050-953E-3BA917E7A876}"/>
              </a:ext>
            </a:extLst>
          </p:cNvPr>
          <p:cNvSpPr txBox="1">
            <a:spLocks/>
          </p:cNvSpPr>
          <p:nvPr/>
        </p:nvSpPr>
        <p:spPr bwMode="gray">
          <a:xfrm>
            <a:off x="634942" y="2314047"/>
            <a:ext cx="3535995"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Battle tested for Microsoft internal workload</a:t>
            </a:r>
          </a:p>
        </p:txBody>
      </p:sp>
      <p:sp>
        <p:nvSpPr>
          <p:cNvPr id="24" name="Text Placeholder 3">
            <a:extLst>
              <a:ext uri="{FF2B5EF4-FFF2-40B4-BE49-F238E27FC236}">
                <a16:creationId xmlns:a16="http://schemas.microsoft.com/office/drawing/2014/main" id="{5D183FA4-0BD4-40D5-8492-6244B06AFB20}"/>
              </a:ext>
            </a:extLst>
          </p:cNvPr>
          <p:cNvSpPr txBox="1">
            <a:spLocks/>
          </p:cNvSpPr>
          <p:nvPr/>
        </p:nvSpPr>
        <p:spPr bwMode="gray">
          <a:xfrm>
            <a:off x="4328002" y="2314047"/>
            <a:ext cx="3535996"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Segoe UI Semibold" charset="0"/>
                <a:ea typeface="+mn-ea"/>
                <a:cs typeface="Segoe UI Semibold" charset="0"/>
              </a:rPr>
              <a:t>The platform for analytical solutions (SaaS)</a:t>
            </a:r>
          </a:p>
        </p:txBody>
      </p:sp>
      <p:sp>
        <p:nvSpPr>
          <p:cNvPr id="41" name="Text Placeholder 3">
            <a:extLst>
              <a:ext uri="{FF2B5EF4-FFF2-40B4-BE49-F238E27FC236}">
                <a16:creationId xmlns:a16="http://schemas.microsoft.com/office/drawing/2014/main" id="{624E437D-09E1-4A18-A293-8CF9EF3E1926}"/>
              </a:ext>
            </a:extLst>
          </p:cNvPr>
          <p:cNvSpPr txBox="1">
            <a:spLocks/>
          </p:cNvSpPr>
          <p:nvPr/>
        </p:nvSpPr>
        <p:spPr bwMode="gray">
          <a:xfrm>
            <a:off x="8162488" y="2314047"/>
            <a:ext cx="3394569"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sz="1400" b="0" kern="1200" spc="0" baseline="0">
                <a:solidFill>
                  <a:schemeClr val="tx2"/>
                </a:solidFill>
                <a:latin typeface="+mj-lt"/>
                <a:ea typeface="+mn-ea"/>
                <a:cs typeface="+mn-cs"/>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1800"/>
              </a:spcAft>
              <a:buClrTx/>
              <a:buSzTx/>
              <a:buFont typeface="Wingdings" panose="05000000000000000000"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Available</a:t>
            </a:r>
            <a:b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br>
            <a:r>
              <a:rPr kumimoji="0" lang="en-US" sz="1800" b="0" i="0" u="none" strike="noStrike" kern="1200" cap="none" spc="0" normalizeH="0" baseline="0" noProof="0" dirty="0">
                <a:ln>
                  <a:noFill/>
                </a:ln>
                <a:solidFill>
                  <a:schemeClr val="accent1"/>
                </a:solidFill>
                <a:effectLst/>
                <a:uLnTx/>
                <a:uFillTx/>
                <a:latin typeface="Segoe UI Semibold" charset="0"/>
                <a:ea typeface="+mn-ea"/>
                <a:cs typeface="Segoe UI Semibold" charset="0"/>
              </a:rPr>
              <a:t>as PaaS</a:t>
            </a:r>
          </a:p>
        </p:txBody>
      </p:sp>
      <p:pic>
        <p:nvPicPr>
          <p:cNvPr id="5" name="Picture 4" descr="agl logo">
            <a:extLst>
              <a:ext uri="{FF2B5EF4-FFF2-40B4-BE49-F238E27FC236}">
                <a16:creationId xmlns:a16="http://schemas.microsoft.com/office/drawing/2014/main" id="{63F42A58-4A18-4CC3-982E-C8CAD37770BB}"/>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5558" t="12036" r="5558" b="11115"/>
          <a:stretch/>
        </p:blipFill>
        <p:spPr bwMode="auto">
          <a:xfrm>
            <a:off x="10419699" y="4746407"/>
            <a:ext cx="843313" cy="7291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ASF logo">
            <a:extLst>
              <a:ext uri="{FF2B5EF4-FFF2-40B4-BE49-F238E27FC236}">
                <a16:creationId xmlns:a16="http://schemas.microsoft.com/office/drawing/2014/main" id="{47E7770F-F721-4E31-AD7C-CE02348729E2}"/>
              </a:ext>
            </a:extLst>
          </p:cNvPr>
          <p:cNvPicPr>
            <a:picLocks noChangeAspect="1"/>
          </p:cNvPicPr>
          <p:nvPr/>
        </p:nvPicPr>
        <p:blipFill>
          <a:blip r:embed="rId33"/>
          <a:srcRect/>
          <a:stretch/>
        </p:blipFill>
        <p:spPr bwMode="gray">
          <a:xfrm>
            <a:off x="8748092" y="5563621"/>
            <a:ext cx="964835" cy="352165"/>
          </a:xfrm>
          <a:prstGeom prst="rect">
            <a:avLst/>
          </a:prstGeom>
          <a:ln>
            <a:noFill/>
          </a:ln>
        </p:spPr>
      </p:pic>
      <p:pic>
        <p:nvPicPr>
          <p:cNvPr id="8" name="Picture 2" descr="Grab logo">
            <a:extLst>
              <a:ext uri="{FF2B5EF4-FFF2-40B4-BE49-F238E27FC236}">
                <a16:creationId xmlns:a16="http://schemas.microsoft.com/office/drawing/2014/main" id="{A06FC03B-C066-407C-861B-50E9BE4349E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336974" y="5605920"/>
            <a:ext cx="978264" cy="3795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eckpoint logo">
            <a:extLst>
              <a:ext uri="{FF2B5EF4-FFF2-40B4-BE49-F238E27FC236}">
                <a16:creationId xmlns:a16="http://schemas.microsoft.com/office/drawing/2014/main" id="{C00C8DC0-3D69-44A5-9323-BE319911060F}"/>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426590" y="4005987"/>
            <a:ext cx="1534111" cy="26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02431"/>
            <a:ext cx="4167887" cy="1231106"/>
          </a:xfrm>
        </p:spPr>
        <p:txBody>
          <a:bodyPr/>
          <a:lstStyle/>
          <a:p>
            <a:r>
              <a:rPr lang="en-US" sz="4000" dirty="0"/>
              <a:t>ADX for Data Scientists</a:t>
            </a:r>
            <a:endParaRPr lang="en-US" sz="4000" dirty="0">
              <a:solidFill>
                <a:srgbClr val="000000"/>
              </a:solidFill>
            </a:endParaRPr>
          </a:p>
        </p:txBody>
      </p:sp>
      <p:sp>
        <p:nvSpPr>
          <p:cNvPr id="5" name="Text Placeholder 4"/>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E667AABA-EB71-2909-D1A0-C066FF15F82D}"/>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8960E435-3D38-9228-A17F-8237A0DB4CB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000"/>
              <a:t>Time Series Analysis</a:t>
            </a:r>
          </a:p>
        </p:txBody>
      </p:sp>
      <p:sp>
        <p:nvSpPr>
          <p:cNvPr id="6" name="Text Placeholder 5"/>
          <p:cNvSpPr>
            <a:spLocks noGrp="1"/>
          </p:cNvSpPr>
          <p:nvPr>
            <p:ph sz="quarter" idx="10"/>
          </p:nvPr>
        </p:nvSpPr>
        <p:spPr>
          <a:xfrm>
            <a:off x="584200" y="1435100"/>
            <a:ext cx="11018838" cy="5084469"/>
          </a:xfrm>
        </p:spPr>
        <p:txBody>
          <a:bodyPr/>
          <a:lstStyle/>
          <a:p>
            <a:r>
              <a:rPr lang="en-US" dirty="0"/>
              <a:t>T | </a:t>
            </a:r>
            <a:r>
              <a:rPr lang="en-US" i="1" dirty="0">
                <a:hlinkClick r:id="rId3"/>
              </a:rPr>
              <a:t>make-series</a:t>
            </a:r>
            <a:r>
              <a:rPr lang="en-US" dirty="0"/>
              <a:t> operator for creating set of (time) series</a:t>
            </a:r>
          </a:p>
          <a:p>
            <a:pPr marL="0" indent="0">
              <a:buNone/>
            </a:pPr>
            <a:endParaRPr lang="en-US" sz="1800" dirty="0"/>
          </a:p>
          <a:p>
            <a:r>
              <a:rPr lang="en-US" dirty="0"/>
              <a:t>Large </a:t>
            </a:r>
            <a:r>
              <a:rPr lang="en-US" dirty="0">
                <a:hlinkClick r:id="rId4"/>
              </a:rPr>
              <a:t>family of functions </a:t>
            </a:r>
            <a:r>
              <a:rPr lang="en-US" dirty="0"/>
              <a:t>can be applied on set of time series:</a:t>
            </a:r>
          </a:p>
          <a:p>
            <a:pPr marL="0" indent="0">
              <a:buNone/>
            </a:pPr>
            <a:endParaRPr lang="en-US" sz="1800" dirty="0"/>
          </a:p>
          <a:p>
            <a:pPr lvl="2"/>
            <a:r>
              <a:rPr lang="en-US" sz="2000" dirty="0"/>
              <a:t>Element-wise operations</a:t>
            </a:r>
          </a:p>
          <a:p>
            <a:pPr lvl="2"/>
            <a:r>
              <a:rPr lang="en-US" sz="2000" dirty="0"/>
              <a:t>Filtering (signal processing)</a:t>
            </a:r>
          </a:p>
          <a:p>
            <a:pPr lvl="2"/>
            <a:r>
              <a:rPr lang="en-US" sz="2000" dirty="0"/>
              <a:t>Statistics</a:t>
            </a:r>
          </a:p>
          <a:p>
            <a:pPr lvl="2"/>
            <a:r>
              <a:rPr lang="en-US" sz="2000" dirty="0"/>
              <a:t>Regressions</a:t>
            </a:r>
          </a:p>
          <a:p>
            <a:pPr lvl="2"/>
            <a:r>
              <a:rPr lang="en-US" sz="2000" dirty="0"/>
              <a:t>Seasonality detection/validation</a:t>
            </a:r>
          </a:p>
          <a:p>
            <a:pPr lvl="2"/>
            <a:r>
              <a:rPr lang="en-US" sz="2000" dirty="0"/>
              <a:t>Anomaly Detection</a:t>
            </a:r>
          </a:p>
          <a:p>
            <a:pPr lvl="2"/>
            <a:r>
              <a:rPr lang="en-US" sz="2000" dirty="0"/>
              <a:t>Forecasting</a:t>
            </a:r>
          </a:p>
          <a:p>
            <a:pPr lvl="2"/>
            <a:r>
              <a:rPr lang="en-US" sz="2000" dirty="0"/>
              <a:t>mv-apply operator</a:t>
            </a:r>
          </a:p>
          <a:p>
            <a:pPr lvl="1"/>
            <a:r>
              <a:rPr lang="en-US" sz="2800" dirty="0"/>
              <a:t>Series functions are optimized for bulks of time series</a:t>
            </a:r>
            <a:endParaRPr lang="en-US" sz="2800" dirty="0">
              <a:cs typeface="Segoe UI" panose="020B0502040204020203" pitchFamily="34" charset="0"/>
            </a:endParaRPr>
          </a:p>
        </p:txBody>
      </p:sp>
      <p:pic>
        <p:nvPicPr>
          <p:cNvPr id="4" name="Picture 3">
            <a:extLst>
              <a:ext uri="{FF2B5EF4-FFF2-40B4-BE49-F238E27FC236}">
                <a16:creationId xmlns:a16="http://schemas.microsoft.com/office/drawing/2014/main" id="{88A434F7-09BA-4267-AAF2-01CC27BBB41B}"/>
              </a:ext>
            </a:extLst>
          </p:cNvPr>
          <p:cNvPicPr>
            <a:picLocks noChangeAspect="1"/>
          </p:cNvPicPr>
          <p:nvPr/>
        </p:nvPicPr>
        <p:blipFill>
          <a:blip r:embed="rId5"/>
          <a:stretch>
            <a:fillRect/>
          </a:stretch>
        </p:blipFill>
        <p:spPr>
          <a:xfrm>
            <a:off x="6639449" y="4425475"/>
            <a:ext cx="3957637" cy="1296738"/>
          </a:xfrm>
          <a:prstGeom prst="rect">
            <a:avLst/>
          </a:prstGeom>
        </p:spPr>
      </p:pic>
      <p:pic>
        <p:nvPicPr>
          <p:cNvPr id="5" name="Picture 4">
            <a:extLst>
              <a:ext uri="{FF2B5EF4-FFF2-40B4-BE49-F238E27FC236}">
                <a16:creationId xmlns:a16="http://schemas.microsoft.com/office/drawing/2014/main" id="{7F6FA434-81E4-4353-AD67-A14CBCB928A5}"/>
              </a:ext>
            </a:extLst>
          </p:cNvPr>
          <p:cNvPicPr>
            <a:picLocks noChangeAspect="1"/>
          </p:cNvPicPr>
          <p:nvPr/>
        </p:nvPicPr>
        <p:blipFill>
          <a:blip r:embed="rId6"/>
          <a:stretch>
            <a:fillRect/>
          </a:stretch>
        </p:blipFill>
        <p:spPr>
          <a:xfrm>
            <a:off x="6639449" y="3080657"/>
            <a:ext cx="3833601" cy="1218569"/>
          </a:xfrm>
          <a:prstGeom prst="rect">
            <a:avLst/>
          </a:prstGeom>
        </p:spPr>
      </p:pic>
      <p:sp>
        <p:nvSpPr>
          <p:cNvPr id="2" name="Rectangle 1">
            <a:extLst>
              <a:ext uri="{FF2B5EF4-FFF2-40B4-BE49-F238E27FC236}">
                <a16:creationId xmlns:a16="http://schemas.microsoft.com/office/drawing/2014/main" id="{B1C47001-383E-4E64-ACBA-C7019E7F2DF2}"/>
              </a:ext>
            </a:extLst>
          </p:cNvPr>
          <p:cNvSpPr/>
          <p:nvPr/>
        </p:nvSpPr>
        <p:spPr>
          <a:xfrm>
            <a:off x="6954253" y="48536"/>
            <a:ext cx="5315925"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Lab Series</a:t>
            </a:r>
          </a:p>
        </p:txBody>
      </p:sp>
    </p:spTree>
    <p:extLst>
      <p:ext uri="{BB962C8B-B14F-4D97-AF65-F5344CB8AC3E}">
        <p14:creationId xmlns:p14="http://schemas.microsoft.com/office/powerpoint/2010/main" val="258293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EFE0-E623-464F-9265-F456C28DA46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A3D3A9D-0E1E-4A00-A08C-6BD84689A380}"/>
              </a:ext>
            </a:extLst>
          </p:cNvPr>
          <p:cNvSpPr>
            <a:spLocks noGrp="1"/>
          </p:cNvSpPr>
          <p:nvPr>
            <p:ph sz="quarter" idx="10"/>
          </p:nvPr>
        </p:nvSpPr>
        <p:spPr/>
        <p:txBody>
          <a:bodyPr/>
          <a:lstStyle/>
          <a:p>
            <a:pPr>
              <a:lnSpc>
                <a:spcPct val="150000"/>
              </a:lnSpc>
            </a:pPr>
            <a:r>
              <a:rPr lang="en-US" sz="2800" dirty="0"/>
              <a:t>Time Series Analysis for Anomaly Detection, Forecasting</a:t>
            </a:r>
          </a:p>
          <a:p>
            <a:pPr>
              <a:lnSpc>
                <a:spcPct val="150000"/>
              </a:lnSpc>
            </a:pPr>
            <a:r>
              <a:rPr lang="en-US" sz="2800" dirty="0"/>
              <a:t>Clustering plugins for Diagnosis of Anomalies &amp; RCA</a:t>
            </a:r>
          </a:p>
          <a:p>
            <a:pPr>
              <a:lnSpc>
                <a:spcPct val="150000"/>
              </a:lnSpc>
            </a:pPr>
            <a:r>
              <a:rPr lang="en-US" sz="2800" dirty="0"/>
              <a:t>SCAN operator for Process Mining and </a:t>
            </a:r>
            <a:r>
              <a:rPr lang="en-US" sz="2800"/>
              <a:t>Sequence Analysis</a:t>
            </a:r>
            <a:endParaRPr lang="en-US" sz="2800" dirty="0"/>
          </a:p>
          <a:p>
            <a:pPr>
              <a:lnSpc>
                <a:spcPct val="150000"/>
              </a:lnSpc>
            </a:pPr>
            <a:r>
              <a:rPr lang="en-US" dirty="0"/>
              <a:t>KQL extensibility with inline Python/R</a:t>
            </a:r>
          </a:p>
          <a:p>
            <a:pPr>
              <a:lnSpc>
                <a:spcPct val="150000"/>
              </a:lnSpc>
            </a:pPr>
            <a:r>
              <a:rPr lang="en-US" sz="2800" dirty="0"/>
              <a:t>Connectivity with Python, R, Jupyter/Azure Notebooks, Spark</a:t>
            </a:r>
            <a:endParaRPr lang="en-US" dirty="0"/>
          </a:p>
        </p:txBody>
      </p:sp>
    </p:spTree>
    <p:extLst>
      <p:ext uri="{BB962C8B-B14F-4D97-AF65-F5344CB8AC3E}">
        <p14:creationId xmlns:p14="http://schemas.microsoft.com/office/powerpoint/2010/main" val="42328799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000"/>
              <a:t>Machine Learning Plugins</a:t>
            </a:r>
          </a:p>
        </p:txBody>
      </p:sp>
      <p:sp>
        <p:nvSpPr>
          <p:cNvPr id="6" name="Text Placeholder 5"/>
          <p:cNvSpPr>
            <a:spLocks noGrp="1"/>
          </p:cNvSpPr>
          <p:nvPr>
            <p:ph sz="quarter" idx="10"/>
          </p:nvPr>
        </p:nvSpPr>
        <p:spPr/>
        <p:txBody>
          <a:bodyPr/>
          <a:lstStyle/>
          <a:p>
            <a:pPr lvl="1"/>
            <a:r>
              <a:rPr lang="en-US" sz="3600" dirty="0">
                <a:cs typeface="Segoe UI" panose="020B0502040204020203" pitchFamily="34" charset="0"/>
              </a:rPr>
              <a:t>Data Mining on multiple dimensions for diagnosis, RCA and more</a:t>
            </a:r>
          </a:p>
          <a:p>
            <a:pPr lvl="1"/>
            <a:endParaRPr lang="en-US" sz="2800" dirty="0">
              <a:cs typeface="Segoe UI" panose="020B0502040204020203" pitchFamily="34" charset="0"/>
            </a:endParaRPr>
          </a:p>
          <a:p>
            <a:pPr lvl="1"/>
            <a:r>
              <a:rPr lang="en-US" sz="2800" dirty="0" err="1">
                <a:cs typeface="Segoe UI" panose="020B0502040204020203" pitchFamily="34" charset="0"/>
                <a:hlinkClick r:id="rId3"/>
              </a:rPr>
              <a:t>autocluster</a:t>
            </a:r>
            <a:r>
              <a:rPr lang="en-US" sz="2800" dirty="0">
                <a:cs typeface="Segoe UI" panose="020B0502040204020203" pitchFamily="34" charset="0"/>
              </a:rPr>
              <a:t>: clustering a single records set</a:t>
            </a:r>
          </a:p>
          <a:p>
            <a:pPr lvl="1"/>
            <a:r>
              <a:rPr lang="en-US" sz="2800" dirty="0">
                <a:cs typeface="Segoe UI" panose="020B0502040204020203" pitchFamily="34" charset="0"/>
                <a:hlinkClick r:id="rId4"/>
              </a:rPr>
              <a:t>basket</a:t>
            </a:r>
            <a:r>
              <a:rPr lang="en-US" sz="2800" dirty="0">
                <a:cs typeface="Segoe UI" panose="020B0502040204020203" pitchFamily="34" charset="0"/>
              </a:rPr>
              <a:t>: same, using </a:t>
            </a:r>
            <a:r>
              <a:rPr lang="en-US" sz="2800" dirty="0" err="1">
                <a:cs typeface="Segoe UI" panose="020B0502040204020203" pitchFamily="34" charset="0"/>
              </a:rPr>
              <a:t>apriori</a:t>
            </a:r>
            <a:r>
              <a:rPr lang="en-US" sz="2800" dirty="0">
                <a:cs typeface="Segoe UI" panose="020B0502040204020203" pitchFamily="34" charset="0"/>
              </a:rPr>
              <a:t> algorithm</a:t>
            </a:r>
          </a:p>
          <a:p>
            <a:pPr lvl="1"/>
            <a:r>
              <a:rPr lang="en-US" sz="2800" dirty="0" err="1">
                <a:cs typeface="Segoe UI" panose="020B0502040204020203" pitchFamily="34" charset="0"/>
                <a:hlinkClick r:id="rId5"/>
              </a:rPr>
              <a:t>diffpatterns</a:t>
            </a:r>
            <a:r>
              <a:rPr lang="en-US" sz="2800" dirty="0">
                <a:cs typeface="Segoe UI" panose="020B0502040204020203" pitchFamily="34" charset="0"/>
              </a:rPr>
              <a:t>: clustering differences between two records sets</a:t>
            </a:r>
          </a:p>
          <a:p>
            <a:pPr lvl="1"/>
            <a:r>
              <a:rPr lang="en-US" sz="2800" dirty="0" err="1">
                <a:cs typeface="Segoe UI" panose="020B0502040204020203" pitchFamily="34" charset="0"/>
                <a:hlinkClick r:id="rId6"/>
              </a:rPr>
              <a:t>diffpatterns_text</a:t>
            </a:r>
            <a:r>
              <a:rPr lang="en-US" sz="2800" dirty="0">
                <a:cs typeface="Segoe UI" panose="020B0502040204020203" pitchFamily="34" charset="0"/>
              </a:rPr>
              <a:t>: tokenize text column and run </a:t>
            </a:r>
            <a:r>
              <a:rPr lang="en-US" sz="2800" dirty="0" err="1">
                <a:cs typeface="Segoe UI" panose="020B0502040204020203" pitchFamily="34" charset="0"/>
              </a:rPr>
              <a:t>diffpatterns</a:t>
            </a:r>
            <a:endParaRPr lang="en-US" sz="2800" b="1" dirty="0">
              <a:solidFill>
                <a:srgbClr val="7030A0"/>
              </a:solidFill>
              <a:cs typeface="Segoe UI" panose="020B0502040204020203" pitchFamily="34" charset="0"/>
            </a:endParaRPr>
          </a:p>
        </p:txBody>
      </p:sp>
      <p:sp>
        <p:nvSpPr>
          <p:cNvPr id="7" name="Rectangle 6">
            <a:extLst>
              <a:ext uri="{FF2B5EF4-FFF2-40B4-BE49-F238E27FC236}">
                <a16:creationId xmlns:a16="http://schemas.microsoft.com/office/drawing/2014/main" id="{C8F3C1F2-1B50-7418-105E-B07B6E1DAE5B}"/>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2755911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dirty="0"/>
              <a:t>Process Mining by the </a:t>
            </a:r>
            <a:r>
              <a:rPr lang="en-US" dirty="0">
                <a:hlinkClick r:id="rId3"/>
              </a:rPr>
              <a:t>SCAN</a:t>
            </a:r>
            <a:r>
              <a:rPr lang="en-US" dirty="0"/>
              <a:t> operator </a:t>
            </a:r>
          </a:p>
        </p:txBody>
      </p:sp>
      <p:sp>
        <p:nvSpPr>
          <p:cNvPr id="8" name="Content Placeholder 7">
            <a:extLst>
              <a:ext uri="{FF2B5EF4-FFF2-40B4-BE49-F238E27FC236}">
                <a16:creationId xmlns:a16="http://schemas.microsoft.com/office/drawing/2014/main" id="{83C377FE-528C-63CE-0258-C3B77DA23259}"/>
              </a:ext>
            </a:extLst>
          </p:cNvPr>
          <p:cNvSpPr>
            <a:spLocks noGrp="1"/>
          </p:cNvSpPr>
          <p:nvPr>
            <p:ph sz="quarter" idx="10"/>
          </p:nvPr>
        </p:nvSpPr>
        <p:spPr>
          <a:xfrm>
            <a:off x="584200" y="1435100"/>
            <a:ext cx="11018838" cy="4838248"/>
          </a:xfrm>
        </p:spPr>
        <p:txBody>
          <a:bodyPr/>
          <a:lstStyle/>
          <a:p>
            <a:r>
              <a:rPr lang="en-US" dirty="0"/>
              <a:t>The user defines a process model composed of sequential states and transition rules from the first to the last state</a:t>
            </a:r>
          </a:p>
          <a:p>
            <a:endParaRPr lang="en-US" dirty="0"/>
          </a:p>
          <a:p>
            <a:r>
              <a:rPr lang="en-US" dirty="0"/>
              <a:t>The operator scans the data and extracts the instances (each one is an events sequence) conforming to that process model</a:t>
            </a:r>
          </a:p>
          <a:p>
            <a:endParaRPr lang="en-US" dirty="0"/>
          </a:p>
          <a:p>
            <a:r>
              <a:rPr lang="en-US" dirty="0"/>
              <a:t>Can be used for</a:t>
            </a:r>
          </a:p>
          <a:p>
            <a:pPr lvl="1"/>
            <a:r>
              <a:rPr lang="en-US" dirty="0"/>
              <a:t>Process Mining</a:t>
            </a:r>
          </a:p>
          <a:p>
            <a:pPr lvl="1"/>
            <a:r>
              <a:rPr lang="en-US" dirty="0"/>
              <a:t>User analytics, funnel analysis</a:t>
            </a:r>
          </a:p>
          <a:p>
            <a:pPr lvl="1"/>
            <a:r>
              <a:rPr lang="en-US" dirty="0"/>
              <a:t>Recursive calculations</a:t>
            </a:r>
          </a:p>
          <a:p>
            <a:pPr lvl="1"/>
            <a:r>
              <a:rPr lang="en-US" dirty="0"/>
              <a:t>Additional temporal analytics scenarios</a:t>
            </a:r>
          </a:p>
        </p:txBody>
      </p:sp>
      <p:sp>
        <p:nvSpPr>
          <p:cNvPr id="10" name="Rectangle 9">
            <a:extLst>
              <a:ext uri="{FF2B5EF4-FFF2-40B4-BE49-F238E27FC236}">
                <a16:creationId xmlns:a16="http://schemas.microsoft.com/office/drawing/2014/main" id="{328A521A-1A15-5C37-448A-AD282DD45EBB}"/>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937773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hlinkClick r:id="rId3"/>
              </a:rPr>
              <a:t>python</a:t>
            </a:r>
            <a:r>
              <a:rPr lang="en-US" dirty="0"/>
              <a:t> plugin: KQL extensibility with </a:t>
            </a:r>
            <a:br>
              <a:rPr lang="en-US" dirty="0"/>
            </a:br>
            <a:r>
              <a:rPr lang="en-US" dirty="0"/>
              <a:t>inline Python</a:t>
            </a:r>
          </a:p>
        </p:txBody>
      </p:sp>
      <p:sp>
        <p:nvSpPr>
          <p:cNvPr id="6" name="Text Placeholder 5"/>
          <p:cNvSpPr>
            <a:spLocks noGrp="1"/>
          </p:cNvSpPr>
          <p:nvPr>
            <p:ph sz="quarter" idx="10"/>
          </p:nvPr>
        </p:nvSpPr>
        <p:spPr>
          <a:xfrm>
            <a:off x="537135" y="1733949"/>
            <a:ext cx="11018838" cy="4833938"/>
          </a:xfrm>
        </p:spPr>
        <p:txBody>
          <a:bodyPr/>
          <a:lstStyle/>
          <a:p>
            <a:pPr lvl="1"/>
            <a:r>
              <a:rPr lang="en-US" sz="2800" dirty="0"/>
              <a:t>Python engine run on secure local containers on the same Kusto compute nodes</a:t>
            </a:r>
          </a:p>
          <a:p>
            <a:pPr lvl="1"/>
            <a:r>
              <a:rPr lang="en-US" sz="2800" dirty="0"/>
              <a:t>Image is based on Anaconda 5.2.0 + popular packages (</a:t>
            </a:r>
            <a:r>
              <a:rPr lang="en-US" sz="2800" dirty="0" err="1"/>
              <a:t>tensorflow</a:t>
            </a:r>
            <a:r>
              <a:rPr lang="en-US" sz="2800" dirty="0"/>
              <a:t>, </a:t>
            </a:r>
            <a:r>
              <a:rPr lang="en-US" sz="2800" dirty="0" err="1"/>
              <a:t>keras</a:t>
            </a:r>
            <a:r>
              <a:rPr lang="en-US" sz="2800" dirty="0"/>
              <a:t>, torch and more)</a:t>
            </a:r>
          </a:p>
          <a:p>
            <a:pPr lvl="1"/>
            <a:r>
              <a:rPr lang="en-US" sz="2800" dirty="0"/>
              <a:t>Execution on single node (default) or distributed processing</a:t>
            </a:r>
          </a:p>
          <a:p>
            <a:pPr lvl="1"/>
            <a:r>
              <a:rPr lang="en-US" sz="2800" dirty="0"/>
              <a:t>Ability to install custom packages</a:t>
            </a:r>
          </a:p>
          <a:p>
            <a:pPr lvl="1"/>
            <a:r>
              <a:rPr lang="en-US" sz="2800" dirty="0"/>
              <a:t>Support for scoring with big ML models</a:t>
            </a:r>
          </a:p>
          <a:p>
            <a:pPr lvl="1"/>
            <a:r>
              <a:rPr lang="en-US" sz="2800" dirty="0"/>
              <a:t>Editing &amp; Debugging with VS Code (client-side integration)</a:t>
            </a:r>
          </a:p>
          <a:p>
            <a:endParaRPr lang="en-US" dirty="0"/>
          </a:p>
        </p:txBody>
      </p:sp>
      <p:sp>
        <p:nvSpPr>
          <p:cNvPr id="7" name="Rectangle 6">
            <a:extLst>
              <a:ext uri="{FF2B5EF4-FFF2-40B4-BE49-F238E27FC236}">
                <a16:creationId xmlns:a16="http://schemas.microsoft.com/office/drawing/2014/main" id="{96F4B4A3-497B-911F-985C-5C9BEA25E772}"/>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3114392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ML Connectivity</a:t>
            </a:r>
          </a:p>
        </p:txBody>
      </p:sp>
      <p:sp>
        <p:nvSpPr>
          <p:cNvPr id="6" name="Text Placeholder 5"/>
          <p:cNvSpPr>
            <a:spLocks noGrp="1"/>
          </p:cNvSpPr>
          <p:nvPr>
            <p:ph sz="quarter" idx="10"/>
          </p:nvPr>
        </p:nvSpPr>
        <p:spPr/>
        <p:txBody>
          <a:bodyPr/>
          <a:lstStyle/>
          <a:p>
            <a:r>
              <a:rPr lang="en-US" sz="3200"/>
              <a:t>Jupyter/Azure Notebooks with </a:t>
            </a:r>
            <a:r>
              <a:rPr lang="en-US" sz="3200" err="1">
                <a:hlinkClick r:id="rId3"/>
              </a:rPr>
              <a:t>KqlMagic</a:t>
            </a:r>
            <a:r>
              <a:rPr lang="en-US" sz="3200"/>
              <a:t> extension</a:t>
            </a:r>
          </a:p>
          <a:p>
            <a:endParaRPr lang="en-US" sz="3200"/>
          </a:p>
          <a:p>
            <a:pPr lvl="1"/>
            <a:r>
              <a:rPr lang="en-US" sz="2400"/>
              <a:t>Connect multiple clusters (Kusto, Log Analytics, App Insights)</a:t>
            </a:r>
          </a:p>
          <a:p>
            <a:pPr lvl="1"/>
            <a:endParaRPr lang="en-US" sz="2400"/>
          </a:p>
          <a:p>
            <a:pPr lvl="1"/>
            <a:r>
              <a:rPr lang="en-US" sz="2400"/>
              <a:t>Create rich interactive notebook with Kusto and Python</a:t>
            </a:r>
          </a:p>
          <a:p>
            <a:pPr lvl="1"/>
            <a:endParaRPr lang="en-US" sz="2400"/>
          </a:p>
          <a:p>
            <a:pPr lvl="1"/>
            <a:r>
              <a:rPr lang="en-US" sz="2400"/>
              <a:t>Use out-of-the-box integration with Python visualization libraries</a:t>
            </a:r>
          </a:p>
        </p:txBody>
      </p:sp>
      <p:sp>
        <p:nvSpPr>
          <p:cNvPr id="7" name="Rectangle 6">
            <a:extLst>
              <a:ext uri="{FF2B5EF4-FFF2-40B4-BE49-F238E27FC236}">
                <a16:creationId xmlns:a16="http://schemas.microsoft.com/office/drawing/2014/main" id="{AF4A930C-8F7F-7611-95BB-62B35E52FE76}"/>
              </a:ext>
            </a:extLst>
          </p:cNvPr>
          <p:cNvSpPr/>
          <p:nvPr/>
        </p:nvSpPr>
        <p:spPr>
          <a:xfrm>
            <a:off x="8675921" y="48536"/>
            <a:ext cx="3594257" cy="1323439"/>
          </a:xfrm>
          <a:prstGeom prst="rect">
            <a:avLst/>
          </a:prstGeom>
          <a:noFill/>
        </p:spPr>
        <p:txBody>
          <a:bodyPr wrap="square" lIns="91440" tIns="45720" rIns="91440" bIns="45720">
            <a:spAutoFit/>
          </a:bodyPr>
          <a:lstStyle/>
          <a:p>
            <a:pPr algn="ctr"/>
            <a:r>
              <a:rPr lang="en-US" sz="8000" b="0" cap="none" spc="0" dirty="0">
                <a:ln w="0"/>
                <a:solidFill>
                  <a:srgbClr val="FF0000"/>
                </a:solidFill>
                <a:effectLst>
                  <a:outerShdw blurRad="38100" dist="19050" dir="2700000" algn="tl" rotWithShape="0">
                    <a:schemeClr val="dk1">
                      <a:alpha val="40000"/>
                    </a:schemeClr>
                  </a:outerShdw>
                </a:effectLst>
              </a:rPr>
              <a:t>Demo</a:t>
            </a:r>
          </a:p>
        </p:txBody>
      </p:sp>
    </p:spTree>
    <p:extLst>
      <p:ext uri="{BB962C8B-B14F-4D97-AF65-F5344CB8AC3E}">
        <p14:creationId xmlns:p14="http://schemas.microsoft.com/office/powerpoint/2010/main" val="1619256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ML Connectivity</a:t>
            </a:r>
          </a:p>
        </p:txBody>
      </p:sp>
      <p:sp>
        <p:nvSpPr>
          <p:cNvPr id="6" name="Text Placeholder 5"/>
          <p:cNvSpPr>
            <a:spLocks noGrp="1"/>
          </p:cNvSpPr>
          <p:nvPr>
            <p:ph sz="quarter" idx="10"/>
          </p:nvPr>
        </p:nvSpPr>
        <p:spPr/>
        <p:txBody>
          <a:bodyPr/>
          <a:lstStyle/>
          <a:p>
            <a:r>
              <a:rPr lang="en-US">
                <a:hlinkClick r:id="rId3"/>
              </a:rPr>
              <a:t>Python</a:t>
            </a:r>
            <a:r>
              <a:rPr lang="en-US"/>
              <a:t> &amp; </a:t>
            </a:r>
            <a:r>
              <a:rPr lang="en-US">
                <a:hlinkClick r:id="rId4"/>
              </a:rPr>
              <a:t>R</a:t>
            </a:r>
            <a:r>
              <a:rPr lang="en-US"/>
              <a:t> Client SDKs </a:t>
            </a:r>
          </a:p>
          <a:p>
            <a:pPr lvl="1"/>
            <a:r>
              <a:rPr lang="en-US"/>
              <a:t>Access data from Kusto using Python or R libraries</a:t>
            </a:r>
          </a:p>
          <a:p>
            <a:endParaRPr lang="en-US"/>
          </a:p>
          <a:p>
            <a:r>
              <a:rPr lang="en-US">
                <a:hlinkClick r:id="rId5"/>
              </a:rPr>
              <a:t>Spark connector</a:t>
            </a:r>
            <a:endParaRPr lang="en-US"/>
          </a:p>
          <a:p>
            <a:pPr lvl="1"/>
            <a:r>
              <a:rPr lang="en-US"/>
              <a:t>Read data or write data to Kusto using Scala and </a:t>
            </a:r>
            <a:r>
              <a:rPr lang="en-US" err="1"/>
              <a:t>PySpark</a:t>
            </a:r>
            <a:endParaRPr lang="en-US"/>
          </a:p>
          <a:p>
            <a:pPr lvl="1"/>
            <a:endParaRPr lang="en-US"/>
          </a:p>
          <a:p>
            <a:r>
              <a:rPr lang="en-US">
                <a:hlinkClick r:id="rId6"/>
              </a:rPr>
              <a:t>Parquet support</a:t>
            </a:r>
            <a:endParaRPr lang="en-US"/>
          </a:p>
          <a:p>
            <a:pPr lvl="1"/>
            <a:r>
              <a:rPr lang="en-US"/>
              <a:t>Ingest parquet files from Blob/Data Lake</a:t>
            </a:r>
          </a:p>
          <a:p>
            <a:pPr lvl="1"/>
            <a:r>
              <a:rPr lang="en-US"/>
              <a:t>Export data to Blob/Data Lake as parquet files (with partitioning support)</a:t>
            </a:r>
          </a:p>
          <a:p>
            <a:pPr lvl="1"/>
            <a:endParaRPr lang="en-US"/>
          </a:p>
          <a:p>
            <a:r>
              <a:rPr lang="en-US">
                <a:hlinkClick r:id="rId7"/>
              </a:rPr>
              <a:t>External tables</a:t>
            </a:r>
            <a:endParaRPr lang="en-US"/>
          </a:p>
          <a:p>
            <a:pPr lvl="1"/>
            <a:r>
              <a:rPr lang="en-US"/>
              <a:t>Query parquet files from data lake as external</a:t>
            </a:r>
          </a:p>
          <a:p>
            <a:endParaRPr lang="en-US"/>
          </a:p>
        </p:txBody>
      </p:sp>
    </p:spTree>
    <p:extLst>
      <p:ext uri="{BB962C8B-B14F-4D97-AF65-F5344CB8AC3E}">
        <p14:creationId xmlns:p14="http://schemas.microsoft.com/office/powerpoint/2010/main" val="31761576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302431"/>
            <a:ext cx="4167887" cy="1231106"/>
          </a:xfrm>
        </p:spPr>
        <p:txBody>
          <a:bodyPr/>
          <a:lstStyle/>
          <a:p>
            <a:r>
              <a:rPr lang="en-US" sz="4000" dirty="0"/>
              <a:t>ADX “other” Topics</a:t>
            </a:r>
            <a:endParaRPr lang="en-US" sz="4000" dirty="0">
              <a:solidFill>
                <a:srgbClr val="000000"/>
              </a:solidFill>
            </a:endParaRPr>
          </a:p>
        </p:txBody>
      </p:sp>
      <p:sp>
        <p:nvSpPr>
          <p:cNvPr id="5" name="Text Placeholder 4"/>
          <p:cNvSpPr>
            <a:spLocks noGrp="1"/>
          </p:cNvSpPr>
          <p:nvPr>
            <p:ph type="body" sz="quarter" idx="12"/>
          </p:nvPr>
        </p:nvSpPr>
        <p:spPr/>
        <p:txBody>
          <a:bodyPr/>
          <a:lstStyle/>
          <a:p>
            <a:endParaRPr lang="en-US" dirty="0"/>
          </a:p>
        </p:txBody>
      </p:sp>
      <p:sp>
        <p:nvSpPr>
          <p:cNvPr id="2" name="Text Placeholder 1">
            <a:extLst>
              <a:ext uri="{FF2B5EF4-FFF2-40B4-BE49-F238E27FC236}">
                <a16:creationId xmlns:a16="http://schemas.microsoft.com/office/drawing/2014/main" id="{E667AABA-EB71-2909-D1A0-C066FF15F82D}"/>
              </a:ext>
            </a:extLst>
          </p:cNvPr>
          <p:cNvSpPr>
            <a:spLocks noGrp="1"/>
          </p:cNvSpPr>
          <p:nvPr>
            <p:ph type="body" sz="quarter" idx="13"/>
          </p:nvPr>
        </p:nvSpPr>
        <p:spPr/>
        <p:txBody>
          <a:bodyPr/>
          <a:lstStyle/>
          <a:p>
            <a:endParaRPr lang="en-US"/>
          </a:p>
        </p:txBody>
      </p:sp>
      <p:sp>
        <p:nvSpPr>
          <p:cNvPr id="3" name="Text Placeholder 2">
            <a:extLst>
              <a:ext uri="{FF2B5EF4-FFF2-40B4-BE49-F238E27FC236}">
                <a16:creationId xmlns:a16="http://schemas.microsoft.com/office/drawing/2014/main" id="{8960E435-3D38-9228-A17F-8237A0DB4CB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2802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Azure Data Share - </a:t>
            </a:r>
            <a:r>
              <a:rPr lang="en-US" dirty="0">
                <a:solidFill>
                  <a:schemeClr val="accent2"/>
                </a:solidFill>
              </a:rPr>
              <a:t>Data Sharing</a:t>
            </a:r>
          </a:p>
        </p:txBody>
      </p:sp>
      <p:pic>
        <p:nvPicPr>
          <p:cNvPr id="109" name="Graphic 108" descr="Data share logo">
            <a:extLst>
              <a:ext uri="{FF2B5EF4-FFF2-40B4-BE49-F238E27FC236}">
                <a16:creationId xmlns:a16="http://schemas.microsoft.com/office/drawing/2014/main" id="{699D2E66-6D8E-4B07-A20F-32238027B9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4864" y="473546"/>
            <a:ext cx="654524" cy="654524"/>
          </a:xfrm>
          <a:prstGeom prst="rect">
            <a:avLst/>
          </a:prstGeom>
        </p:spPr>
      </p:pic>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923604"/>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within the company</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Load balancing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Ring fencing</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Data-as-a-service</a:t>
            </a:r>
          </a:p>
          <a:p>
            <a:pPr marL="228600" lvl="1" indent="-228600" defTabSz="914367">
              <a:spcAft>
                <a:spcPts val="600"/>
              </a:spcAft>
              <a:buSzPct val="90000"/>
              <a:buFont typeface="Arial" panose="020B0604020202020204" pitchFamily="34" charset="0"/>
              <a:buChar char="•"/>
            </a:pPr>
            <a:r>
              <a:rPr lang="en-US" sz="2000" dirty="0">
                <a:cs typeface="Segoe UI Light" panose="020B0502040204020203" pitchFamily="34" charset="0"/>
              </a:rPr>
              <a:t>Chargeback</a:t>
            </a:r>
          </a:p>
        </p:txBody>
      </p:sp>
      <p:sp>
        <p:nvSpPr>
          <p:cNvPr id="26" name="Rectangle 25" descr="Picture showing Leader and Follower ADX cluster topology">
            <a:extLst>
              <a:ext uri="{FF2B5EF4-FFF2-40B4-BE49-F238E27FC236}">
                <a16:creationId xmlns:a16="http://schemas.microsoft.com/office/drawing/2014/main" id="{ACA6C3DC-1B4D-4A89-82D7-ECCFD5F4A550}"/>
              </a:ext>
            </a:extLst>
          </p:cNvPr>
          <p:cNvSpPr/>
          <p:nvPr/>
        </p:nvSpPr>
        <p:spPr bwMode="auto">
          <a:xfrm>
            <a:off x="6511418" y="2017713"/>
            <a:ext cx="4902473" cy="2288839"/>
          </a:xfrm>
          <a:prstGeom prst="rect">
            <a:avLst/>
          </a:prstGeom>
          <a:solidFill>
            <a:schemeClr val="bg1"/>
          </a:solidFill>
          <a:ln>
            <a:solidFill>
              <a:schemeClr val="accent1"/>
            </a:solid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pic>
        <p:nvPicPr>
          <p:cNvPr id="24" name="Picture 23" descr="Showing ADX leader and follower cluster topology">
            <a:extLst>
              <a:ext uri="{FF2B5EF4-FFF2-40B4-BE49-F238E27FC236}">
                <a16:creationId xmlns:a16="http://schemas.microsoft.com/office/drawing/2014/main" id="{E324AD08-13FE-47A0-B574-C957728BE6D0}"/>
              </a:ext>
            </a:extLst>
          </p:cNvPr>
          <p:cNvPicPr>
            <a:picLocks noChangeAspect="1"/>
          </p:cNvPicPr>
          <p:nvPr/>
        </p:nvPicPr>
        <p:blipFill>
          <a:blip r:embed="rId5"/>
          <a:stretch>
            <a:fillRect/>
          </a:stretch>
        </p:blipFill>
        <p:spPr>
          <a:xfrm>
            <a:off x="6768961" y="1413349"/>
            <a:ext cx="4314629" cy="2636956"/>
          </a:xfrm>
          <a:prstGeom prst="rect">
            <a:avLst/>
          </a:prstGeom>
        </p:spPr>
      </p:pic>
      <p:sp>
        <p:nvSpPr>
          <p:cNvPr id="111" name="TextBox 110">
            <a:extLst>
              <a:ext uri="{FF2B5EF4-FFF2-40B4-BE49-F238E27FC236}">
                <a16:creationId xmlns:a16="http://schemas.microsoft.com/office/drawing/2014/main" id="{7795E8A3-C540-4235-8752-84CC0E1495B5}"/>
              </a:ext>
            </a:extLst>
          </p:cNvPr>
          <p:cNvSpPr txBox="1"/>
          <p:nvPr/>
        </p:nvSpPr>
        <p:spPr>
          <a:xfrm>
            <a:off x="1544200" y="3808597"/>
            <a:ext cx="4970584" cy="769441"/>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partners</a:t>
            </a:r>
          </a:p>
          <a:p>
            <a:pPr marL="228600" lvl="1" indent="-228600" defTabSz="913841">
              <a:spcAft>
                <a:spcPts val="600"/>
              </a:spcAft>
              <a:buSzPct val="90000"/>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957634"/>
            <a:ext cx="4970586" cy="1077218"/>
          </a:xfrm>
          <a:prstGeom prst="rect">
            <a:avLst/>
          </a:prstGeom>
          <a:noFill/>
        </p:spPr>
        <p:txBody>
          <a:bodyPr wrap="square" rtlCol="0">
            <a:spAutoFit/>
          </a:bodyPr>
          <a:lstStyle/>
          <a:p>
            <a:pPr defTabSz="914367"/>
            <a:r>
              <a:rPr lang="en-US" sz="2400" dirty="0">
                <a:solidFill>
                  <a:schemeClr val="accent2"/>
                </a:solidFill>
                <a:cs typeface="Segoe UI Light" panose="020B0502040204020203" pitchFamily="34" charset="0"/>
              </a:rPr>
              <a:t>Share data with customers</a:t>
            </a:r>
          </a:p>
          <a:p>
            <a:pPr marL="228600" lvl="1" indent="-228600" defTabSz="914367">
              <a:buFont typeface="Arial" panose="020B0604020202020204" pitchFamily="34" charset="0"/>
              <a:buChar char="•"/>
            </a:pPr>
            <a:r>
              <a:rPr lang="en-US" sz="2000" dirty="0">
                <a:cs typeface="Segoe UI Light" panose="020B0502040204020203" pitchFamily="34" charset="0"/>
              </a:rPr>
              <a:t>Data sharing in near-real-time</a:t>
            </a:r>
            <a:r>
              <a:rPr lang="en-US" sz="2000" dirty="0"/>
              <a:t> </a:t>
            </a:r>
            <a:endParaRPr lang="en-US" sz="2800" b="1" dirty="0">
              <a:cs typeface="Segoe UI Light" panose="020B0502040204020203" pitchFamily="34" charset="0"/>
            </a:endParaRPr>
          </a:p>
          <a:p>
            <a:pPr marL="228600" lvl="1" indent="-228600" defTabSz="914367">
              <a:buFont typeface="Arial" panose="020B0604020202020204" pitchFamily="34" charset="0"/>
              <a:buChar char="•"/>
            </a:pPr>
            <a:r>
              <a:rPr lang="en-US" sz="2000" dirty="0">
                <a:cs typeface="Segoe UI Light" panose="020B0502040204020203" pitchFamily="34" charset="0"/>
              </a:rPr>
              <a:t>Extend your business model</a:t>
            </a:r>
          </a:p>
        </p:txBody>
      </p:sp>
      <p:sp>
        <p:nvSpPr>
          <p:cNvPr id="113" name="TextBox 112">
            <a:extLst>
              <a:ext uri="{FF2B5EF4-FFF2-40B4-BE49-F238E27FC236}">
                <a16:creationId xmlns:a16="http://schemas.microsoft.com/office/drawing/2014/main" id="{1841FFDE-F497-4BC4-8128-B641DAE58591}"/>
              </a:ext>
            </a:extLst>
          </p:cNvPr>
          <p:cNvSpPr txBox="1"/>
          <p:nvPr/>
        </p:nvSpPr>
        <p:spPr>
          <a:xfrm>
            <a:off x="6600468" y="4568659"/>
            <a:ext cx="4970583" cy="1323439"/>
          </a:xfrm>
          <a:prstGeom prst="rect">
            <a:avLst/>
          </a:prstGeom>
          <a:noFill/>
        </p:spPr>
        <p:txBody>
          <a:bodyPr wrap="square" rtlCol="0">
            <a:spAutoFit/>
          </a:bodyPr>
          <a:lstStyle/>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In-Place Data Sharing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No data pipeline to maintain </a:t>
            </a:r>
          </a:p>
          <a:p>
            <a:pPr marL="457112" indent="-457112" defTabSz="914367">
              <a:buFont typeface="Wingdings" panose="05000000000000000000" pitchFamily="2" charset="2"/>
              <a:buChar char="ü"/>
            </a:pPr>
            <a:r>
              <a:rPr lang="en-US" sz="2000" b="1" dirty="0">
                <a:latin typeface="Segoe UI Light" panose="020B0502040204020203" pitchFamily="34" charset="0"/>
                <a:cs typeface="Segoe UI Light" panose="020B0502040204020203" pitchFamily="34" charset="0"/>
              </a:rPr>
              <a:t>Near-real-time updates</a:t>
            </a:r>
          </a:p>
          <a:p>
            <a:pPr defTabSz="914367"/>
            <a:endParaRPr lang="en-US" sz="2000" b="1" dirty="0">
              <a:latin typeface="Segoe UI Light" panose="020B0502040204020203" pitchFamily="34" charset="0"/>
              <a:cs typeface="Segoe UI Light" panose="020B0502040204020203" pitchFamily="34" charset="0"/>
            </a:endParaRPr>
          </a:p>
        </p:txBody>
      </p:sp>
      <p:grpSp>
        <p:nvGrpSpPr>
          <p:cNvPr id="8" name="Group 7">
            <a:extLst>
              <a:ext uri="{FF2B5EF4-FFF2-40B4-BE49-F238E27FC236}">
                <a16:creationId xmlns:a16="http://schemas.microsoft.com/office/drawing/2014/main" id="{52431328-E304-4EFB-B89A-46AD09C7226E}"/>
              </a:ext>
              <a:ext uri="{C183D7F6-B498-43B3-948B-1728B52AA6E4}">
                <adec:decorative xmlns:adec="http://schemas.microsoft.com/office/drawing/2017/decorative" val="1"/>
              </a:ext>
            </a:extLst>
          </p:cNvPr>
          <p:cNvGrpSpPr/>
          <p:nvPr/>
        </p:nvGrpSpPr>
        <p:grpSpPr>
          <a:xfrm>
            <a:off x="607629" y="3707193"/>
            <a:ext cx="682393" cy="686223"/>
            <a:chOff x="607629" y="3620330"/>
            <a:chExt cx="682393" cy="686223"/>
          </a:xfrm>
        </p:grpSpPr>
        <p:sp>
          <p:nvSpPr>
            <p:cNvPr id="16" name="Oval 15">
              <a:extLst>
                <a:ext uri="{FF2B5EF4-FFF2-40B4-BE49-F238E27FC236}">
                  <a16:creationId xmlns:a16="http://schemas.microsoft.com/office/drawing/2014/main" id="{07C93AE8-572E-44C4-9879-BFBC3B8AB42B}"/>
                </a:ext>
              </a:extLst>
            </p:cNvPr>
            <p:cNvSpPr/>
            <p:nvPr/>
          </p:nvSpPr>
          <p:spPr bwMode="auto">
            <a:xfrm>
              <a:off x="607629" y="3620330"/>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globe_6">
              <a:extLst>
                <a:ext uri="{FF2B5EF4-FFF2-40B4-BE49-F238E27FC236}">
                  <a16:creationId xmlns:a16="http://schemas.microsoft.com/office/drawing/2014/main" id="{ACFD9C0B-834F-48D6-A3F4-855EC3CECF6C}"/>
                </a:ext>
              </a:extLst>
            </p:cNvPr>
            <p:cNvSpPr>
              <a:spLocks noChangeAspect="1" noEditPoints="1"/>
            </p:cNvSpPr>
            <p:nvPr/>
          </p:nvSpPr>
          <p:spPr bwMode="auto">
            <a:xfrm>
              <a:off x="778109" y="3772501"/>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F2B772B9-FC61-4EA6-8E02-798453C0C9E3}"/>
              </a:ext>
              <a:ext uri="{C183D7F6-B498-43B3-948B-1728B52AA6E4}">
                <adec:decorative xmlns:adec="http://schemas.microsoft.com/office/drawing/2017/decorative" val="1"/>
              </a:ext>
            </a:extLst>
          </p:cNvPr>
          <p:cNvGrpSpPr/>
          <p:nvPr/>
        </p:nvGrpSpPr>
        <p:grpSpPr>
          <a:xfrm>
            <a:off x="607629" y="4904093"/>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7" name="Group 6">
            <a:extLst>
              <a:ext uri="{FF2B5EF4-FFF2-40B4-BE49-F238E27FC236}">
                <a16:creationId xmlns:a16="http://schemas.microsoft.com/office/drawing/2014/main" id="{F62BF15E-9F45-405E-AA83-353C8080CBB6}"/>
              </a:ext>
              <a:ext uri="{C183D7F6-B498-43B3-948B-1728B52AA6E4}">
                <adec:decorative xmlns:adec="http://schemas.microsoft.com/office/drawing/2017/decorative" val="1"/>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57404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decel="10000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
                                  </p:stCondLst>
                                  <p:childTnLst>
                                    <p:set>
                                      <p:cBhvr>
                                        <p:cTn id="19" dur="1" fill="hold">
                                          <p:stCondLst>
                                            <p:cond delay="0"/>
                                          </p:stCondLst>
                                        </p:cTn>
                                        <p:tgtEl>
                                          <p:spTgt spid="111"/>
                                        </p:tgtEl>
                                        <p:attrNameLst>
                                          <p:attrName>style.visibility</p:attrName>
                                        </p:attrNameLst>
                                      </p:cBhvr>
                                      <p:to>
                                        <p:strVal val="visible"/>
                                      </p:to>
                                    </p:set>
                                    <p:animEffect transition="in" filter="fade">
                                      <p:cBhvr>
                                        <p:cTn id="20" dur="500"/>
                                        <p:tgtEl>
                                          <p:spTgt spid="111"/>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8" decel="10000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200"/>
                                  </p:stCondLst>
                                  <p:childTnLst>
                                    <p:set>
                                      <p:cBhvr>
                                        <p:cTn id="28" dur="1" fill="hold">
                                          <p:stCondLst>
                                            <p:cond delay="0"/>
                                          </p:stCondLst>
                                        </p:cTn>
                                        <p:tgtEl>
                                          <p:spTgt spid="112"/>
                                        </p:tgtEl>
                                        <p:attrNameLst>
                                          <p:attrName>style.visibility</p:attrName>
                                        </p:attrNameLst>
                                      </p:cBhvr>
                                      <p:to>
                                        <p:strVal val="visible"/>
                                      </p:to>
                                    </p:set>
                                    <p:animEffect transition="in" filter="fade">
                                      <p:cBhvr>
                                        <p:cTn id="29"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C5E81-4C74-4513-8146-51506A22E8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01" y="0"/>
            <a:ext cx="12436372" cy="6857999"/>
          </a:xfrm>
          <a:prstGeom prst="rect">
            <a:avLst/>
          </a:prstGeom>
        </p:spPr>
      </p:pic>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p:txBody>
          <a:bodyPr/>
          <a:lstStyle/>
          <a:p>
            <a:r>
              <a:rPr lang="en-US" dirty="0">
                <a:solidFill>
                  <a:schemeClr val="tx1"/>
                </a:solidFill>
                <a:cs typeface="Segoe UI"/>
              </a:rPr>
              <a:t>Microsoft’s Journey with Azure Data Explorer</a:t>
            </a:r>
            <a:endParaRPr lang="en-US" dirty="0">
              <a:solidFill>
                <a:schemeClr val="tx1"/>
              </a:solidFill>
            </a:endParaRPr>
          </a:p>
        </p:txBody>
      </p:sp>
      <p:grpSp>
        <p:nvGrpSpPr>
          <p:cNvPr id="40" name="Group 39" descr="Over 65PB data is ingested daily in ADX">
            <a:extLst>
              <a:ext uri="{FF2B5EF4-FFF2-40B4-BE49-F238E27FC236}">
                <a16:creationId xmlns:a16="http://schemas.microsoft.com/office/drawing/2014/main" id="{EF9025DF-1DAC-4060-B4A8-0F17CE71968B}"/>
              </a:ext>
            </a:extLst>
          </p:cNvPr>
          <p:cNvGrpSpPr/>
          <p:nvPr/>
        </p:nvGrpSpPr>
        <p:grpSpPr>
          <a:xfrm>
            <a:off x="1497245" y="1908409"/>
            <a:ext cx="2411618" cy="2425154"/>
            <a:chOff x="1932065" y="1598682"/>
            <a:chExt cx="1998135" cy="2009350"/>
          </a:xfrm>
        </p:grpSpPr>
        <p:sp>
          <p:nvSpPr>
            <p:cNvPr id="41" name="Oval 40">
              <a:extLst>
                <a:ext uri="{FF2B5EF4-FFF2-40B4-BE49-F238E27FC236}">
                  <a16:creationId xmlns:a16="http://schemas.microsoft.com/office/drawing/2014/main" id="{D11F7CF6-49F7-4234-ACDB-1EBD8FD55B7F}"/>
                </a:ext>
              </a:extLst>
            </p:cNvPr>
            <p:cNvSpPr/>
            <p:nvPr/>
          </p:nvSpPr>
          <p:spPr bwMode="auto">
            <a:xfrm>
              <a:off x="1932065"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descr="over 65 PB of data being ingested daily in ADX">
              <a:extLst>
                <a:ext uri="{FF2B5EF4-FFF2-40B4-BE49-F238E27FC236}">
                  <a16:creationId xmlns:a16="http://schemas.microsoft.com/office/drawing/2014/main" id="{C45DACE0-BAE2-4F2F-8FBF-2EDE4492953C}"/>
                </a:ext>
              </a:extLst>
            </p:cNvPr>
            <p:cNvSpPr/>
            <p:nvPr/>
          </p:nvSpPr>
          <p:spPr bwMode="auto">
            <a:xfrm>
              <a:off x="2249817" y="2261403"/>
              <a:ext cx="1372158" cy="12191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800" b="1" dirty="0">
                  <a:solidFill>
                    <a:srgbClr val="50E6FF"/>
                  </a:solidFill>
                  <a:latin typeface="Segoe UI" panose="020B0502040204020203" pitchFamily="34" charset="0"/>
                  <a:cs typeface="Segoe UI" panose="020B0502040204020203" pitchFamily="34" charset="0"/>
                </a:rPr>
                <a:t>6</a:t>
              </a: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5+ PB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Data ingested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daily</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3" name="Group 42" descr="Over 20B queries being run on ADX">
            <a:extLst>
              <a:ext uri="{FF2B5EF4-FFF2-40B4-BE49-F238E27FC236}">
                <a16:creationId xmlns:a16="http://schemas.microsoft.com/office/drawing/2014/main" id="{96DD49E0-B60B-4363-B1B8-923A9C2B0840}"/>
              </a:ext>
            </a:extLst>
          </p:cNvPr>
          <p:cNvGrpSpPr/>
          <p:nvPr/>
        </p:nvGrpSpPr>
        <p:grpSpPr>
          <a:xfrm>
            <a:off x="4902464" y="1908409"/>
            <a:ext cx="2411618" cy="2425154"/>
            <a:chOff x="5334902" y="1598682"/>
            <a:chExt cx="1998135" cy="2009350"/>
          </a:xfrm>
        </p:grpSpPr>
        <p:sp>
          <p:nvSpPr>
            <p:cNvPr id="44" name="Oval 43">
              <a:extLst>
                <a:ext uri="{FF2B5EF4-FFF2-40B4-BE49-F238E27FC236}">
                  <a16:creationId xmlns:a16="http://schemas.microsoft.com/office/drawing/2014/main" id="{9A23CC79-8080-48BD-9EC4-6AC3F8F51550}"/>
                </a:ext>
              </a:extLst>
            </p:cNvPr>
            <p:cNvSpPr/>
            <p:nvPr/>
          </p:nvSpPr>
          <p:spPr bwMode="auto">
            <a:xfrm>
              <a:off x="5334902"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EA9FA7B-ECD4-4944-B0C9-60D1C9F05CA3}"/>
                </a:ext>
              </a:extLst>
            </p:cNvPr>
            <p:cNvSpPr/>
            <p:nvPr/>
          </p:nvSpPr>
          <p:spPr bwMode="auto">
            <a:xfrm>
              <a:off x="5453501" y="2261403"/>
              <a:ext cx="1760936" cy="1318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20+Billion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Queries per month</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6" name="Group 45" descr="Over 2 Exabyte data is stored in ADX">
            <a:extLst>
              <a:ext uri="{FF2B5EF4-FFF2-40B4-BE49-F238E27FC236}">
                <a16:creationId xmlns:a16="http://schemas.microsoft.com/office/drawing/2014/main" id="{F33DB9A4-AED8-4D9E-B9EC-519771C525D1}"/>
              </a:ext>
            </a:extLst>
          </p:cNvPr>
          <p:cNvGrpSpPr/>
          <p:nvPr/>
        </p:nvGrpSpPr>
        <p:grpSpPr>
          <a:xfrm>
            <a:off x="8307683" y="1908409"/>
            <a:ext cx="2411618" cy="2425154"/>
            <a:chOff x="8742503" y="1598682"/>
            <a:chExt cx="1998135" cy="2009350"/>
          </a:xfrm>
        </p:grpSpPr>
        <p:sp>
          <p:nvSpPr>
            <p:cNvPr id="47" name="Oval 46">
              <a:extLst>
                <a:ext uri="{FF2B5EF4-FFF2-40B4-BE49-F238E27FC236}">
                  <a16:creationId xmlns:a16="http://schemas.microsoft.com/office/drawing/2014/main" id="{1B94FB4E-5A98-48AC-BA85-AEFAF1F3D068}"/>
                </a:ext>
              </a:extLst>
            </p:cNvPr>
            <p:cNvSpPr/>
            <p:nvPr/>
          </p:nvSpPr>
          <p:spPr bwMode="auto">
            <a:xfrm>
              <a:off x="8742503" y="1598682"/>
              <a:ext cx="1998135" cy="2009350"/>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descr="Over 2 Exabyte data stored in ADX">
              <a:extLst>
                <a:ext uri="{FF2B5EF4-FFF2-40B4-BE49-F238E27FC236}">
                  <a16:creationId xmlns:a16="http://schemas.microsoft.com/office/drawing/2014/main" id="{D68AA0C3-F8BA-4FCC-B0A1-7C39B9DC72F1}"/>
                </a:ext>
              </a:extLst>
            </p:cNvPr>
            <p:cNvSpPr/>
            <p:nvPr/>
          </p:nvSpPr>
          <p:spPr bwMode="auto">
            <a:xfrm>
              <a:off x="8838777" y="2261403"/>
              <a:ext cx="1796058" cy="10466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2+ Exabyte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Total Data Size</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5" name="TextBox 4">
            <a:extLst>
              <a:ext uri="{FF2B5EF4-FFF2-40B4-BE49-F238E27FC236}">
                <a16:creationId xmlns:a16="http://schemas.microsoft.com/office/drawing/2014/main" id="{06F4EDFD-9980-424F-8E6F-B85EF791CA83}"/>
              </a:ext>
            </a:extLst>
          </p:cNvPr>
          <p:cNvSpPr txBox="1"/>
          <p:nvPr/>
        </p:nvSpPr>
        <p:spPr>
          <a:xfrm>
            <a:off x="2659889" y="4792512"/>
            <a:ext cx="6898042" cy="800219"/>
          </a:xfrm>
          <a:prstGeom prst="rect">
            <a:avLst/>
          </a:prstGeom>
          <a:noFill/>
        </p:spPr>
        <p:txBody>
          <a:bodyPr wrap="none" lIns="0" tIns="0" rIns="0" bIns="0" rtlCol="0">
            <a:spAutoFit/>
          </a:bodyPr>
          <a:lstStyle/>
          <a:p>
            <a:pPr algn="ctr"/>
            <a:r>
              <a:rPr lang="en-US" sz="2800" dirty="0">
                <a:solidFill>
                  <a:schemeClr val="accent2"/>
                </a:solidFill>
              </a:rPr>
              <a:t>Azure Data Explorer</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A key to Microsoft's digital transformation journey </a:t>
            </a:r>
          </a:p>
        </p:txBody>
      </p:sp>
      <p:pic>
        <p:nvPicPr>
          <p:cNvPr id="6" name="Picture 5" descr="ADX logo">
            <a:extLst>
              <a:ext uri="{FF2B5EF4-FFF2-40B4-BE49-F238E27FC236}">
                <a16:creationId xmlns:a16="http://schemas.microsoft.com/office/drawing/2014/main" id="{3D474E08-2996-4A12-83AD-925378A0F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354380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anim calcmode="lin" valueType="num">
                                      <p:cBhvr>
                                        <p:cTn id="13" dur="750" fill="hold"/>
                                        <p:tgtEl>
                                          <p:spTgt spid="43"/>
                                        </p:tgtEl>
                                        <p:attrNameLst>
                                          <p:attrName>ppt_x</p:attrName>
                                        </p:attrNameLst>
                                      </p:cBhvr>
                                      <p:tavLst>
                                        <p:tav tm="0">
                                          <p:val>
                                            <p:strVal val="#ppt_x"/>
                                          </p:val>
                                        </p:tav>
                                        <p:tav tm="100000">
                                          <p:val>
                                            <p:strVal val="#ppt_x"/>
                                          </p:val>
                                        </p:tav>
                                      </p:tavLst>
                                    </p:anim>
                                    <p:anim calcmode="lin" valueType="num">
                                      <p:cBhvr>
                                        <p:cTn id="14" dur="750" fill="hold"/>
                                        <p:tgtEl>
                                          <p:spTgt spid="4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750"/>
                                        <p:tgtEl>
                                          <p:spTgt spid="46"/>
                                        </p:tgtEl>
                                      </p:cBhvr>
                                    </p:animEffect>
                                    <p:anim calcmode="lin" valueType="num">
                                      <p:cBhvr>
                                        <p:cTn id="18" dur="750" fill="hold"/>
                                        <p:tgtEl>
                                          <p:spTgt spid="46"/>
                                        </p:tgtEl>
                                        <p:attrNameLst>
                                          <p:attrName>ppt_x</p:attrName>
                                        </p:attrNameLst>
                                      </p:cBhvr>
                                      <p:tavLst>
                                        <p:tav tm="0">
                                          <p:val>
                                            <p:strVal val="#ppt_x"/>
                                          </p:val>
                                        </p:tav>
                                        <p:tav tm="100000">
                                          <p:val>
                                            <p:strVal val="#ppt_x"/>
                                          </p:val>
                                        </p:tav>
                                      </p:tavLst>
                                    </p:anim>
                                    <p:anim calcmode="lin" valueType="num">
                                      <p:cBhvr>
                                        <p:cTn id="19" dur="750" fill="hold"/>
                                        <p:tgtEl>
                                          <p:spTgt spid="46"/>
                                        </p:tgtEl>
                                        <p:attrNameLst>
                                          <p:attrName>ppt_y</p:attrName>
                                        </p:attrNameLst>
                                      </p:cBhvr>
                                      <p:tavLst>
                                        <p:tav tm="0">
                                          <p:val>
                                            <p:strVal val="#ppt_y+.1"/>
                                          </p:val>
                                        </p:tav>
                                        <p:tav tm="100000">
                                          <p:val>
                                            <p:strVal val="#ppt_y"/>
                                          </p:val>
                                        </p:tav>
                                      </p:tavLst>
                                    </p:anim>
                                  </p:childTnLst>
                                </p:cTn>
                              </p:par>
                            </p:childTnLst>
                          </p:cTn>
                        </p:par>
                        <p:par>
                          <p:cTn id="20" fill="hold">
                            <p:stCondLst>
                              <p:cond delay="1150"/>
                            </p:stCondLst>
                            <p:childTnLst>
                              <p:par>
                                <p:cTn id="21" presetID="2" presetClass="entr" presetSubtype="4" decel="10000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650" fill="hold"/>
                                        <p:tgtEl>
                                          <p:spTgt spid="5"/>
                                        </p:tgtEl>
                                        <p:attrNameLst>
                                          <p:attrName>ppt_x</p:attrName>
                                        </p:attrNameLst>
                                      </p:cBhvr>
                                      <p:tavLst>
                                        <p:tav tm="0">
                                          <p:val>
                                            <p:strVal val="#ppt_x"/>
                                          </p:val>
                                        </p:tav>
                                        <p:tav tm="100000">
                                          <p:val>
                                            <p:strVal val="#ppt_x"/>
                                          </p:val>
                                        </p:tav>
                                      </p:tavLst>
                                    </p:anim>
                                    <p:anim calcmode="lin" valueType="num">
                                      <p:cBhvr additive="base">
                                        <p:cTn id="24" dur="6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Pricing – </a:t>
            </a:r>
            <a:r>
              <a:rPr lang="en-US" dirty="0">
                <a:solidFill>
                  <a:schemeClr val="accent2"/>
                </a:solidFill>
              </a:rPr>
              <a:t>Flexible Cost</a:t>
            </a:r>
          </a:p>
        </p:txBody>
      </p:sp>
      <p:pic>
        <p:nvPicPr>
          <p:cNvPr id="15" name="Picture 14" descr="ADX logo">
            <a:extLst>
              <a:ext uri="{FF2B5EF4-FFF2-40B4-BE49-F238E27FC236}">
                <a16:creationId xmlns:a16="http://schemas.microsoft.com/office/drawing/2014/main" id="{7CF61703-08AC-47EB-AAE1-5512E894B6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4" name="Rectangle 3">
            <a:extLst>
              <a:ext uri="{FF2B5EF4-FFF2-40B4-BE49-F238E27FC236}">
                <a16:creationId xmlns:a16="http://schemas.microsoft.com/office/drawing/2014/main" id="{E41C9275-F968-4500-8804-3F7A03F34E37}"/>
              </a:ext>
              <a:ext uri="{C183D7F6-B498-43B3-948B-1728B52AA6E4}">
                <adec:decorative xmlns:adec="http://schemas.microsoft.com/office/drawing/2017/decorative" val="1"/>
              </a:ext>
            </a:extLst>
          </p:cNvPr>
          <p:cNvSpPr/>
          <p:nvPr/>
        </p:nvSpPr>
        <p:spPr bwMode="auto">
          <a:xfrm>
            <a:off x="0" y="3403403"/>
            <a:ext cx="12192000" cy="34671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77906" y="1443590"/>
            <a:ext cx="4305100" cy="1754683"/>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Reserved resources cost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Dedicated capacity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Reserved instance pricing available</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chemeClr val="tx1"/>
              </a:solidFill>
              <a:effectLst/>
              <a:uLnTx/>
              <a:uFillTx/>
              <a:latin typeface="Segoe UI"/>
              <a:ea typeface="+mn-ea"/>
              <a:cs typeface="+mn-cs"/>
            </a:endParaRPr>
          </a:p>
        </p:txBody>
      </p:sp>
      <p:sp>
        <p:nvSpPr>
          <p:cNvPr id="9" name="Text Placeholder 2">
            <a:extLst>
              <a:ext uri="{FF2B5EF4-FFF2-40B4-BE49-F238E27FC236}">
                <a16:creationId xmlns:a16="http://schemas.microsoft.com/office/drawing/2014/main" id="{C8676F42-0734-4E9E-AD33-C5207E8254FB}"/>
              </a:ext>
            </a:extLst>
          </p:cNvPr>
          <p:cNvSpPr txBox="1">
            <a:spLocks/>
          </p:cNvSpPr>
          <p:nvPr/>
        </p:nvSpPr>
        <p:spPr>
          <a:xfrm>
            <a:off x="5860233" y="1443590"/>
            <a:ext cx="5668771" cy="1813298"/>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2"/>
                </a:solidFill>
                <a:effectLst/>
                <a:uLnTx/>
                <a:uFillTx/>
                <a:latin typeface="Segoe UI"/>
                <a:ea typeface="+mn-ea"/>
                <a:cs typeface="+mn-cs"/>
              </a:rPr>
              <a:t>Advantages of this model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Freely explore your data - not bound by cost per query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Predictable cost</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Decoupled storage and compute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Easy to switch between SKUs after provisioning</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Ability to Start/Stop the compute</a:t>
            </a:r>
          </a:p>
        </p:txBody>
      </p:sp>
      <p:sp>
        <p:nvSpPr>
          <p:cNvPr id="25" name="TextBox 24">
            <a:extLst>
              <a:ext uri="{FF2B5EF4-FFF2-40B4-BE49-F238E27FC236}">
                <a16:creationId xmlns:a16="http://schemas.microsoft.com/office/drawing/2014/main" id="{5DB71A46-CBC8-41A5-8258-B147C351D5F8}"/>
              </a:ext>
            </a:extLst>
          </p:cNvPr>
          <p:cNvSpPr txBox="1"/>
          <p:nvPr/>
        </p:nvSpPr>
        <p:spPr>
          <a:xfrm>
            <a:off x="600677" y="3422014"/>
            <a:ext cx="2717001" cy="338554"/>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Four main components</a:t>
            </a:r>
          </a:p>
        </p:txBody>
      </p:sp>
      <p:pic>
        <p:nvPicPr>
          <p:cNvPr id="31" name="Picture 30" descr="Showing a billing meter picture">
            <a:extLst>
              <a:ext uri="{FF2B5EF4-FFF2-40B4-BE49-F238E27FC236}">
                <a16:creationId xmlns:a16="http://schemas.microsoft.com/office/drawing/2014/main" id="{51C658F8-0A3D-496C-A257-9AF9A4981A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723" y="3833151"/>
            <a:ext cx="489224" cy="488310"/>
          </a:xfrm>
          <a:prstGeom prst="rect">
            <a:avLst/>
          </a:prstGeom>
        </p:spPr>
      </p:pic>
      <p:sp>
        <p:nvSpPr>
          <p:cNvPr id="26" name="TextBox 25">
            <a:extLst>
              <a:ext uri="{FF2B5EF4-FFF2-40B4-BE49-F238E27FC236}">
                <a16:creationId xmlns:a16="http://schemas.microsoft.com/office/drawing/2014/main" id="{23944835-411A-436B-A812-61DB6F3C0147}"/>
              </a:ext>
            </a:extLst>
          </p:cNvPr>
          <p:cNvSpPr txBox="1"/>
          <p:nvPr/>
        </p:nvSpPr>
        <p:spPr>
          <a:xfrm>
            <a:off x="311825" y="4478878"/>
            <a:ext cx="1445074" cy="523220"/>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Compute</a:t>
            </a:r>
            <a:br>
              <a:rPr kumimoji="0" lang="en-US" sz="1800" b="1" i="0" u="none" strike="noStrike" kern="1200" cap="none" spc="0" normalizeH="0" baseline="0" noProof="0" dirty="0">
                <a:ln>
                  <a:noFill/>
                </a:ln>
                <a:solidFill>
                  <a:schemeClr val="bg1"/>
                </a:solidFill>
                <a:effectLst/>
                <a:uLnTx/>
                <a:uFillTx/>
                <a:latin typeface="Segoe UI"/>
                <a:ea typeface="+mn-ea"/>
                <a:cs typeface="+mn-cs"/>
              </a:rPr>
            </a:br>
            <a:r>
              <a:rPr lang="en-US" sz="1200" dirty="0">
                <a:solidFill>
                  <a:schemeClr val="bg1"/>
                </a:solidFill>
                <a:latin typeface="Segoe UI"/>
              </a:rPr>
              <a:t>H</a:t>
            </a:r>
            <a:r>
              <a:rPr kumimoji="0" lang="en-US" sz="1200" b="0" i="0" u="none" strike="noStrike" kern="1200" cap="none" spc="0" normalizeH="0" baseline="0" noProof="0" dirty="0" err="1">
                <a:ln>
                  <a:noFill/>
                </a:ln>
                <a:solidFill>
                  <a:schemeClr val="bg1"/>
                </a:solidFill>
                <a:effectLst/>
                <a:uLnTx/>
                <a:uFillTx/>
                <a:latin typeface="Segoe UI"/>
                <a:ea typeface="+mn-ea"/>
                <a:cs typeface="+mn-cs"/>
              </a:rPr>
              <a:t>ourly</a:t>
            </a:r>
            <a:r>
              <a:rPr kumimoji="0" lang="en-US" sz="1200" b="0" i="0" u="none" strike="noStrike" kern="1200" cap="none" spc="0" normalizeH="0" baseline="0" noProof="0" dirty="0">
                <a:ln>
                  <a:noFill/>
                </a:ln>
                <a:solidFill>
                  <a:schemeClr val="bg1"/>
                </a:solidFill>
                <a:effectLst/>
                <a:uLnTx/>
                <a:uFillTx/>
                <a:latin typeface="Segoe UI"/>
                <a:ea typeface="+mn-ea"/>
                <a:cs typeface="+mn-cs"/>
              </a:rPr>
              <a:t> billing </a:t>
            </a:r>
          </a:p>
        </p:txBody>
      </p:sp>
      <p:pic>
        <p:nvPicPr>
          <p:cNvPr id="35" name="Picture 34" descr="Showing a picture of data storage device">
            <a:extLst>
              <a:ext uri="{FF2B5EF4-FFF2-40B4-BE49-F238E27FC236}">
                <a16:creationId xmlns:a16="http://schemas.microsoft.com/office/drawing/2014/main" id="{C9CE67CE-FC80-45C6-889C-9C86999774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66175" y="3866361"/>
            <a:ext cx="421890" cy="421890"/>
          </a:xfrm>
          <a:prstGeom prst="rect">
            <a:avLst/>
          </a:prstGeom>
        </p:spPr>
      </p:pic>
      <p:sp>
        <p:nvSpPr>
          <p:cNvPr id="28" name="TextBox 27">
            <a:extLst>
              <a:ext uri="{FF2B5EF4-FFF2-40B4-BE49-F238E27FC236}">
                <a16:creationId xmlns:a16="http://schemas.microsoft.com/office/drawing/2014/main" id="{B0D612C8-C9AA-424A-BDBA-F1893815A3E3}"/>
              </a:ext>
            </a:extLst>
          </p:cNvPr>
          <p:cNvSpPr txBox="1"/>
          <p:nvPr/>
        </p:nvSpPr>
        <p:spPr>
          <a:xfrm>
            <a:off x="1921395" y="4478878"/>
            <a:ext cx="2469294" cy="1138773"/>
          </a:xfrm>
          <a:prstGeom prst="rect">
            <a:avLst/>
          </a:prstGeom>
          <a:noFill/>
        </p:spPr>
        <p:txBody>
          <a:bodyPr wrap="square">
            <a:spAutoFit/>
          </a:bodyPr>
          <a:lstStyle/>
          <a:p>
            <a:pPr algn="ctr"/>
            <a:r>
              <a:rPr kumimoji="0" lang="en-US" sz="1600" b="1" i="0" u="none" strike="noStrike" kern="1200" cap="none" spc="0" normalizeH="0" baseline="0" noProof="0" dirty="0">
                <a:ln>
                  <a:noFill/>
                </a:ln>
                <a:solidFill>
                  <a:schemeClr val="bg1"/>
                </a:solidFill>
                <a:effectLst/>
                <a:uLnTx/>
                <a:uFillTx/>
                <a:latin typeface="Segoe UI"/>
                <a:ea typeface="+mn-ea"/>
                <a:cs typeface="+mn-cs"/>
              </a:rPr>
              <a:t>Storage</a:t>
            </a:r>
            <a:r>
              <a:rPr kumimoji="0" lang="en-US" sz="1600" b="0" i="0" u="none" strike="noStrike" kern="1200" cap="none" spc="0" normalizeH="0" baseline="0" noProof="0" dirty="0">
                <a:ln>
                  <a:noFill/>
                </a:ln>
                <a:solidFill>
                  <a:schemeClr val="bg1"/>
                </a:solidFill>
                <a:effectLst/>
                <a:uLnTx/>
                <a:uFillTx/>
                <a:latin typeface="Segoe UI"/>
                <a:ea typeface="+mn-ea"/>
                <a:cs typeface="+mn-cs"/>
              </a:rPr>
              <a:t> </a:t>
            </a:r>
            <a:r>
              <a:rPr kumimoji="0" lang="en-US" sz="1600" b="1" i="0" u="none" strike="noStrike" kern="1200" cap="none" spc="0" normalizeH="0" baseline="0" noProof="0" dirty="0">
                <a:ln>
                  <a:noFill/>
                </a:ln>
                <a:solidFill>
                  <a:schemeClr val="bg1"/>
                </a:solidFill>
                <a:effectLst/>
                <a:uLnTx/>
                <a:uFillTx/>
                <a:latin typeface="Segoe UI"/>
                <a:ea typeface="+mn-ea"/>
                <a:cs typeface="+mn-cs"/>
              </a:rPr>
              <a:t>&amp;</a:t>
            </a:r>
            <a:br>
              <a:rPr kumimoji="0" lang="en-US" sz="1600" b="1" i="0" u="none" strike="noStrike" kern="1200" cap="none" spc="0" normalizeH="0" baseline="0" noProof="0" dirty="0">
                <a:ln>
                  <a:noFill/>
                </a:ln>
                <a:solidFill>
                  <a:schemeClr val="bg1"/>
                </a:solidFill>
                <a:effectLst/>
                <a:uLnTx/>
                <a:uFillTx/>
                <a:latin typeface="Segoe UI"/>
                <a:ea typeface="+mn-ea"/>
                <a:cs typeface="+mn-cs"/>
              </a:rPr>
            </a:br>
            <a:r>
              <a:rPr kumimoji="0" lang="en-US" sz="1600" b="1" i="0" u="none" strike="noStrike" kern="1200" cap="none" spc="0" normalizeH="0" baseline="0" noProof="0" dirty="0">
                <a:ln>
                  <a:noFill/>
                </a:ln>
                <a:solidFill>
                  <a:schemeClr val="bg1"/>
                </a:solidFill>
                <a:effectLst/>
                <a:uLnTx/>
                <a:uFillTx/>
                <a:latin typeface="Segoe UI"/>
                <a:ea typeface="+mn-ea"/>
                <a:cs typeface="+mn-cs"/>
              </a:rPr>
              <a:t>Transactions</a:t>
            </a:r>
            <a:br>
              <a:rPr lang="en-US" sz="1600" dirty="0">
                <a:solidFill>
                  <a:schemeClr val="bg1"/>
                </a:solidFill>
                <a:latin typeface="Segoe UI"/>
              </a:rPr>
            </a:br>
            <a:r>
              <a:rPr lang="en-US" sz="1200" dirty="0">
                <a:solidFill>
                  <a:schemeClr val="bg1"/>
                </a:solidFill>
                <a:latin typeface="Segoe UI"/>
              </a:rPr>
              <a:t>U</a:t>
            </a:r>
            <a:r>
              <a:rPr kumimoji="0" lang="en-US" sz="1200" b="0" i="0" u="none" strike="noStrike" kern="1200" cap="none" spc="0" normalizeH="0" baseline="0" noProof="0" dirty="0">
                <a:ln>
                  <a:noFill/>
                </a:ln>
                <a:solidFill>
                  <a:schemeClr val="bg1"/>
                </a:solidFill>
                <a:effectLst/>
                <a:uLnTx/>
                <a:uFillTx/>
                <a:latin typeface="Segoe UI"/>
                <a:ea typeface="+mn-ea"/>
                <a:cs typeface="+mn-cs"/>
              </a:rPr>
              <a:t>sed for persistent store, compressed data (typical 6x compression)</a:t>
            </a:r>
            <a:endParaRPr lang="en-US" sz="1200" dirty="0"/>
          </a:p>
        </p:txBody>
      </p:sp>
      <p:pic>
        <p:nvPicPr>
          <p:cNvPr id="37" name="Picture 36" descr="Showing a picture to show network">
            <a:extLst>
              <a:ext uri="{FF2B5EF4-FFF2-40B4-BE49-F238E27FC236}">
                <a16:creationId xmlns:a16="http://schemas.microsoft.com/office/drawing/2014/main" id="{4FC49699-2620-4375-A3DB-1F3F4B493B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86863" y="3866756"/>
            <a:ext cx="421890" cy="421101"/>
          </a:xfrm>
          <a:prstGeom prst="rect">
            <a:avLst/>
          </a:prstGeom>
        </p:spPr>
      </p:pic>
      <p:sp>
        <p:nvSpPr>
          <p:cNvPr id="30" name="TextBox 29">
            <a:extLst>
              <a:ext uri="{FF2B5EF4-FFF2-40B4-BE49-F238E27FC236}">
                <a16:creationId xmlns:a16="http://schemas.microsoft.com/office/drawing/2014/main" id="{2D8B3C4B-E47F-4594-B045-D6EEB2A488C2}"/>
              </a:ext>
            </a:extLst>
          </p:cNvPr>
          <p:cNvSpPr txBox="1"/>
          <p:nvPr/>
        </p:nvSpPr>
        <p:spPr>
          <a:xfrm>
            <a:off x="4536760" y="4478878"/>
            <a:ext cx="1323473" cy="338554"/>
          </a:xfrm>
          <a:prstGeom prst="rect">
            <a:avLst/>
          </a:prstGeom>
          <a:noFill/>
        </p:spPr>
        <p:txBody>
          <a:bodyPr wrap="square">
            <a:spAutoFit/>
          </a:bodyPr>
          <a:lstStyle/>
          <a:p>
            <a:pPr marR="0" lvl="0" algn="ctr" defTabSz="914016" rtl="0" eaLnBrk="1" fontAlgn="auto" latinLnBrk="0" hangingPunct="1">
              <a:lnSpc>
                <a:spcPct val="100000"/>
              </a:lnSpc>
              <a:spcBef>
                <a:spcPts val="0"/>
              </a:spcBef>
              <a:spcAft>
                <a:spcPts val="600"/>
              </a:spcAft>
              <a:buClrTx/>
              <a:buSzPct val="90000"/>
              <a:tabLst/>
              <a:defRPr/>
            </a:pPr>
            <a:r>
              <a:rPr kumimoji="0" lang="en-US" sz="1600" b="1" i="0" u="none" strike="noStrike" kern="1200" cap="none" spc="0" normalizeH="0" baseline="0" noProof="0" dirty="0">
                <a:ln>
                  <a:noFill/>
                </a:ln>
                <a:solidFill>
                  <a:schemeClr val="bg1"/>
                </a:solidFill>
                <a:effectLst/>
                <a:uLnTx/>
                <a:uFillTx/>
                <a:latin typeface="Segoe UI"/>
                <a:ea typeface="+mn-ea"/>
                <a:cs typeface="+mn-cs"/>
              </a:rPr>
              <a:t>Network</a:t>
            </a:r>
          </a:p>
        </p:txBody>
      </p:sp>
      <p:pic>
        <p:nvPicPr>
          <p:cNvPr id="39" name="Picture 38" descr="Showing a picture that represents IP charges">
            <a:extLst>
              <a:ext uri="{FF2B5EF4-FFF2-40B4-BE49-F238E27FC236}">
                <a16:creationId xmlns:a16="http://schemas.microsoft.com/office/drawing/2014/main" id="{DAD84098-3EC9-4733-88E3-0196951FBC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91514" y="3866756"/>
            <a:ext cx="421889" cy="421101"/>
          </a:xfrm>
          <a:prstGeom prst="rect">
            <a:avLst/>
          </a:prstGeom>
        </p:spPr>
      </p:pic>
      <p:sp>
        <p:nvSpPr>
          <p:cNvPr id="11" name="Text Placeholder 2">
            <a:extLst>
              <a:ext uri="{FF2B5EF4-FFF2-40B4-BE49-F238E27FC236}">
                <a16:creationId xmlns:a16="http://schemas.microsoft.com/office/drawing/2014/main" id="{D919AD27-5267-48B4-A7F8-B304589E1379}"/>
              </a:ext>
            </a:extLst>
          </p:cNvPr>
          <p:cNvSpPr txBox="1">
            <a:spLocks/>
          </p:cNvSpPr>
          <p:nvPr/>
        </p:nvSpPr>
        <p:spPr>
          <a:xfrm>
            <a:off x="6006304" y="4478878"/>
            <a:ext cx="2106745" cy="80207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016" rtl="0" eaLnBrk="1" fontAlgn="auto" latinLnBrk="0" hangingPunct="1">
              <a:lnSpc>
                <a:spcPct val="100000"/>
              </a:lnSpc>
              <a:spcBef>
                <a:spcPts val="0"/>
              </a:spcBef>
              <a:spcAft>
                <a:spcPts val="600"/>
              </a:spcAft>
              <a:buClrTx/>
              <a:buSzPct val="90000"/>
              <a:tabLst/>
              <a:defRPr/>
            </a:pPr>
            <a:r>
              <a:rPr kumimoji="0" lang="en-US" sz="1400" b="1" i="0" u="none" strike="noStrike" kern="1200" cap="none" spc="0" normalizeH="0" baseline="0" noProof="0" dirty="0">
                <a:ln>
                  <a:noFill/>
                </a:ln>
                <a:solidFill>
                  <a:schemeClr val="bg1"/>
                </a:solidFill>
                <a:effectLst/>
                <a:uLnTx/>
                <a:uFillTx/>
                <a:latin typeface="Segoe UI"/>
                <a:ea typeface="+mn-ea"/>
                <a:cs typeface="+mn-cs"/>
              </a:rPr>
              <a:t>Markup/IP </a:t>
            </a:r>
            <a:br>
              <a:rPr lang="en-US" sz="1600" b="0" dirty="0">
                <a:solidFill>
                  <a:schemeClr val="bg1"/>
                </a:solidFill>
                <a:latin typeface="Segoe UI"/>
              </a:rPr>
            </a:br>
            <a:r>
              <a:rPr lang="en-US" sz="1200" b="0" dirty="0">
                <a:solidFill>
                  <a:schemeClr val="bg1"/>
                </a:solidFill>
                <a:latin typeface="Segoe UI"/>
              </a:rPr>
              <a:t>C</a:t>
            </a:r>
            <a:r>
              <a:rPr kumimoji="0" lang="en-US" sz="1200" b="0" i="0" u="none" strike="noStrike" kern="1200" cap="none" spc="0" normalizeH="0" baseline="0" noProof="0" dirty="0" err="1">
                <a:ln>
                  <a:noFill/>
                </a:ln>
                <a:solidFill>
                  <a:schemeClr val="bg1"/>
                </a:solidFill>
                <a:effectLst/>
                <a:uLnTx/>
                <a:uFillTx/>
                <a:latin typeface="Segoe UI"/>
              </a:rPr>
              <a:t>ost</a:t>
            </a:r>
            <a:r>
              <a:rPr kumimoji="0" lang="en-US" sz="1200" b="0" i="0" u="none" strike="noStrike" kern="1200" cap="none" spc="0" normalizeH="0" baseline="0" noProof="0" dirty="0">
                <a:ln>
                  <a:noFill/>
                </a:ln>
                <a:solidFill>
                  <a:schemeClr val="bg1"/>
                </a:solidFill>
                <a:effectLst/>
                <a:uLnTx/>
                <a:uFillTx/>
                <a:latin typeface="Segoe UI"/>
              </a:rPr>
              <a:t> of using the PaaS Service – hourly billing based on the compute usage</a:t>
            </a:r>
          </a:p>
        </p:txBody>
      </p:sp>
      <p:pic>
        <p:nvPicPr>
          <p:cNvPr id="1026" name="Picture 2" descr="QR Code for ADX">
            <a:extLst>
              <a:ext uri="{FF2B5EF4-FFF2-40B4-BE49-F238E27FC236}">
                <a16:creationId xmlns:a16="http://schemas.microsoft.com/office/drawing/2014/main" id="{406516B3-70E7-4A95-BECE-D5954A6D60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67577" y="3855851"/>
            <a:ext cx="1092745" cy="10927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D4A97C-439B-44F2-A459-3EBC7E9DC05D}"/>
              </a:ext>
            </a:extLst>
          </p:cNvPr>
          <p:cNvSpPr/>
          <p:nvPr/>
        </p:nvSpPr>
        <p:spPr>
          <a:xfrm>
            <a:off x="9210042" y="5155480"/>
            <a:ext cx="161262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hlinkClick r:id="rId9"/>
              </a:rPr>
              <a:t>http://aka.ms/adx.cost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Placeholder 2">
            <a:extLst>
              <a:ext uri="{FF2B5EF4-FFF2-40B4-BE49-F238E27FC236}">
                <a16:creationId xmlns:a16="http://schemas.microsoft.com/office/drawing/2014/main" id="{033C974F-9B2E-4216-97A8-92B89AC87FF3}"/>
              </a:ext>
            </a:extLst>
          </p:cNvPr>
          <p:cNvSpPr txBox="1">
            <a:spLocks/>
          </p:cNvSpPr>
          <p:nvPr/>
        </p:nvSpPr>
        <p:spPr>
          <a:xfrm>
            <a:off x="590192" y="5754222"/>
            <a:ext cx="11123537" cy="57858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Wide range of options</a:t>
            </a:r>
          </a:p>
          <a:p>
            <a:pPr marR="0" lvl="0" algn="l" defTabSz="914016" rtl="0" eaLnBrk="1" fontAlgn="auto" latinLnBrk="0" hangingPunct="1">
              <a:lnSpc>
                <a:spcPct val="100000"/>
              </a:lnSpc>
              <a:spcBef>
                <a:spcPts val="0"/>
              </a:spcBef>
              <a:spcAft>
                <a:spcPts val="600"/>
              </a:spcAft>
              <a:buClrTx/>
              <a:buSzPct val="90000"/>
              <a:tabLst/>
              <a:defRPr/>
            </a:pPr>
            <a:r>
              <a:rPr lang="en-US" sz="1600" b="0" dirty="0">
                <a:solidFill>
                  <a:schemeClr val="bg1"/>
                </a:solidFill>
                <a:latin typeface="Segoe UI"/>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CPU optimized and Storage optimized SKUs</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Dev/Test SKU under $200/month</a:t>
            </a:r>
            <a:r>
              <a:rPr kumimoji="0" lang="en-US" sz="1600" b="0" i="0" u="none" strike="noStrike" kern="1200" cap="none" spc="0" normalizeH="0" noProof="0" dirty="0">
                <a:ln>
                  <a:noFill/>
                </a:ln>
                <a:solidFill>
                  <a:schemeClr val="bg1"/>
                </a:solidFill>
                <a:effectLst/>
                <a:uLnTx/>
                <a:uFillTx/>
                <a:latin typeface="Segoe UI"/>
                <a:ea typeface="+mn-ea"/>
                <a:cs typeface="+mn-cs"/>
              </a:rPr>
              <a:t>    </a:t>
            </a:r>
            <a:r>
              <a:rPr kumimoji="0" lang="en-US" sz="1600" b="0" i="0" u="none" strike="noStrike" kern="1200" cap="none" spc="0" normalizeH="0" baseline="0" noProof="0" dirty="0">
                <a:ln>
                  <a:noFill/>
                </a:ln>
                <a:solidFill>
                  <a:schemeClr val="bg1"/>
                </a:solidFill>
                <a:effectLst/>
                <a:uLnTx/>
                <a:uFillTx/>
                <a:latin typeface="Segoe UI"/>
                <a:ea typeface="+mn-ea"/>
                <a:cs typeface="+mn-cs"/>
              </a:rPr>
              <a:t>PROD SKUs starting around $600/month</a:t>
            </a:r>
          </a:p>
        </p:txBody>
      </p:sp>
      <p:sp>
        <p:nvSpPr>
          <p:cNvPr id="13" name="Oval 12">
            <a:extLst>
              <a:ext uri="{FF2B5EF4-FFF2-40B4-BE49-F238E27FC236}">
                <a16:creationId xmlns:a16="http://schemas.microsoft.com/office/drawing/2014/main" id="{39CB26E8-4532-4D8D-984F-543EE33F81F9}"/>
              </a:ext>
              <a:ext uri="{C183D7F6-B498-43B3-948B-1728B52AA6E4}">
                <adec:decorative xmlns:adec="http://schemas.microsoft.com/office/drawing/2017/decorative" val="1"/>
              </a:ext>
            </a:extLst>
          </p:cNvPr>
          <p:cNvSpPr/>
          <p:nvPr/>
        </p:nvSpPr>
        <p:spPr bwMode="auto">
          <a:xfrm>
            <a:off x="696508"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3940C178-8D1E-4B17-A2BE-83A66C98516C}"/>
              </a:ext>
              <a:ext uri="{C183D7F6-B498-43B3-948B-1728B52AA6E4}">
                <adec:decorative xmlns:adec="http://schemas.microsoft.com/office/drawing/2017/decorative" val="1"/>
              </a:ext>
            </a:extLst>
          </p:cNvPr>
          <p:cNvSpPr/>
          <p:nvPr/>
        </p:nvSpPr>
        <p:spPr bwMode="auto">
          <a:xfrm>
            <a:off x="584200" y="6161385"/>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5017589-9A03-4AFE-9D0E-71DBC8F9F478}"/>
              </a:ext>
              <a:ext uri="{C183D7F6-B498-43B3-948B-1728B52AA6E4}">
                <adec:decorative xmlns:adec="http://schemas.microsoft.com/office/drawing/2017/decorative" val="1"/>
              </a:ext>
            </a:extLst>
          </p:cNvPr>
          <p:cNvSpPr/>
          <p:nvPr/>
        </p:nvSpPr>
        <p:spPr bwMode="auto">
          <a:xfrm>
            <a:off x="4712648"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767FA891-D230-4DA9-AE2B-E9140C6FC69E}"/>
              </a:ext>
              <a:ext uri="{C183D7F6-B498-43B3-948B-1728B52AA6E4}">
                <adec:decorative xmlns:adec="http://schemas.microsoft.com/office/drawing/2017/decorative" val="1"/>
              </a:ext>
            </a:extLst>
          </p:cNvPr>
          <p:cNvSpPr/>
          <p:nvPr/>
        </p:nvSpPr>
        <p:spPr bwMode="auto">
          <a:xfrm>
            <a:off x="7918396" y="6169558"/>
            <a:ext cx="65835" cy="6583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0413BF85-04DB-42F0-BD02-61C029C358C9}"/>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3767" y="1701892"/>
            <a:ext cx="357861" cy="357861"/>
          </a:xfrm>
          <a:prstGeom prst="rect">
            <a:avLst/>
          </a:prstGeom>
        </p:spPr>
      </p:pic>
      <p:grpSp>
        <p:nvGrpSpPr>
          <p:cNvPr id="50" name="Group 49">
            <a:extLst>
              <a:ext uri="{FF2B5EF4-FFF2-40B4-BE49-F238E27FC236}">
                <a16:creationId xmlns:a16="http://schemas.microsoft.com/office/drawing/2014/main" id="{11EC505B-F479-405A-8A82-BD64B2E3513A}"/>
              </a:ext>
              <a:ext uri="{C183D7F6-B498-43B3-948B-1728B52AA6E4}">
                <adec:decorative xmlns:adec="http://schemas.microsoft.com/office/drawing/2017/decorative" val="1"/>
              </a:ext>
            </a:extLst>
          </p:cNvPr>
          <p:cNvGrpSpPr/>
          <p:nvPr/>
        </p:nvGrpSpPr>
        <p:grpSpPr>
          <a:xfrm>
            <a:off x="5299075" y="1503817"/>
            <a:ext cx="378372" cy="756744"/>
            <a:chOff x="5299075" y="1805032"/>
            <a:chExt cx="378372" cy="756744"/>
          </a:xfrm>
        </p:grpSpPr>
        <p:cxnSp>
          <p:nvCxnSpPr>
            <p:cNvPr id="48" name="Straight Connector 47">
              <a:extLst>
                <a:ext uri="{FF2B5EF4-FFF2-40B4-BE49-F238E27FC236}">
                  <a16:creationId xmlns:a16="http://schemas.microsoft.com/office/drawing/2014/main" id="{951FC639-6D2C-47A6-8644-BB0CCFD4A160}"/>
                </a:ext>
              </a:extLst>
            </p:cNvPr>
            <p:cNvCxnSpPr>
              <a:cxnSpLocks/>
            </p:cNvCxnSpPr>
            <p:nvPr/>
          </p:nvCxnSpPr>
          <p:spPr>
            <a:xfrm>
              <a:off x="5299075" y="1805032"/>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BE18D-E03F-460F-9E0B-314EF3373BFF}"/>
                </a:ext>
              </a:extLst>
            </p:cNvPr>
            <p:cNvCxnSpPr>
              <a:cxnSpLocks/>
            </p:cNvCxnSpPr>
            <p:nvPr/>
          </p:nvCxnSpPr>
          <p:spPr>
            <a:xfrm flipH="1">
              <a:off x="5299075" y="2183404"/>
              <a:ext cx="378372" cy="378372"/>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895491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261DE71-621F-4575-B855-78BB14778612}"/>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dirty="0"/>
              <a:t>Enterprise Ready – </a:t>
            </a:r>
            <a:r>
              <a:rPr lang="en-US" dirty="0">
                <a:solidFill>
                  <a:schemeClr val="accent2"/>
                </a:solidFill>
              </a:rPr>
              <a:t>Mission Critical</a:t>
            </a:r>
          </a:p>
        </p:txBody>
      </p:sp>
      <p:pic>
        <p:nvPicPr>
          <p:cNvPr id="5" name="Picture 4" descr="ADX logo">
            <a:extLst>
              <a:ext uri="{FF2B5EF4-FFF2-40B4-BE49-F238E27FC236}">
                <a16:creationId xmlns:a16="http://schemas.microsoft.com/office/drawing/2014/main" id="{90E15E88-44EA-4BE5-B73C-684F4DA8C6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A194771A-7877-4869-A372-CA807567A1F7}"/>
              </a:ext>
              <a:ext uri="{C183D7F6-B498-43B3-948B-1728B52AA6E4}">
                <adec:decorative xmlns:adec="http://schemas.microsoft.com/office/drawing/2017/decorative" val="1"/>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 name="TextBox 15">
            <a:extLst>
              <a:ext uri="{FF2B5EF4-FFF2-40B4-BE49-F238E27FC236}">
                <a16:creationId xmlns:a16="http://schemas.microsoft.com/office/drawing/2014/main" id="{5815896F-887F-482D-AD82-D870A9B75998}"/>
              </a:ext>
            </a:extLst>
          </p:cNvPr>
          <p:cNvSpPr txBox="1"/>
          <p:nvPr/>
        </p:nvSpPr>
        <p:spPr>
          <a:xfrm>
            <a:off x="-83921" y="1643267"/>
            <a:ext cx="422706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415577" y="2432005"/>
            <a:ext cx="3157914"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213213" y="3232775"/>
            <a:ext cx="309915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Network Perimeter Security</a:t>
            </a:r>
          </a:p>
        </p:txBody>
      </p:sp>
      <p:sp>
        <p:nvSpPr>
          <p:cNvPr id="22" name="TextBox 21">
            <a:extLst>
              <a:ext uri="{FF2B5EF4-FFF2-40B4-BE49-F238E27FC236}">
                <a16:creationId xmlns:a16="http://schemas.microsoft.com/office/drawing/2014/main" id="{DB74133D-DEC9-42DD-B615-27365879F585}"/>
              </a:ext>
            </a:extLst>
          </p:cNvPr>
          <p:cNvSpPr txBox="1"/>
          <p:nvPr/>
        </p:nvSpPr>
        <p:spPr>
          <a:xfrm>
            <a:off x="389159" y="4045577"/>
            <a:ext cx="2868768" cy="646331"/>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Encryption </a:t>
            </a:r>
            <a:r>
              <a:rPr lang="en-US" dirty="0">
                <a:solidFill>
                  <a:schemeClr val="accent2"/>
                </a:solidFill>
                <a:latin typeface="Segoe UI"/>
              </a:rPr>
              <a:t>with customer managed keys/”BYOK”</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4" name="TextBox 23">
            <a:extLst>
              <a:ext uri="{FF2B5EF4-FFF2-40B4-BE49-F238E27FC236}">
                <a16:creationId xmlns:a16="http://schemas.microsoft.com/office/drawing/2014/main" id="{B8EA8531-46AA-49AB-8F80-D168E1F7EAE8}"/>
              </a:ext>
            </a:extLst>
          </p:cNvPr>
          <p:cNvSpPr txBox="1"/>
          <p:nvPr/>
        </p:nvSpPr>
        <p:spPr>
          <a:xfrm>
            <a:off x="258040" y="4858379"/>
            <a:ext cx="3277770"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Build Azure Policy </a:t>
            </a:r>
            <a:r>
              <a:rPr lang="en-US" dirty="0">
                <a:solidFill>
                  <a:schemeClr val="accent2"/>
                </a:solidFill>
                <a:latin typeface="Segoe UI"/>
              </a:rPr>
              <a:t>S</a:t>
            </a:r>
            <a:r>
              <a:rPr kumimoji="0" lang="en-US" sz="1800" i="0" u="none" strike="noStrike" kern="1200" cap="none" spc="0" normalizeH="0" baseline="0" noProof="0" dirty="0" err="1">
                <a:ln>
                  <a:noFill/>
                </a:ln>
                <a:solidFill>
                  <a:schemeClr val="accent2"/>
                </a:solidFill>
                <a:effectLst/>
                <a:uLnTx/>
                <a:uFillTx/>
                <a:latin typeface="Segoe UI"/>
                <a:ea typeface="+mn-ea"/>
                <a:cs typeface="+mn-cs"/>
              </a:rPr>
              <a:t>upport</a:t>
            </a:r>
            <a:r>
              <a:rPr kumimoji="0" lang="en-US" sz="1800" i="0" u="none" strike="noStrike" kern="1200" cap="none" spc="0" normalizeH="0" baseline="0" noProof="0" dirty="0">
                <a:ln>
                  <a:noFill/>
                </a:ln>
                <a:solidFill>
                  <a:schemeClr val="accent2"/>
                </a:solidFill>
                <a:effectLst/>
                <a:uLnTx/>
                <a:uFillTx/>
                <a:latin typeface="Segoe UI"/>
                <a:ea typeface="+mn-ea"/>
                <a:cs typeface="+mn-cs"/>
              </a:rPr>
              <a:t> </a:t>
            </a:r>
          </a:p>
        </p:txBody>
      </p:sp>
      <p:sp>
        <p:nvSpPr>
          <p:cNvPr id="26" name="TextBox 25">
            <a:extLst>
              <a:ext uri="{FF2B5EF4-FFF2-40B4-BE49-F238E27FC236}">
                <a16:creationId xmlns:a16="http://schemas.microsoft.com/office/drawing/2014/main" id="{B78153D7-613A-438C-8810-123398AD56E1}"/>
              </a:ext>
            </a:extLst>
          </p:cNvPr>
          <p:cNvSpPr txBox="1"/>
          <p:nvPr/>
        </p:nvSpPr>
        <p:spPr>
          <a:xfrm>
            <a:off x="1387099" y="5671182"/>
            <a:ext cx="2675397" cy="369332"/>
          </a:xfrm>
          <a:prstGeom prst="rect">
            <a:avLst/>
          </a:prstGeom>
          <a:noFill/>
        </p:spPr>
        <p:txBody>
          <a:bodyPr wrap="square">
            <a:spAutoFit/>
          </a:bodyPr>
          <a:lstStyle/>
          <a:p>
            <a:pPr marR="0" lvl="0" algn="r"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Bring Your Own Keys</a:t>
            </a:r>
          </a:p>
        </p:txBody>
      </p:sp>
      <p:sp>
        <p:nvSpPr>
          <p:cNvPr id="28" name="TextBox 27">
            <a:extLst>
              <a:ext uri="{FF2B5EF4-FFF2-40B4-BE49-F238E27FC236}">
                <a16:creationId xmlns:a16="http://schemas.microsoft.com/office/drawing/2014/main" id="{C928F204-1175-4DBA-AE91-81BA18CFFA28}"/>
              </a:ext>
            </a:extLst>
          </p:cNvPr>
          <p:cNvSpPr txBox="1"/>
          <p:nvPr/>
        </p:nvSpPr>
        <p:spPr>
          <a:xfrm>
            <a:off x="8068203" y="1607171"/>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637440" y="2419973"/>
            <a:ext cx="2559127"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916295" y="3196679"/>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948720" y="4021513"/>
            <a:ext cx="2129965"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682094" y="4822283"/>
            <a:ext cx="3328184"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8146247" y="5659150"/>
            <a:ext cx="2660063" cy="369332"/>
          </a:xfrm>
          <a:prstGeom prst="rect">
            <a:avLst/>
          </a:prstGeom>
          <a:noFill/>
        </p:spPr>
        <p:txBody>
          <a:bodyPr wrap="square">
            <a:spAutoFit/>
          </a:bodyPr>
          <a:lstStyle/>
          <a:p>
            <a:pPr marR="0" lvl="0" algn="l" defTabSz="914016" rtl="0" eaLnBrk="1" fontAlgn="auto" latinLnBrk="0" hangingPunct="1">
              <a:lnSpc>
                <a:spcPct val="100000"/>
              </a:lnSpc>
              <a:spcBef>
                <a:spcPts val="0"/>
              </a:spcBef>
              <a:spcAft>
                <a:spcPts val="600"/>
              </a:spcAft>
              <a:buClrTx/>
              <a:buSzPct val="90000"/>
              <a:tabLst/>
              <a:defRPr/>
            </a:pPr>
            <a:r>
              <a:rPr kumimoji="0" lang="en-US" sz="1800" i="0" u="none" strike="noStrike" kern="1200" cap="none" spc="0" normalizeH="0" baseline="0" noProof="0" dirty="0">
                <a:ln>
                  <a:noFill/>
                </a:ln>
                <a:solidFill>
                  <a:schemeClr val="accent2"/>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 uri="{C183D7F6-B498-43B3-948B-1728B52AA6E4}">
                <adec:decorative xmlns:adec="http://schemas.microsoft.com/office/drawing/2017/decorative" val="1"/>
              </a:ext>
            </a:extLst>
          </p:cNvPr>
          <p:cNvSpPr/>
          <p:nvPr/>
        </p:nvSpPr>
        <p:spPr bwMode="auto">
          <a:xfrm>
            <a:off x="4152621" y="179183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 uri="{C183D7F6-B498-43B3-948B-1728B52AA6E4}">
                <adec:decorative xmlns:adec="http://schemas.microsoft.com/office/drawing/2017/decorative" val="1"/>
              </a:ext>
            </a:extLst>
          </p:cNvPr>
          <p:cNvSpPr/>
          <p:nvPr/>
        </p:nvSpPr>
        <p:spPr bwMode="auto">
          <a:xfrm>
            <a:off x="3576905" y="260168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 uri="{C183D7F6-B498-43B3-948B-1728B52AA6E4}">
                <adec:decorative xmlns:adec="http://schemas.microsoft.com/office/drawing/2017/decorative" val="1"/>
              </a:ext>
            </a:extLst>
          </p:cNvPr>
          <p:cNvSpPr/>
          <p:nvPr/>
        </p:nvSpPr>
        <p:spPr bwMode="auto">
          <a:xfrm>
            <a:off x="3312806" y="338087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 uri="{C183D7F6-B498-43B3-948B-1728B52AA6E4}">
                <adec:decorative xmlns:adec="http://schemas.microsoft.com/office/drawing/2017/decorative" val="1"/>
              </a:ext>
            </a:extLst>
          </p:cNvPr>
          <p:cNvSpPr/>
          <p:nvPr/>
        </p:nvSpPr>
        <p:spPr bwMode="auto">
          <a:xfrm>
            <a:off x="3276531" y="419015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 uri="{C183D7F6-B498-43B3-948B-1728B52AA6E4}">
                <adec:decorative xmlns:adec="http://schemas.microsoft.com/office/drawing/2017/decorative" val="1"/>
              </a:ext>
            </a:extLst>
          </p:cNvPr>
          <p:cNvSpPr/>
          <p:nvPr/>
        </p:nvSpPr>
        <p:spPr bwMode="auto">
          <a:xfrm>
            <a:off x="3516745" y="500272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2035CB7-7C57-46A3-AFCE-4B7F1AA7C002}"/>
              </a:ext>
              <a:ext uri="{C183D7F6-B498-43B3-948B-1728B52AA6E4}">
                <adec:decorative xmlns:adec="http://schemas.microsoft.com/office/drawing/2017/decorative" val="1"/>
              </a:ext>
            </a:extLst>
          </p:cNvPr>
          <p:cNvSpPr/>
          <p:nvPr/>
        </p:nvSpPr>
        <p:spPr bwMode="auto">
          <a:xfrm>
            <a:off x="4085423" y="581902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 uri="{C183D7F6-B498-43B3-948B-1728B52AA6E4}">
                <adec:decorative xmlns:adec="http://schemas.microsoft.com/office/drawing/2017/decorative" val="1"/>
              </a:ext>
            </a:extLst>
          </p:cNvPr>
          <p:cNvSpPr/>
          <p:nvPr/>
        </p:nvSpPr>
        <p:spPr bwMode="auto">
          <a:xfrm flipH="1">
            <a:off x="7992982" y="175509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 uri="{C183D7F6-B498-43B3-948B-1728B52AA6E4}">
                <adec:decorative xmlns:adec="http://schemas.microsoft.com/office/drawing/2017/decorative" val="1"/>
              </a:ext>
            </a:extLst>
          </p:cNvPr>
          <p:cNvSpPr/>
          <p:nvPr/>
        </p:nvSpPr>
        <p:spPr bwMode="auto">
          <a:xfrm flipH="1">
            <a:off x="8568698" y="2564943"/>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 uri="{C183D7F6-B498-43B3-948B-1728B52AA6E4}">
                <adec:decorative xmlns:adec="http://schemas.microsoft.com/office/drawing/2017/decorative" val="1"/>
              </a:ext>
            </a:extLst>
          </p:cNvPr>
          <p:cNvSpPr/>
          <p:nvPr/>
        </p:nvSpPr>
        <p:spPr bwMode="auto">
          <a:xfrm flipH="1">
            <a:off x="8832797" y="334413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 uri="{C183D7F6-B498-43B3-948B-1728B52AA6E4}">
                <adec:decorative xmlns:adec="http://schemas.microsoft.com/office/drawing/2017/decorative" val="1"/>
              </a:ext>
            </a:extLst>
          </p:cNvPr>
          <p:cNvSpPr/>
          <p:nvPr/>
        </p:nvSpPr>
        <p:spPr bwMode="auto">
          <a:xfrm flipH="1">
            <a:off x="8869072" y="415341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 uri="{C183D7F6-B498-43B3-948B-1728B52AA6E4}">
                <adec:decorative xmlns:adec="http://schemas.microsoft.com/office/drawing/2017/decorative" val="1"/>
              </a:ext>
            </a:extLst>
          </p:cNvPr>
          <p:cNvSpPr/>
          <p:nvPr/>
        </p:nvSpPr>
        <p:spPr bwMode="auto">
          <a:xfrm flipH="1">
            <a:off x="8628858" y="496598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DD9DA6B-950B-41B9-8E78-9A0A5B2A30EC}"/>
              </a:ext>
              <a:ext uri="{C183D7F6-B498-43B3-948B-1728B52AA6E4}">
                <adec:decorative xmlns:adec="http://schemas.microsoft.com/office/drawing/2017/decorative" val="1"/>
              </a:ext>
            </a:extLst>
          </p:cNvPr>
          <p:cNvSpPr/>
          <p:nvPr/>
        </p:nvSpPr>
        <p:spPr bwMode="auto">
          <a:xfrm flipH="1">
            <a:off x="8060180" y="5782282"/>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72402-6A22-43A9-B169-8A434A40A985}"/>
              </a:ext>
            </a:extLst>
          </p:cNvPr>
          <p:cNvSpPr>
            <a:spLocks noGrp="1"/>
          </p:cNvSpPr>
          <p:nvPr>
            <p:ph type="title"/>
          </p:nvPr>
        </p:nvSpPr>
        <p:spPr>
          <a:xfrm>
            <a:off x="588263" y="2979539"/>
            <a:ext cx="4167887" cy="553998"/>
          </a:xfrm>
        </p:spPr>
        <p:txBody>
          <a:bodyPr/>
          <a:lstStyle/>
          <a:p>
            <a:r>
              <a:rPr lang="en-US" dirty="0"/>
              <a:t>Cost samples</a:t>
            </a:r>
          </a:p>
        </p:txBody>
      </p:sp>
      <p:sp>
        <p:nvSpPr>
          <p:cNvPr id="4" name="Text Placeholder 3">
            <a:extLst>
              <a:ext uri="{FF2B5EF4-FFF2-40B4-BE49-F238E27FC236}">
                <a16:creationId xmlns:a16="http://schemas.microsoft.com/office/drawing/2014/main" id="{B35EA437-2A57-4D04-85A4-1EBDF9D52DEC}"/>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a:p>
        </p:txBody>
      </p:sp>
      <p:sp>
        <p:nvSpPr>
          <p:cNvPr id="5" name="Text Placeholder 4">
            <a:extLst>
              <a:ext uri="{FF2B5EF4-FFF2-40B4-BE49-F238E27FC236}">
                <a16:creationId xmlns:a16="http://schemas.microsoft.com/office/drawing/2014/main" id="{187AEF5C-D701-4A1F-8FE4-FAC276A33365}"/>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CF26184B-2EBF-4766-9400-3679300FA57B}"/>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28812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700149EA-89CF-43E0-AE81-3515A22571A4}"/>
              </a:ext>
            </a:extLst>
          </p:cNvPr>
          <p:cNvPicPr>
            <a:picLocks noChangeAspect="1"/>
          </p:cNvPicPr>
          <p:nvPr/>
        </p:nvPicPr>
        <p:blipFill>
          <a:blip r:embed="rId3"/>
          <a:stretch>
            <a:fillRect/>
          </a:stretch>
        </p:blipFill>
        <p:spPr>
          <a:xfrm>
            <a:off x="883468" y="506476"/>
            <a:ext cx="10425063" cy="5845047"/>
          </a:xfrm>
          <a:prstGeom prst="rect">
            <a:avLst/>
          </a:prstGeom>
        </p:spPr>
      </p:pic>
      <p:sp>
        <p:nvSpPr>
          <p:cNvPr id="51" name="Rectangle 17">
            <a:extLst>
              <a:ext uri="{FF2B5EF4-FFF2-40B4-BE49-F238E27FC236}">
                <a16:creationId xmlns:a16="http://schemas.microsoft.com/office/drawing/2014/main" id="{98E94E42-1377-418B-B7BA-F70BD5C74EA7}"/>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139532213"/>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A317C35-4907-6C43-9E15-9C52FE2ABA38}"/>
              </a:ext>
            </a:extLst>
          </p:cNvPr>
          <p:cNvSpPr txBox="1"/>
          <p:nvPr/>
        </p:nvSpPr>
        <p:spPr>
          <a:xfrm>
            <a:off x="653002" y="354411"/>
            <a:ext cx="11077082" cy="438582"/>
          </a:xfrm>
          <a:prstGeom prst="rect">
            <a:avLst/>
          </a:prstGeom>
          <a:noFill/>
        </p:spPr>
        <p:txBody>
          <a:bodyPr wrap="square" rtlCol="0" anchor="ctr" anchorCtr="0">
            <a:spAutoFit/>
          </a:bodyPr>
          <a:lstStyle/>
          <a:p>
            <a:pPr defTabSz="914217"/>
            <a:r>
              <a:rPr lang="en-US" sz="2250" b="1" spc="100" dirty="0">
                <a:solidFill>
                  <a:srgbClr val="000000"/>
                </a:solidFill>
                <a:latin typeface="Montserrat" charset="0"/>
                <a:ea typeface="Montserrat" charset="0"/>
                <a:cs typeface="Montserrat" charset="0"/>
              </a:rPr>
              <a:t>Floor </a:t>
            </a:r>
            <a:r>
              <a:rPr lang="en-US" sz="2250" b="1" spc="100" dirty="0" err="1">
                <a:solidFill>
                  <a:srgbClr val="000000"/>
                </a:solidFill>
                <a:latin typeface="Montserrat" charset="0"/>
                <a:ea typeface="Montserrat" charset="0"/>
                <a:cs typeface="Montserrat" charset="0"/>
              </a:rPr>
              <a:t>Anbindung</a:t>
            </a:r>
            <a:endParaRPr lang="en-US" sz="2250" b="1" spc="100" dirty="0">
              <a:solidFill>
                <a:srgbClr val="000000"/>
              </a:solidFill>
              <a:latin typeface="Montserrat" charset="0"/>
              <a:ea typeface="Montserrat" charset="0"/>
              <a:cs typeface="Montserrat" charset="0"/>
            </a:endParaRPr>
          </a:p>
        </p:txBody>
      </p:sp>
      <p:sp>
        <p:nvSpPr>
          <p:cNvPr id="17" name="TextBox 16">
            <a:extLst>
              <a:ext uri="{FF2B5EF4-FFF2-40B4-BE49-F238E27FC236}">
                <a16:creationId xmlns:a16="http://schemas.microsoft.com/office/drawing/2014/main" id="{2DB32CB6-57EA-0D4D-997A-797F24D7B9A4}"/>
              </a:ext>
            </a:extLst>
          </p:cNvPr>
          <p:cNvSpPr txBox="1"/>
          <p:nvPr/>
        </p:nvSpPr>
        <p:spPr>
          <a:xfrm>
            <a:off x="829636" y="145250"/>
            <a:ext cx="4184159" cy="276999"/>
          </a:xfrm>
          <a:prstGeom prst="rect">
            <a:avLst/>
          </a:prstGeom>
          <a:noFill/>
        </p:spPr>
        <p:txBody>
          <a:bodyPr wrap="none" rtlCol="0" anchor="ctr" anchorCtr="0">
            <a:spAutoFit/>
          </a:bodyPr>
          <a:lstStyle/>
          <a:p>
            <a:pPr defTabSz="914217"/>
            <a:r>
              <a:rPr lang="en-US" sz="1200" spc="300" dirty="0" err="1">
                <a:solidFill>
                  <a:schemeClr val="bg1"/>
                </a:solidFill>
                <a:latin typeface="Montserrat" charset="0"/>
                <a:ea typeface="Montserrat" charset="0"/>
                <a:cs typeface="Montserrat" charset="0"/>
              </a:rPr>
              <a:t>Toolstack</a:t>
            </a:r>
            <a:r>
              <a:rPr lang="en-US" sz="1200" spc="300" dirty="0">
                <a:solidFill>
                  <a:schemeClr val="bg1"/>
                </a:solidFill>
                <a:latin typeface="Montserrat" charset="0"/>
                <a:ea typeface="Montserrat" charset="0"/>
                <a:cs typeface="Montserrat" charset="0"/>
              </a:rPr>
              <a:t>, </a:t>
            </a:r>
            <a:r>
              <a:rPr lang="en-US" sz="1200" spc="300" dirty="0" err="1">
                <a:solidFill>
                  <a:schemeClr val="bg1"/>
                </a:solidFill>
                <a:latin typeface="Montserrat" charset="0"/>
                <a:ea typeface="Montserrat" charset="0"/>
                <a:cs typeface="Montserrat" charset="0"/>
              </a:rPr>
              <a:t>Umgebungen</a:t>
            </a:r>
            <a:r>
              <a:rPr lang="en-US" sz="1200" spc="300" dirty="0">
                <a:solidFill>
                  <a:schemeClr val="bg1"/>
                </a:solidFill>
                <a:latin typeface="Montserrat" charset="0"/>
                <a:ea typeface="Montserrat" charset="0"/>
                <a:cs typeface="Montserrat" charset="0"/>
              </a:rPr>
              <a:t> und Teams</a:t>
            </a:r>
          </a:p>
        </p:txBody>
      </p:sp>
      <p:sp>
        <p:nvSpPr>
          <p:cNvPr id="18" name="Rectangle 17">
            <a:extLst>
              <a:ext uri="{FF2B5EF4-FFF2-40B4-BE49-F238E27FC236}">
                <a16:creationId xmlns:a16="http://schemas.microsoft.com/office/drawing/2014/main" id="{6624A0C1-2EEA-F24A-A11C-ACAA91E86777}"/>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de-DE" dirty="0">
              <a:solidFill>
                <a:srgbClr val="FFFFFF"/>
              </a:solidFill>
              <a:latin typeface="Lato Light"/>
            </a:endParaRPr>
          </a:p>
        </p:txBody>
      </p:sp>
      <p:pic>
        <p:nvPicPr>
          <p:cNvPr id="3074" name="Picture 2">
            <a:extLst>
              <a:ext uri="{FF2B5EF4-FFF2-40B4-BE49-F238E27FC236}">
                <a16:creationId xmlns:a16="http://schemas.microsoft.com/office/drawing/2014/main" id="{C80362FE-6844-4F6B-AA97-9147C94BF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2043113"/>
            <a:ext cx="9334500" cy="2771775"/>
          </a:xfrm>
          <a:prstGeom prst="rect">
            <a:avLst/>
          </a:prstGeom>
          <a:noFill/>
          <a:extLst>
            <a:ext uri="{909E8E84-426E-40DD-AFC4-6F175D3DCCD1}">
              <a14:hiddenFill xmlns:a14="http://schemas.microsoft.com/office/drawing/2010/main">
                <a:solidFill>
                  <a:srgbClr val="FFFFFF"/>
                </a:solidFill>
              </a14:hiddenFill>
            </a:ext>
          </a:extLst>
        </p:spPr>
      </p:pic>
      <p:sp>
        <p:nvSpPr>
          <p:cNvPr id="21" name="Rechteck 20">
            <a:extLst>
              <a:ext uri="{FF2B5EF4-FFF2-40B4-BE49-F238E27FC236}">
                <a16:creationId xmlns:a16="http://schemas.microsoft.com/office/drawing/2014/main" id="{0260C056-BB5A-4E3C-A778-E1A857EE0990}"/>
              </a:ext>
            </a:extLst>
          </p:cNvPr>
          <p:cNvSpPr/>
          <p:nvPr/>
        </p:nvSpPr>
        <p:spPr>
          <a:xfrm>
            <a:off x="1116920" y="2412460"/>
            <a:ext cx="2054297" cy="248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descr="Server Silhouette">
            <a:extLst>
              <a:ext uri="{FF2B5EF4-FFF2-40B4-BE49-F238E27FC236}">
                <a16:creationId xmlns:a16="http://schemas.microsoft.com/office/drawing/2014/main" id="{B938D9AA-5EFE-408E-A6E6-2B703B4C7E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3901" y="3382345"/>
            <a:ext cx="914400" cy="914400"/>
          </a:xfrm>
          <a:prstGeom prst="rect">
            <a:avLst/>
          </a:prstGeom>
        </p:spPr>
      </p:pic>
      <p:pic>
        <p:nvPicPr>
          <p:cNvPr id="16" name="Grafik 15">
            <a:extLst>
              <a:ext uri="{FF2B5EF4-FFF2-40B4-BE49-F238E27FC236}">
                <a16:creationId xmlns:a16="http://schemas.microsoft.com/office/drawing/2014/main" id="{AC2FB01F-AB68-4B44-9A3F-090B4991ACA5}"/>
              </a:ext>
            </a:extLst>
          </p:cNvPr>
          <p:cNvPicPr>
            <a:picLocks noChangeAspect="1"/>
          </p:cNvPicPr>
          <p:nvPr/>
        </p:nvPicPr>
        <p:blipFill>
          <a:blip r:embed="rId6"/>
          <a:stretch>
            <a:fillRect/>
          </a:stretch>
        </p:blipFill>
        <p:spPr>
          <a:xfrm>
            <a:off x="2144068" y="2943763"/>
            <a:ext cx="1442488" cy="438582"/>
          </a:xfrm>
          <a:prstGeom prst="rect">
            <a:avLst/>
          </a:prstGeom>
        </p:spPr>
      </p:pic>
      <p:sp>
        <p:nvSpPr>
          <p:cNvPr id="14" name="Rechteck 13">
            <a:extLst>
              <a:ext uri="{FF2B5EF4-FFF2-40B4-BE49-F238E27FC236}">
                <a16:creationId xmlns:a16="http://schemas.microsoft.com/office/drawing/2014/main" id="{F5034CEB-6935-448C-AE27-A8F37CBD85E0}"/>
              </a:ext>
            </a:extLst>
          </p:cNvPr>
          <p:cNvSpPr/>
          <p:nvPr/>
        </p:nvSpPr>
        <p:spPr>
          <a:xfrm>
            <a:off x="6820677" y="3728076"/>
            <a:ext cx="849086" cy="1375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54E3A15E-1411-41E7-BEF3-DCBBBEA2B812}"/>
              </a:ext>
            </a:extLst>
          </p:cNvPr>
          <p:cNvSpPr/>
          <p:nvPr/>
        </p:nvSpPr>
        <p:spPr>
          <a:xfrm>
            <a:off x="6820676" y="2277574"/>
            <a:ext cx="4161955" cy="1969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a:extLst>
              <a:ext uri="{FF2B5EF4-FFF2-40B4-BE49-F238E27FC236}">
                <a16:creationId xmlns:a16="http://schemas.microsoft.com/office/drawing/2014/main" id="{73DF1C4E-D7A8-4B74-B466-411241FEF793}"/>
              </a:ext>
            </a:extLst>
          </p:cNvPr>
          <p:cNvPicPr>
            <a:picLocks noChangeAspect="1"/>
          </p:cNvPicPr>
          <p:nvPr/>
        </p:nvPicPr>
        <p:blipFill>
          <a:blip r:embed="rId7"/>
          <a:stretch>
            <a:fillRect/>
          </a:stretch>
        </p:blipFill>
        <p:spPr>
          <a:xfrm>
            <a:off x="6820675" y="1859982"/>
            <a:ext cx="3055885" cy="1402202"/>
          </a:xfrm>
          <a:prstGeom prst="rect">
            <a:avLst/>
          </a:prstGeom>
        </p:spPr>
      </p:pic>
      <p:pic>
        <p:nvPicPr>
          <p:cNvPr id="23" name="Picture 6" descr="Azure Storage Blobs – Preise | Microsoft Azure">
            <a:extLst>
              <a:ext uri="{FF2B5EF4-FFF2-40B4-BE49-F238E27FC236}">
                <a16:creationId xmlns:a16="http://schemas.microsoft.com/office/drawing/2014/main" id="{FBE918BE-9BC6-4B19-BB74-992322621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5220" y="3426210"/>
            <a:ext cx="2672167" cy="140288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Gerade Verbindung mit Pfeil 23">
            <a:extLst>
              <a:ext uri="{FF2B5EF4-FFF2-40B4-BE49-F238E27FC236}">
                <a16:creationId xmlns:a16="http://schemas.microsoft.com/office/drawing/2014/main" id="{8542F09A-09E0-499E-94FF-9FDC8CB803FF}"/>
              </a:ext>
            </a:extLst>
          </p:cNvPr>
          <p:cNvCxnSpPr>
            <a:cxnSpLocks/>
          </p:cNvCxnSpPr>
          <p:nvPr/>
        </p:nvCxnSpPr>
        <p:spPr>
          <a:xfrm>
            <a:off x="6820675" y="4030895"/>
            <a:ext cx="849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21E70EAC-63D8-4B9C-8413-135561AC0575}"/>
              </a:ext>
            </a:extLst>
          </p:cNvPr>
          <p:cNvSpPr/>
          <p:nvPr/>
        </p:nvSpPr>
        <p:spPr>
          <a:xfrm>
            <a:off x="7838118" y="4805428"/>
            <a:ext cx="1301308" cy="576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2"/>
                </a:solidFill>
                <a:cs typeface="Aharoni" panose="02010803020104030203" pitchFamily="2" charset="-79"/>
              </a:rPr>
              <a:t>Lokaler Speicher</a:t>
            </a:r>
          </a:p>
        </p:txBody>
      </p:sp>
      <p:sp>
        <p:nvSpPr>
          <p:cNvPr id="26" name="Rechteck 25">
            <a:extLst>
              <a:ext uri="{FF2B5EF4-FFF2-40B4-BE49-F238E27FC236}">
                <a16:creationId xmlns:a16="http://schemas.microsoft.com/office/drawing/2014/main" id="{AF77D4C9-5C26-4D4E-86AC-2047FCC2F9C4}"/>
              </a:ext>
            </a:extLst>
          </p:cNvPr>
          <p:cNvSpPr/>
          <p:nvPr/>
        </p:nvSpPr>
        <p:spPr>
          <a:xfrm>
            <a:off x="6610624" y="2834752"/>
            <a:ext cx="1072059" cy="375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2"/>
                </a:solidFill>
                <a:cs typeface="Aharoni" panose="02010803020104030203" pitchFamily="2" charset="-79"/>
              </a:rPr>
              <a:t>Messages</a:t>
            </a:r>
          </a:p>
        </p:txBody>
      </p:sp>
      <p:sp>
        <p:nvSpPr>
          <p:cNvPr id="27" name="Rechteck 26">
            <a:extLst>
              <a:ext uri="{FF2B5EF4-FFF2-40B4-BE49-F238E27FC236}">
                <a16:creationId xmlns:a16="http://schemas.microsoft.com/office/drawing/2014/main" id="{CC0B62DF-3247-4275-8E01-5EFE2D90DD92}"/>
              </a:ext>
            </a:extLst>
          </p:cNvPr>
          <p:cNvSpPr/>
          <p:nvPr/>
        </p:nvSpPr>
        <p:spPr>
          <a:xfrm>
            <a:off x="6857756" y="4093748"/>
            <a:ext cx="774926" cy="3755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2"/>
                </a:solidFill>
                <a:cs typeface="Aharoni" panose="02010803020104030203" pitchFamily="2" charset="-79"/>
              </a:rPr>
              <a:t>Batches</a:t>
            </a:r>
          </a:p>
        </p:txBody>
      </p:sp>
      <p:pic>
        <p:nvPicPr>
          <p:cNvPr id="28" name="Grafik 27" descr="Roboterhand Silhouette">
            <a:extLst>
              <a:ext uri="{FF2B5EF4-FFF2-40B4-BE49-F238E27FC236}">
                <a16:creationId xmlns:a16="http://schemas.microsoft.com/office/drawing/2014/main" id="{07DD33E3-28E3-4BC5-981A-C387A3153A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27618" y="802459"/>
            <a:ext cx="914400" cy="914400"/>
          </a:xfrm>
          <a:prstGeom prst="rect">
            <a:avLst/>
          </a:prstGeom>
        </p:spPr>
      </p:pic>
      <p:sp>
        <p:nvSpPr>
          <p:cNvPr id="29" name="Geschweifte Klammer links 28">
            <a:extLst>
              <a:ext uri="{FF2B5EF4-FFF2-40B4-BE49-F238E27FC236}">
                <a16:creationId xmlns:a16="http://schemas.microsoft.com/office/drawing/2014/main" id="{20F60B5A-5171-4921-B4B2-EB390D1BD223}"/>
              </a:ext>
            </a:extLst>
          </p:cNvPr>
          <p:cNvSpPr/>
          <p:nvPr/>
        </p:nvSpPr>
        <p:spPr>
          <a:xfrm rot="5400000">
            <a:off x="6010453" y="-1965304"/>
            <a:ext cx="260380" cy="7553486"/>
          </a:xfrm>
          <a:prstGeom prst="leftBrace">
            <a:avLst>
              <a:gd name="adj1" fmla="val 8333"/>
              <a:gd name="adj2" fmla="val 5031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90049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CD4BB97-F18A-47B6-8FEA-B6A4E466BE31}"/>
              </a:ext>
            </a:extLst>
          </p:cNvPr>
          <p:cNvPicPr>
            <a:picLocks noChangeAspect="1"/>
          </p:cNvPicPr>
          <p:nvPr/>
        </p:nvPicPr>
        <p:blipFill>
          <a:blip r:embed="rId3"/>
          <a:stretch>
            <a:fillRect/>
          </a:stretch>
        </p:blipFill>
        <p:spPr>
          <a:xfrm>
            <a:off x="875847" y="495046"/>
            <a:ext cx="10440305" cy="5867908"/>
          </a:xfrm>
          <a:prstGeom prst="rect">
            <a:avLst/>
          </a:prstGeom>
        </p:spPr>
      </p:pic>
      <p:sp>
        <p:nvSpPr>
          <p:cNvPr id="53" name="Rectangle 17">
            <a:extLst>
              <a:ext uri="{FF2B5EF4-FFF2-40B4-BE49-F238E27FC236}">
                <a16:creationId xmlns:a16="http://schemas.microsoft.com/office/drawing/2014/main" id="{E30D3B2A-2221-4E1C-A6CC-B84B03FC0F96}"/>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133611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34B4AC8-AC94-496A-958F-7C97A05A36C4}"/>
              </a:ext>
            </a:extLst>
          </p:cNvPr>
          <p:cNvPicPr>
            <a:picLocks noChangeAspect="1"/>
          </p:cNvPicPr>
          <p:nvPr/>
        </p:nvPicPr>
        <p:blipFill>
          <a:blip r:embed="rId3"/>
          <a:stretch>
            <a:fillRect/>
          </a:stretch>
        </p:blipFill>
        <p:spPr>
          <a:xfrm>
            <a:off x="891089" y="498856"/>
            <a:ext cx="10409822" cy="5860288"/>
          </a:xfrm>
          <a:prstGeom prst="rect">
            <a:avLst/>
          </a:prstGeom>
        </p:spPr>
      </p:pic>
      <p:sp>
        <p:nvSpPr>
          <p:cNvPr id="56" name="Rectangle 17">
            <a:extLst>
              <a:ext uri="{FF2B5EF4-FFF2-40B4-BE49-F238E27FC236}">
                <a16:creationId xmlns:a16="http://schemas.microsoft.com/office/drawing/2014/main" id="{866159F5-D16A-4CE7-B075-DA2E063ED8D0}"/>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38196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27FA5F7-EA53-4A15-85D3-0879D4846E29}"/>
              </a:ext>
            </a:extLst>
          </p:cNvPr>
          <p:cNvPicPr>
            <a:picLocks noChangeAspect="1"/>
          </p:cNvPicPr>
          <p:nvPr/>
        </p:nvPicPr>
        <p:blipFill>
          <a:blip r:embed="rId3"/>
          <a:stretch>
            <a:fillRect/>
          </a:stretch>
        </p:blipFill>
        <p:spPr>
          <a:xfrm>
            <a:off x="1207346" y="658890"/>
            <a:ext cx="9777307" cy="5540220"/>
          </a:xfrm>
          <a:prstGeom prst="rect">
            <a:avLst/>
          </a:prstGeom>
        </p:spPr>
      </p:pic>
      <p:sp>
        <p:nvSpPr>
          <p:cNvPr id="40" name="Rectangle 17">
            <a:extLst>
              <a:ext uri="{FF2B5EF4-FFF2-40B4-BE49-F238E27FC236}">
                <a16:creationId xmlns:a16="http://schemas.microsoft.com/office/drawing/2014/main" id="{8CB47BB0-0240-4D44-94FF-C57DEAE29BA6}"/>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135301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A317C35-4907-6C43-9E15-9C52FE2ABA38}"/>
              </a:ext>
            </a:extLst>
          </p:cNvPr>
          <p:cNvSpPr txBox="1"/>
          <p:nvPr/>
        </p:nvSpPr>
        <p:spPr>
          <a:xfrm>
            <a:off x="653002" y="354411"/>
            <a:ext cx="11077082" cy="438582"/>
          </a:xfrm>
          <a:prstGeom prst="rect">
            <a:avLst/>
          </a:prstGeom>
          <a:noFill/>
        </p:spPr>
        <p:txBody>
          <a:bodyPr wrap="squar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100" normalizeH="0" baseline="0" noProof="0" dirty="0">
                <a:ln>
                  <a:noFill/>
                </a:ln>
                <a:solidFill>
                  <a:srgbClr val="000000"/>
                </a:solidFill>
                <a:effectLst/>
                <a:uLnTx/>
                <a:uFillTx/>
                <a:latin typeface="Montserrat" charset="0"/>
                <a:ea typeface="Montserrat" charset="0"/>
                <a:cs typeface="Montserrat" charset="0"/>
              </a:rPr>
              <a:t>Elements</a:t>
            </a:r>
          </a:p>
        </p:txBody>
      </p:sp>
      <p:sp>
        <p:nvSpPr>
          <p:cNvPr id="17" name="TextBox 16">
            <a:extLst>
              <a:ext uri="{FF2B5EF4-FFF2-40B4-BE49-F238E27FC236}">
                <a16:creationId xmlns:a16="http://schemas.microsoft.com/office/drawing/2014/main" id="{2DB32CB6-57EA-0D4D-997A-797F24D7B9A4}"/>
              </a:ext>
            </a:extLst>
          </p:cNvPr>
          <p:cNvSpPr txBox="1"/>
          <p:nvPr/>
        </p:nvSpPr>
        <p:spPr>
          <a:xfrm>
            <a:off x="829636" y="145250"/>
            <a:ext cx="4184159" cy="276999"/>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Toolstack</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a:t>
            </a: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Umgebungen</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und Teams</a:t>
            </a:r>
          </a:p>
        </p:txBody>
      </p:sp>
      <p:sp>
        <p:nvSpPr>
          <p:cNvPr id="18" name="Rectangle 17">
            <a:extLst>
              <a:ext uri="{FF2B5EF4-FFF2-40B4-BE49-F238E27FC236}">
                <a16:creationId xmlns:a16="http://schemas.microsoft.com/office/drawing/2014/main" id="{6624A0C1-2EEA-F24A-A11C-ACAA91E86777}"/>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graphicFrame>
        <p:nvGraphicFramePr>
          <p:cNvPr id="2" name="Tabelle 3">
            <a:extLst>
              <a:ext uri="{FF2B5EF4-FFF2-40B4-BE49-F238E27FC236}">
                <a16:creationId xmlns:a16="http://schemas.microsoft.com/office/drawing/2014/main" id="{EDB10AFE-3567-4056-90F0-26F00DBF0D24}"/>
              </a:ext>
            </a:extLst>
          </p:cNvPr>
          <p:cNvGraphicFramePr>
            <a:graphicFrameLocks noGrp="1"/>
          </p:cNvGraphicFramePr>
          <p:nvPr>
            <p:extLst>
              <p:ext uri="{D42A27DB-BD31-4B8C-83A1-F6EECF244321}">
                <p14:modId xmlns:p14="http://schemas.microsoft.com/office/powerpoint/2010/main" val="4127158514"/>
              </p:ext>
            </p:extLst>
          </p:nvPr>
        </p:nvGraphicFramePr>
        <p:xfrm>
          <a:off x="346364" y="1067540"/>
          <a:ext cx="7438535" cy="3306816"/>
        </p:xfrm>
        <a:graphic>
          <a:graphicData uri="http://schemas.openxmlformats.org/drawingml/2006/table">
            <a:tbl>
              <a:tblPr firstRow="1" bandRow="1">
                <a:tableStyleId>{5C22544A-7EE6-4342-B048-85BDC9FD1C3A}</a:tableStyleId>
              </a:tblPr>
              <a:tblGrid>
                <a:gridCol w="2654603">
                  <a:extLst>
                    <a:ext uri="{9D8B030D-6E8A-4147-A177-3AD203B41FA5}">
                      <a16:colId xmlns:a16="http://schemas.microsoft.com/office/drawing/2014/main" val="568703201"/>
                    </a:ext>
                  </a:extLst>
                </a:gridCol>
                <a:gridCol w="1550824">
                  <a:extLst>
                    <a:ext uri="{9D8B030D-6E8A-4147-A177-3AD203B41FA5}">
                      <a16:colId xmlns:a16="http://schemas.microsoft.com/office/drawing/2014/main" val="4038422036"/>
                    </a:ext>
                  </a:extLst>
                </a:gridCol>
                <a:gridCol w="1458091">
                  <a:extLst>
                    <a:ext uri="{9D8B030D-6E8A-4147-A177-3AD203B41FA5}">
                      <a16:colId xmlns:a16="http://schemas.microsoft.com/office/drawing/2014/main" val="2157288925"/>
                    </a:ext>
                  </a:extLst>
                </a:gridCol>
                <a:gridCol w="1775017">
                  <a:extLst>
                    <a:ext uri="{9D8B030D-6E8A-4147-A177-3AD203B41FA5}">
                      <a16:colId xmlns:a16="http://schemas.microsoft.com/office/drawing/2014/main" val="1104444402"/>
                    </a:ext>
                  </a:extLst>
                </a:gridCol>
              </a:tblGrid>
              <a:tr h="654096">
                <a:tc>
                  <a:txBody>
                    <a:bodyPr/>
                    <a:lstStyle/>
                    <a:p>
                      <a:r>
                        <a:rPr lang="de-DE" sz="1600" dirty="0"/>
                        <a:t>Data</a:t>
                      </a:r>
                    </a:p>
                  </a:txBody>
                  <a:tcPr/>
                </a:tc>
                <a:tc>
                  <a:txBody>
                    <a:bodyPr/>
                    <a:lstStyle/>
                    <a:p>
                      <a:r>
                        <a:rPr lang="de-DE" sz="1600" dirty="0"/>
                        <a:t>Max </a:t>
                      </a:r>
                      <a:r>
                        <a:rPr lang="de-DE" sz="1600" dirty="0" err="1"/>
                        <a:t>DateTime</a:t>
                      </a:r>
                      <a:r>
                        <a:rPr lang="de-DE" sz="1600" dirty="0"/>
                        <a:t> </a:t>
                      </a:r>
                      <a:r>
                        <a:rPr lang="de-DE" sz="1600" dirty="0" err="1"/>
                        <a:t>Granularity</a:t>
                      </a:r>
                      <a:endParaRPr lang="de-DE" sz="1600" dirty="0"/>
                    </a:p>
                  </a:txBody>
                  <a:tcPr/>
                </a:tc>
                <a:tc>
                  <a:txBody>
                    <a:bodyPr/>
                    <a:lstStyle/>
                    <a:p>
                      <a:r>
                        <a:rPr lang="de-DE" sz="1600" dirty="0"/>
                        <a:t>Records per </a:t>
                      </a:r>
                      <a:r>
                        <a:rPr lang="de-DE" sz="1600" dirty="0" err="1"/>
                        <a:t>day</a:t>
                      </a:r>
                      <a:r>
                        <a:rPr lang="de-DE" sz="1600" dirty="0"/>
                        <a:t>; </a:t>
                      </a:r>
                    </a:p>
                  </a:txBody>
                  <a:tcPr/>
                </a:tc>
                <a:tc>
                  <a:txBody>
                    <a:bodyPr/>
                    <a:lstStyle/>
                    <a:p>
                      <a:pPr algn="ctr"/>
                      <a:r>
                        <a:rPr lang="de-DE" sz="1600" dirty="0"/>
                        <a:t>Source</a:t>
                      </a:r>
                    </a:p>
                  </a:txBody>
                  <a:tcPr/>
                </a:tc>
                <a:extLst>
                  <a:ext uri="{0D108BD9-81ED-4DB2-BD59-A6C34878D82A}">
                    <a16:rowId xmlns:a16="http://schemas.microsoft.com/office/drawing/2014/main" val="3484583282"/>
                  </a:ext>
                </a:extLst>
              </a:tr>
              <a:tr h="378960">
                <a:tc>
                  <a:txBody>
                    <a:bodyPr/>
                    <a:lstStyle/>
                    <a:p>
                      <a:r>
                        <a:rPr lang="de-DE" sz="1600" dirty="0" err="1"/>
                        <a:t>Aggregated</a:t>
                      </a:r>
                      <a:r>
                        <a:rPr lang="de-DE" sz="1600" dirty="0"/>
                        <a:t> </a:t>
                      </a:r>
                      <a:r>
                        <a:rPr lang="de-DE" sz="1600" dirty="0" err="1"/>
                        <a:t>sensor</a:t>
                      </a:r>
                      <a:r>
                        <a:rPr lang="de-DE" sz="1600" dirty="0"/>
                        <a:t> </a:t>
                      </a:r>
                      <a:r>
                        <a:rPr lang="de-DE" sz="1600" dirty="0" err="1"/>
                        <a:t>data</a:t>
                      </a:r>
                      <a:endParaRPr lang="de-DE" sz="1600" dirty="0"/>
                    </a:p>
                  </a:txBody>
                  <a:tcPr/>
                </a:tc>
                <a:tc>
                  <a:txBody>
                    <a:bodyPr/>
                    <a:lstStyle/>
                    <a:p>
                      <a:r>
                        <a:rPr lang="de-DE" sz="1600" dirty="0"/>
                        <a:t>1 sec</a:t>
                      </a:r>
                    </a:p>
                  </a:txBody>
                  <a:tcPr/>
                </a:tc>
                <a:tc>
                  <a:txBody>
                    <a:bodyPr/>
                    <a:lstStyle/>
                    <a:p>
                      <a:r>
                        <a:rPr lang="de-DE" sz="1600" dirty="0"/>
                        <a:t>32.000</a:t>
                      </a:r>
                    </a:p>
                  </a:txBody>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srgbClr val="7F7F7F"/>
                          </a:solidFill>
                          <a:effectLst/>
                          <a:uLnTx/>
                          <a:uFillTx/>
                          <a:latin typeface="Lato Light"/>
                          <a:ea typeface="+mn-ea"/>
                          <a:cs typeface="+mn-cs"/>
                        </a:rPr>
                        <a:t>OPC-UA</a:t>
                      </a:r>
                      <a:endParaRPr kumimoji="0" lang="de-DE" sz="1600" b="0" i="0" u="none" strike="noStrike" kern="1200" cap="none" spc="0" normalizeH="0" baseline="0" noProof="0" dirty="0">
                        <a:ln>
                          <a:noFill/>
                        </a:ln>
                        <a:solidFill>
                          <a:srgbClr val="7F7F7F"/>
                        </a:solidFill>
                        <a:effectLst/>
                        <a:uLnTx/>
                        <a:uFillTx/>
                        <a:latin typeface="Lato Light"/>
                        <a:ea typeface="+mn-ea"/>
                        <a:cs typeface="+mn-cs"/>
                      </a:endParaRPr>
                    </a:p>
                  </a:txBody>
                  <a:tcPr/>
                </a:tc>
                <a:extLst>
                  <a:ext uri="{0D108BD9-81ED-4DB2-BD59-A6C34878D82A}">
                    <a16:rowId xmlns:a16="http://schemas.microsoft.com/office/drawing/2014/main" val="324690569"/>
                  </a:ext>
                </a:extLst>
              </a:tr>
              <a:tr h="378960">
                <a:tc>
                  <a:txBody>
                    <a:bodyPr/>
                    <a:lstStyle/>
                    <a:p>
                      <a:r>
                        <a:rPr lang="de-DE" sz="1600" dirty="0"/>
                        <a:t>Sensor </a:t>
                      </a:r>
                      <a:r>
                        <a:rPr lang="de-DE" sz="1600" dirty="0" err="1"/>
                        <a:t>data</a:t>
                      </a:r>
                      <a:endParaRPr lang="de-DE" sz="1600" dirty="0"/>
                    </a:p>
                  </a:txBody>
                  <a:tcPr/>
                </a:tc>
                <a:tc>
                  <a:txBody>
                    <a:bodyPr/>
                    <a:lstStyle/>
                    <a:p>
                      <a:r>
                        <a:rPr lang="de-DE" sz="1600" dirty="0"/>
                        <a:t>1 sec</a:t>
                      </a:r>
                    </a:p>
                  </a:txBody>
                  <a:tcPr/>
                </a:tc>
                <a:tc>
                  <a:txBody>
                    <a:bodyPr/>
                    <a:lstStyle/>
                    <a:p>
                      <a:r>
                        <a:rPr lang="de-DE" sz="1600" dirty="0"/>
                        <a:t> 58.000.000</a:t>
                      </a:r>
                    </a:p>
                  </a:txBody>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srgbClr val="7F7F7F"/>
                          </a:solidFill>
                          <a:effectLst/>
                          <a:uLnTx/>
                          <a:uFillTx/>
                          <a:latin typeface="Lato Light"/>
                          <a:ea typeface="+mn-ea"/>
                          <a:cs typeface="+mn-cs"/>
                        </a:rPr>
                        <a:t>OPC-UA</a:t>
                      </a:r>
                      <a:endParaRPr kumimoji="0" lang="de-DE" sz="1600" b="0" i="0" u="none" strike="noStrike" kern="1200" cap="none" spc="0" normalizeH="0" baseline="0" noProof="0" dirty="0">
                        <a:ln>
                          <a:noFill/>
                        </a:ln>
                        <a:solidFill>
                          <a:srgbClr val="7F7F7F"/>
                        </a:solidFill>
                        <a:effectLst/>
                        <a:uLnTx/>
                        <a:uFillTx/>
                        <a:latin typeface="Lato Light"/>
                        <a:ea typeface="+mn-ea"/>
                        <a:cs typeface="+mn-cs"/>
                      </a:endParaRPr>
                    </a:p>
                  </a:txBody>
                  <a:tcPr/>
                </a:tc>
                <a:extLst>
                  <a:ext uri="{0D108BD9-81ED-4DB2-BD59-A6C34878D82A}">
                    <a16:rowId xmlns:a16="http://schemas.microsoft.com/office/drawing/2014/main" val="2599141263"/>
                  </a:ext>
                </a:extLst>
              </a:tr>
              <a:tr h="378960">
                <a:tc>
                  <a:txBody>
                    <a:bodyPr/>
                    <a:lstStyle/>
                    <a:p>
                      <a:r>
                        <a:rPr lang="de-DE" sz="1600" dirty="0" err="1"/>
                        <a:t>Aggregated</a:t>
                      </a:r>
                      <a:r>
                        <a:rPr lang="de-DE" sz="1600" dirty="0"/>
                        <a:t> </a:t>
                      </a:r>
                      <a:r>
                        <a:rPr lang="de-DE" sz="1600" dirty="0" err="1"/>
                        <a:t>sensor</a:t>
                      </a:r>
                      <a:r>
                        <a:rPr lang="de-DE" sz="1600" dirty="0"/>
                        <a:t> </a:t>
                      </a:r>
                      <a:r>
                        <a:rPr lang="de-DE" sz="1600" dirty="0" err="1"/>
                        <a:t>data</a:t>
                      </a:r>
                      <a:endParaRPr lang="de-DE" sz="1600" dirty="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sz="1600" dirty="0"/>
                        <a:t>1 sec</a:t>
                      </a:r>
                    </a:p>
                  </a:txBody>
                  <a:tcPr/>
                </a:tc>
                <a:tc>
                  <a:txBody>
                    <a:bodyPr/>
                    <a:lstStyle/>
                    <a:p>
                      <a:r>
                        <a:rPr lang="de-DE" sz="1600" dirty="0"/>
                        <a:t>5.000.000</a:t>
                      </a:r>
                    </a:p>
                  </a:txBody>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a:ln>
                            <a:noFill/>
                          </a:ln>
                          <a:solidFill>
                            <a:srgbClr val="7F7F7F"/>
                          </a:solidFill>
                          <a:effectLst/>
                          <a:uLnTx/>
                          <a:uFillTx/>
                          <a:latin typeface="Lato Light"/>
                          <a:ea typeface="+mn-ea"/>
                          <a:cs typeface="+mn-cs"/>
                        </a:rPr>
                        <a:t>OPC-UA</a:t>
                      </a:r>
                      <a:endParaRPr kumimoji="0" lang="de-DE" sz="1600" b="0" i="0" u="none" strike="noStrike" kern="1200" cap="none" spc="0" normalizeH="0" baseline="0" noProof="0" dirty="0">
                        <a:ln>
                          <a:noFill/>
                        </a:ln>
                        <a:solidFill>
                          <a:srgbClr val="7F7F7F"/>
                        </a:solidFill>
                        <a:effectLst/>
                        <a:uLnTx/>
                        <a:uFillTx/>
                        <a:latin typeface="Lato Light"/>
                        <a:ea typeface="+mn-ea"/>
                        <a:cs typeface="+mn-cs"/>
                      </a:endParaRPr>
                    </a:p>
                  </a:txBody>
                  <a:tcPr/>
                </a:tc>
                <a:extLst>
                  <a:ext uri="{0D108BD9-81ED-4DB2-BD59-A6C34878D82A}">
                    <a16:rowId xmlns:a16="http://schemas.microsoft.com/office/drawing/2014/main" val="2189479744"/>
                  </a:ext>
                </a:extLst>
              </a:tr>
              <a:tr h="378960">
                <a:tc>
                  <a:txBody>
                    <a:bodyPr/>
                    <a:lstStyle/>
                    <a:p>
                      <a:r>
                        <a:rPr lang="de-DE" sz="1600" dirty="0" err="1"/>
                        <a:t>Aggregated</a:t>
                      </a:r>
                      <a:r>
                        <a:rPr lang="de-DE" sz="1600" dirty="0"/>
                        <a:t> </a:t>
                      </a:r>
                      <a:r>
                        <a:rPr lang="de-DE" sz="1600" dirty="0" err="1"/>
                        <a:t>sensor</a:t>
                      </a:r>
                      <a:r>
                        <a:rPr lang="de-DE" sz="1600" dirty="0"/>
                        <a:t> </a:t>
                      </a:r>
                      <a:r>
                        <a:rPr lang="de-DE" sz="1600" dirty="0" err="1"/>
                        <a:t>data</a:t>
                      </a:r>
                      <a:endParaRPr lang="de-DE" sz="1600" dirty="0"/>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sz="1600" dirty="0"/>
                        <a:t>1 sec</a:t>
                      </a:r>
                    </a:p>
                  </a:txBody>
                  <a:tcPr/>
                </a:tc>
                <a:tc>
                  <a:txBody>
                    <a:bodyPr/>
                    <a:lstStyle/>
                    <a:p>
                      <a:r>
                        <a:rPr lang="de-DE" sz="1600" dirty="0"/>
                        <a:t>300.000</a:t>
                      </a:r>
                    </a:p>
                  </a:txBody>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7F7F7F"/>
                          </a:solidFill>
                          <a:effectLst/>
                          <a:uLnTx/>
                          <a:uFillTx/>
                          <a:latin typeface="Lato Light"/>
                          <a:ea typeface="+mn-ea"/>
                          <a:cs typeface="+mn-cs"/>
                        </a:rPr>
                        <a:t>OPC-UA</a:t>
                      </a:r>
                    </a:p>
                  </a:txBody>
                  <a:tcPr/>
                </a:tc>
                <a:extLst>
                  <a:ext uri="{0D108BD9-81ED-4DB2-BD59-A6C34878D82A}">
                    <a16:rowId xmlns:a16="http://schemas.microsoft.com/office/drawing/2014/main" val="820204560"/>
                  </a:ext>
                </a:extLst>
              </a:tr>
              <a:tr h="378960">
                <a:tc>
                  <a:txBody>
                    <a:bodyPr/>
                    <a:lstStyle/>
                    <a:p>
                      <a:r>
                        <a:rPr lang="de-DE" sz="1600" dirty="0"/>
                        <a:t>Order </a:t>
                      </a:r>
                      <a:r>
                        <a:rPr lang="de-DE" sz="1600" dirty="0" err="1"/>
                        <a:t>details</a:t>
                      </a:r>
                      <a:endParaRPr lang="de-DE" sz="1600" dirty="0"/>
                    </a:p>
                  </a:txBody>
                  <a:tcPr/>
                </a:tc>
                <a:tc>
                  <a:txBody>
                    <a:bodyPr/>
                    <a:lstStyle/>
                    <a:p>
                      <a:r>
                        <a:rPr lang="de-DE" sz="1600" dirty="0"/>
                        <a:t>1 sec</a:t>
                      </a:r>
                    </a:p>
                  </a:txBody>
                  <a:tcPr/>
                </a:tc>
                <a:tc>
                  <a:txBody>
                    <a:bodyPr/>
                    <a:lstStyle/>
                    <a:p>
                      <a:r>
                        <a:rPr lang="de-DE" sz="1600" dirty="0"/>
                        <a:t>25</a:t>
                      </a:r>
                    </a:p>
                  </a:txBody>
                  <a:tcPr/>
                </a:tc>
                <a:tc>
                  <a:txBody>
                    <a:bodyPr/>
                    <a:lstStyle/>
                    <a:p>
                      <a:pPr algn="ctr"/>
                      <a:r>
                        <a:rPr lang="de-DE" sz="1600" dirty="0"/>
                        <a:t>ERP</a:t>
                      </a:r>
                    </a:p>
                  </a:txBody>
                  <a:tcPr/>
                </a:tc>
                <a:extLst>
                  <a:ext uri="{0D108BD9-81ED-4DB2-BD59-A6C34878D82A}">
                    <a16:rowId xmlns:a16="http://schemas.microsoft.com/office/drawing/2014/main" val="2569693678"/>
                  </a:ext>
                </a:extLst>
              </a:tr>
              <a:tr h="378960">
                <a:tc>
                  <a:txBody>
                    <a:bodyPr/>
                    <a:lstStyle/>
                    <a:p>
                      <a:r>
                        <a:rPr lang="de-DE" sz="1600" dirty="0" err="1"/>
                        <a:t>Product</a:t>
                      </a:r>
                      <a:r>
                        <a:rPr lang="de-DE" sz="1600" dirty="0"/>
                        <a:t> </a:t>
                      </a:r>
                      <a:r>
                        <a:rPr lang="de-DE" sz="1600" dirty="0" err="1"/>
                        <a:t>details</a:t>
                      </a:r>
                      <a:endParaRPr lang="de-DE" sz="1600" dirty="0"/>
                    </a:p>
                  </a:txBody>
                  <a:tcPr/>
                </a:tc>
                <a:tc>
                  <a:txBody>
                    <a:bodyPr/>
                    <a:lstStyle/>
                    <a:p>
                      <a:r>
                        <a:rPr lang="de-DE" sz="1600" dirty="0"/>
                        <a:t>1 sec</a:t>
                      </a:r>
                    </a:p>
                  </a:txBody>
                  <a:tcPr/>
                </a:tc>
                <a:tc>
                  <a:txBody>
                    <a:bodyPr/>
                    <a:lstStyle/>
                    <a:p>
                      <a:r>
                        <a:rPr lang="de-DE" sz="1600" dirty="0"/>
                        <a:t>300</a:t>
                      </a:r>
                    </a:p>
                  </a:txBody>
                  <a:tcPr/>
                </a:tc>
                <a:tc>
                  <a:txBody>
                    <a:bodyPr/>
                    <a:lstStyle/>
                    <a:p>
                      <a:pPr algn="ctr"/>
                      <a:r>
                        <a:rPr lang="de-DE" sz="1600" dirty="0"/>
                        <a:t>ERP</a:t>
                      </a:r>
                    </a:p>
                  </a:txBody>
                  <a:tcPr/>
                </a:tc>
                <a:extLst>
                  <a:ext uri="{0D108BD9-81ED-4DB2-BD59-A6C34878D82A}">
                    <a16:rowId xmlns:a16="http://schemas.microsoft.com/office/drawing/2014/main" val="2901479785"/>
                  </a:ext>
                </a:extLst>
              </a:tr>
              <a:tr h="378960">
                <a:tc>
                  <a:txBody>
                    <a:bodyPr/>
                    <a:lstStyle/>
                    <a:p>
                      <a:r>
                        <a:rPr lang="de-DE" sz="1600" dirty="0"/>
                        <a:t>Error </a:t>
                      </a:r>
                      <a:r>
                        <a:rPr lang="de-DE" sz="1600" dirty="0" err="1"/>
                        <a:t>messages</a:t>
                      </a:r>
                      <a:endParaRPr lang="de-DE" sz="1600" dirty="0"/>
                    </a:p>
                  </a:txBody>
                  <a:tcPr/>
                </a:tc>
                <a:tc>
                  <a:txBody>
                    <a:bodyPr/>
                    <a:lstStyle/>
                    <a:p>
                      <a:r>
                        <a:rPr lang="de-DE" sz="1600" dirty="0"/>
                        <a:t>1 sec</a:t>
                      </a:r>
                    </a:p>
                  </a:txBody>
                  <a:tcPr/>
                </a:tc>
                <a:tc>
                  <a:txBody>
                    <a:bodyPr/>
                    <a:lstStyle/>
                    <a:p>
                      <a:r>
                        <a:rPr lang="de-DE" sz="1600" dirty="0"/>
                        <a:t>700.000</a:t>
                      </a:r>
                    </a:p>
                  </a:txBody>
                  <a:tcPr/>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de-DE" sz="1600" dirty="0"/>
                        <a:t>OPC-UA</a:t>
                      </a:r>
                    </a:p>
                  </a:txBody>
                  <a:tcPr/>
                </a:tc>
                <a:extLst>
                  <a:ext uri="{0D108BD9-81ED-4DB2-BD59-A6C34878D82A}">
                    <a16:rowId xmlns:a16="http://schemas.microsoft.com/office/drawing/2014/main" val="2472803550"/>
                  </a:ext>
                </a:extLst>
              </a:tr>
            </a:tbl>
          </a:graphicData>
        </a:graphic>
      </p:graphicFrame>
    </p:spTree>
    <p:extLst>
      <p:ext uri="{BB962C8B-B14F-4D97-AF65-F5344CB8AC3E}">
        <p14:creationId xmlns:p14="http://schemas.microsoft.com/office/powerpoint/2010/main" val="11213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A317C35-4907-6C43-9E15-9C52FE2ABA38}"/>
              </a:ext>
            </a:extLst>
          </p:cNvPr>
          <p:cNvSpPr txBox="1"/>
          <p:nvPr/>
        </p:nvSpPr>
        <p:spPr>
          <a:xfrm>
            <a:off x="653002" y="354411"/>
            <a:ext cx="11077082" cy="438582"/>
          </a:xfrm>
          <a:prstGeom prst="rect">
            <a:avLst/>
          </a:prstGeom>
          <a:noFill/>
        </p:spPr>
        <p:txBody>
          <a:bodyPr wrap="squar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100" normalizeH="0" baseline="0" noProof="0" dirty="0">
                <a:ln>
                  <a:noFill/>
                </a:ln>
                <a:solidFill>
                  <a:srgbClr val="000000"/>
                </a:solidFill>
                <a:effectLst/>
                <a:uLnTx/>
                <a:uFillTx/>
                <a:latin typeface="Montserrat" charset="0"/>
                <a:ea typeface="Montserrat" charset="0"/>
                <a:cs typeface="Montserrat" charset="0"/>
              </a:rPr>
              <a:t>Cost estimation 30 min updates</a:t>
            </a:r>
          </a:p>
        </p:txBody>
      </p:sp>
      <p:sp>
        <p:nvSpPr>
          <p:cNvPr id="17" name="TextBox 16">
            <a:extLst>
              <a:ext uri="{FF2B5EF4-FFF2-40B4-BE49-F238E27FC236}">
                <a16:creationId xmlns:a16="http://schemas.microsoft.com/office/drawing/2014/main" id="{2DB32CB6-57EA-0D4D-997A-797F24D7B9A4}"/>
              </a:ext>
            </a:extLst>
          </p:cNvPr>
          <p:cNvSpPr txBox="1"/>
          <p:nvPr/>
        </p:nvSpPr>
        <p:spPr>
          <a:xfrm>
            <a:off x="829636" y="145250"/>
            <a:ext cx="4184159" cy="276999"/>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Toolstack</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a:t>
            </a: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Umgebungen</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und Teams</a:t>
            </a:r>
          </a:p>
        </p:txBody>
      </p:sp>
      <p:sp>
        <p:nvSpPr>
          <p:cNvPr id="18" name="Rectangle 17">
            <a:extLst>
              <a:ext uri="{FF2B5EF4-FFF2-40B4-BE49-F238E27FC236}">
                <a16:creationId xmlns:a16="http://schemas.microsoft.com/office/drawing/2014/main" id="{6624A0C1-2EEA-F24A-A11C-ACAA91E86777}"/>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graphicFrame>
        <p:nvGraphicFramePr>
          <p:cNvPr id="2" name="Tabelle 3">
            <a:extLst>
              <a:ext uri="{FF2B5EF4-FFF2-40B4-BE49-F238E27FC236}">
                <a16:creationId xmlns:a16="http://schemas.microsoft.com/office/drawing/2014/main" id="{EDB10AFE-3567-4056-90F0-26F00DBF0D24}"/>
              </a:ext>
            </a:extLst>
          </p:cNvPr>
          <p:cNvGraphicFramePr>
            <a:graphicFrameLocks noGrp="1"/>
          </p:cNvGraphicFramePr>
          <p:nvPr>
            <p:extLst>
              <p:ext uri="{D42A27DB-BD31-4B8C-83A1-F6EECF244321}">
                <p14:modId xmlns:p14="http://schemas.microsoft.com/office/powerpoint/2010/main" val="4054136701"/>
              </p:ext>
            </p:extLst>
          </p:nvPr>
        </p:nvGraphicFramePr>
        <p:xfrm>
          <a:off x="653002" y="1234015"/>
          <a:ext cx="10849735" cy="4248282"/>
        </p:xfrm>
        <a:graphic>
          <a:graphicData uri="http://schemas.openxmlformats.org/drawingml/2006/table">
            <a:tbl>
              <a:tblPr firstRow="1" bandRow="1">
                <a:tableStyleId>{5C22544A-7EE6-4342-B048-85BDC9FD1C3A}</a:tableStyleId>
              </a:tblPr>
              <a:tblGrid>
                <a:gridCol w="2146281">
                  <a:extLst>
                    <a:ext uri="{9D8B030D-6E8A-4147-A177-3AD203B41FA5}">
                      <a16:colId xmlns:a16="http://schemas.microsoft.com/office/drawing/2014/main" val="568703201"/>
                    </a:ext>
                  </a:extLst>
                </a:gridCol>
                <a:gridCol w="1290936">
                  <a:extLst>
                    <a:ext uri="{9D8B030D-6E8A-4147-A177-3AD203B41FA5}">
                      <a16:colId xmlns:a16="http://schemas.microsoft.com/office/drawing/2014/main" val="542947083"/>
                    </a:ext>
                  </a:extLst>
                </a:gridCol>
                <a:gridCol w="1012723">
                  <a:extLst>
                    <a:ext uri="{9D8B030D-6E8A-4147-A177-3AD203B41FA5}">
                      <a16:colId xmlns:a16="http://schemas.microsoft.com/office/drawing/2014/main" val="2523628489"/>
                    </a:ext>
                  </a:extLst>
                </a:gridCol>
                <a:gridCol w="1356852">
                  <a:extLst>
                    <a:ext uri="{9D8B030D-6E8A-4147-A177-3AD203B41FA5}">
                      <a16:colId xmlns:a16="http://schemas.microsoft.com/office/drawing/2014/main" val="1265386407"/>
                    </a:ext>
                  </a:extLst>
                </a:gridCol>
                <a:gridCol w="1229032">
                  <a:extLst>
                    <a:ext uri="{9D8B030D-6E8A-4147-A177-3AD203B41FA5}">
                      <a16:colId xmlns:a16="http://schemas.microsoft.com/office/drawing/2014/main" val="3875080697"/>
                    </a:ext>
                  </a:extLst>
                </a:gridCol>
                <a:gridCol w="1439395">
                  <a:extLst>
                    <a:ext uri="{9D8B030D-6E8A-4147-A177-3AD203B41FA5}">
                      <a16:colId xmlns:a16="http://schemas.microsoft.com/office/drawing/2014/main" val="1780427248"/>
                    </a:ext>
                  </a:extLst>
                </a:gridCol>
                <a:gridCol w="2374516">
                  <a:extLst>
                    <a:ext uri="{9D8B030D-6E8A-4147-A177-3AD203B41FA5}">
                      <a16:colId xmlns:a16="http://schemas.microsoft.com/office/drawing/2014/main" val="2110669798"/>
                    </a:ext>
                  </a:extLst>
                </a:gridCol>
              </a:tblGrid>
              <a:tr h="319482">
                <a:tc>
                  <a:txBody>
                    <a:bodyPr/>
                    <a:lstStyle/>
                    <a:p>
                      <a:r>
                        <a:rPr lang="de-DE" sz="1400" dirty="0"/>
                        <a:t>Topic</a:t>
                      </a:r>
                    </a:p>
                  </a:txBody>
                  <a:tcPr/>
                </a:tc>
                <a:tc>
                  <a:txBody>
                    <a:bodyPr/>
                    <a:lstStyle/>
                    <a:p>
                      <a:pPr algn="ctr"/>
                      <a:r>
                        <a:rPr lang="de-DE" sz="1400" dirty="0" err="1"/>
                        <a:t>Cost</a:t>
                      </a:r>
                      <a:r>
                        <a:rPr lang="de-DE" sz="1400" dirty="0"/>
                        <a:t> per Year</a:t>
                      </a:r>
                    </a:p>
                  </a:txBody>
                  <a:tcPr/>
                </a:tc>
                <a:tc>
                  <a:txBody>
                    <a:bodyPr/>
                    <a:lstStyle/>
                    <a:p>
                      <a:pPr algn="ctr"/>
                      <a:r>
                        <a:rPr lang="de-DE" sz="1400" dirty="0"/>
                        <a:t>Batch ADF</a:t>
                      </a:r>
                    </a:p>
                  </a:txBody>
                  <a:tcPr/>
                </a:tc>
                <a:tc>
                  <a:txBody>
                    <a:bodyPr/>
                    <a:lstStyle/>
                    <a:p>
                      <a:pPr algn="ctr"/>
                      <a:r>
                        <a:rPr lang="de-DE" sz="1400" dirty="0"/>
                        <a:t>Batch Spark</a:t>
                      </a:r>
                    </a:p>
                  </a:txBody>
                  <a:tcPr/>
                </a:tc>
                <a:tc>
                  <a:txBody>
                    <a:bodyPr/>
                    <a:lstStyle/>
                    <a:p>
                      <a:pPr algn="ctr"/>
                      <a:r>
                        <a:rPr lang="de-DE" sz="1400" dirty="0"/>
                        <a:t>Batch ADX</a:t>
                      </a:r>
                    </a:p>
                  </a:txBody>
                  <a:tcPr/>
                </a:tc>
                <a:tc>
                  <a:txBody>
                    <a:bodyPr/>
                    <a:lstStyle/>
                    <a:p>
                      <a:pPr algn="ctr"/>
                      <a:r>
                        <a:rPr lang="de-DE" sz="1400" dirty="0"/>
                        <a:t>Streaming ADX</a:t>
                      </a:r>
                    </a:p>
                  </a:txBody>
                  <a:tcPr/>
                </a:tc>
                <a:tc>
                  <a:txBody>
                    <a:bodyPr/>
                    <a:lstStyle/>
                    <a:p>
                      <a:r>
                        <a:rPr lang="de-DE" sz="1400" dirty="0" err="1"/>
                        <a:t>Remark</a:t>
                      </a:r>
                      <a:endParaRPr lang="de-DE" sz="1400" dirty="0"/>
                    </a:p>
                  </a:txBody>
                  <a:tcPr/>
                </a:tc>
                <a:extLst>
                  <a:ext uri="{0D108BD9-81ED-4DB2-BD59-A6C34878D82A}">
                    <a16:rowId xmlns:a16="http://schemas.microsoft.com/office/drawing/2014/main" val="3484583282"/>
                  </a:ext>
                </a:extLst>
              </a:tr>
              <a:tr h="378960">
                <a:tc>
                  <a:txBody>
                    <a:bodyPr/>
                    <a:lstStyle/>
                    <a:p>
                      <a:r>
                        <a:rPr lang="de-DE" sz="1400" dirty="0">
                          <a:solidFill>
                            <a:srgbClr val="4B5258"/>
                          </a:solidFill>
                        </a:rPr>
                        <a:t>Storage</a:t>
                      </a:r>
                    </a:p>
                  </a:txBody>
                  <a:tcPr/>
                </a:tc>
                <a:tc>
                  <a:txBody>
                    <a:bodyPr/>
                    <a:lstStyle/>
                    <a:p>
                      <a:pPr algn="ctr" fontAlgn="b"/>
                      <a:r>
                        <a:rPr lang="de-DE" sz="1400" kern="1200" dirty="0">
                          <a:solidFill>
                            <a:srgbClr val="4B5258"/>
                          </a:solidFill>
                          <a:latin typeface="+mn-lt"/>
                          <a:ea typeface="+mn-ea"/>
                          <a:cs typeface="+mn-cs"/>
                        </a:rPr>
                        <a:t>1.384</a:t>
                      </a:r>
                    </a:p>
                  </a:txBody>
                  <a:tcPr marL="7620" marR="7620" marT="7620" marB="0" anchor="b"/>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324690569"/>
                  </a:ext>
                </a:extLst>
              </a:tr>
              <a:tr h="378960">
                <a:tc>
                  <a:txBody>
                    <a:bodyPr/>
                    <a:lstStyle/>
                    <a:p>
                      <a:r>
                        <a:rPr lang="de-DE" sz="1400" dirty="0">
                          <a:solidFill>
                            <a:srgbClr val="4B5258"/>
                          </a:solidFill>
                        </a:rPr>
                        <a:t>Azure Data Factory</a:t>
                      </a:r>
                    </a:p>
                  </a:txBody>
                  <a:tcPr/>
                </a:tc>
                <a:tc>
                  <a:txBody>
                    <a:bodyPr/>
                    <a:lstStyle/>
                    <a:p>
                      <a:pPr algn="ctr" fontAlgn="b"/>
                      <a:endParaRPr lang="de-DE" sz="1400" kern="1200" dirty="0">
                        <a:solidFill>
                          <a:srgbClr val="4B5258"/>
                        </a:solidFill>
                        <a:latin typeface="+mn-lt"/>
                        <a:ea typeface="+mn-ea"/>
                        <a:cs typeface="+mn-cs"/>
                      </a:endParaRPr>
                    </a:p>
                  </a:txBody>
                  <a:tcPr marL="7620" marR="7620" marT="7620" marB="0" anchor="b"/>
                </a:tc>
                <a:tc>
                  <a:txBody>
                    <a:bodyPr/>
                    <a:lstStyle/>
                    <a:p>
                      <a:pPr algn="ctr"/>
                      <a:r>
                        <a:rPr lang="de-DE" sz="1400" dirty="0">
                          <a:solidFill>
                            <a:srgbClr val="4B5258"/>
                          </a:solidFill>
                        </a:rPr>
                        <a:t>10.500</a:t>
                      </a:r>
                    </a:p>
                  </a:txBody>
                  <a:tcPr/>
                </a:tc>
                <a:tc>
                  <a:txBody>
                    <a:bodyPr/>
                    <a:lstStyle/>
                    <a:p>
                      <a:pPr algn="ctr"/>
                      <a:r>
                        <a:rPr lang="de-DE" sz="1400" dirty="0">
                          <a:solidFill>
                            <a:srgbClr val="4B5258"/>
                          </a:solidFill>
                        </a:rPr>
                        <a:t>5250</a:t>
                      </a:r>
                    </a:p>
                  </a:txBody>
                  <a:tcPr/>
                </a:tc>
                <a:tc>
                  <a:txBody>
                    <a:bodyPr/>
                    <a:lstStyle/>
                    <a:p>
                      <a:pPr algn="ctr"/>
                      <a:r>
                        <a:rPr lang="de-DE" sz="1400" dirty="0">
                          <a:solidFill>
                            <a:srgbClr val="4B5258"/>
                          </a:solidFill>
                        </a:rPr>
                        <a:t>7900</a:t>
                      </a:r>
                    </a:p>
                  </a:txBody>
                  <a:tcPr/>
                </a:tc>
                <a:tc>
                  <a:txBody>
                    <a:bodyPr/>
                    <a:lstStyle/>
                    <a:p>
                      <a:pPr algn="ctr"/>
                      <a:r>
                        <a:rPr lang="de-DE" sz="1400" dirty="0">
                          <a:solidFill>
                            <a:srgbClr val="4B5258"/>
                          </a:solidFill>
                        </a:rPr>
                        <a:t>5250</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2599141263"/>
                  </a:ext>
                </a:extLst>
              </a:tr>
              <a:tr h="378960">
                <a:tc>
                  <a:txBody>
                    <a:bodyPr/>
                    <a:lstStyle/>
                    <a:p>
                      <a:r>
                        <a:rPr lang="de-DE" sz="1400" dirty="0">
                          <a:solidFill>
                            <a:srgbClr val="4B5258"/>
                          </a:solidFill>
                        </a:rPr>
                        <a:t>ADF Data </a:t>
                      </a:r>
                      <a:r>
                        <a:rPr lang="de-DE" sz="1400" dirty="0" err="1">
                          <a:solidFill>
                            <a:srgbClr val="4B5258"/>
                          </a:solidFill>
                        </a:rPr>
                        <a:t>Flows</a:t>
                      </a:r>
                      <a:endParaRPr lang="de-DE" sz="1400" dirty="0">
                        <a:solidFill>
                          <a:srgbClr val="4B5258"/>
                        </a:solidFill>
                      </a:endParaRPr>
                    </a:p>
                  </a:txBody>
                  <a:tcPr/>
                </a:tc>
                <a:tc>
                  <a:txBody>
                    <a:bodyPr/>
                    <a:lstStyle/>
                    <a:p>
                      <a:pPr algn="ctr" fontAlgn="b"/>
                      <a:endParaRPr lang="de-DE" sz="1400" kern="1200" dirty="0">
                        <a:solidFill>
                          <a:srgbClr val="4B5258"/>
                        </a:solidFill>
                        <a:latin typeface="+mn-lt"/>
                        <a:ea typeface="+mn-ea"/>
                        <a:cs typeface="+mn-cs"/>
                      </a:endParaRPr>
                    </a:p>
                  </a:txBody>
                  <a:tcPr marL="7620" marR="7620" marT="7620" marB="0" anchor="b"/>
                </a:tc>
                <a:tc>
                  <a:txBody>
                    <a:bodyPr/>
                    <a:lstStyle/>
                    <a:p>
                      <a:pPr algn="ctr"/>
                      <a:r>
                        <a:rPr lang="de-DE" sz="1400" dirty="0">
                          <a:solidFill>
                            <a:srgbClr val="4B5258"/>
                          </a:solidFill>
                        </a:rPr>
                        <a:t>8.500</a:t>
                      </a: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200</a:t>
                      </a:r>
                    </a:p>
                  </a:txBody>
                  <a:tcPr/>
                </a:tc>
                <a:tc>
                  <a:txBody>
                    <a:bodyPr/>
                    <a:lstStyle/>
                    <a:p>
                      <a:pPr algn="ctr"/>
                      <a:endParaRPr lang="de-DE" sz="1400" dirty="0">
                        <a:solidFill>
                          <a:srgbClr val="4B5258"/>
                        </a:solidFill>
                      </a:endParaRPr>
                    </a:p>
                  </a:txBody>
                  <a:tcPr/>
                </a:tc>
                <a:tc>
                  <a:txBody>
                    <a:bodyPr/>
                    <a:lstStyle/>
                    <a:p>
                      <a:endParaRPr lang="de-DE" sz="1400" dirty="0">
                        <a:solidFill>
                          <a:srgbClr val="4B5258"/>
                        </a:solidFill>
                      </a:endParaRPr>
                    </a:p>
                  </a:txBody>
                  <a:tcPr/>
                </a:tc>
                <a:extLst>
                  <a:ext uri="{0D108BD9-81ED-4DB2-BD59-A6C34878D82A}">
                    <a16:rowId xmlns:a16="http://schemas.microsoft.com/office/drawing/2014/main" val="3636875962"/>
                  </a:ext>
                </a:extLst>
              </a:tr>
              <a:tr h="378960">
                <a:tc>
                  <a:txBody>
                    <a:bodyPr/>
                    <a:lstStyle/>
                    <a:p>
                      <a:r>
                        <a:rPr lang="de-DE" sz="1400" dirty="0">
                          <a:solidFill>
                            <a:srgbClr val="4B5258"/>
                          </a:solidFill>
                        </a:rPr>
                        <a:t>Spark Streaming</a:t>
                      </a:r>
                    </a:p>
                  </a:txBody>
                  <a:tcPr/>
                </a:tc>
                <a:tc>
                  <a:txBody>
                    <a:bodyPr/>
                    <a:lstStyle/>
                    <a:p>
                      <a:pPr algn="ctr" fontAlgn="b"/>
                      <a:r>
                        <a:rPr lang="de-DE" sz="1400" kern="1200" dirty="0">
                          <a:solidFill>
                            <a:srgbClr val="4B5258"/>
                          </a:solidFill>
                          <a:latin typeface="+mn-lt"/>
                          <a:ea typeface="+mn-ea"/>
                          <a:cs typeface="+mn-cs"/>
                        </a:rPr>
                        <a:t>19.000</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r>
                        <a:rPr lang="de-DE" sz="1400" dirty="0">
                          <a:solidFill>
                            <a:srgbClr val="4B5258"/>
                          </a:solidFill>
                        </a:rPr>
                        <a:t> </a:t>
                      </a:r>
                    </a:p>
                  </a:txBody>
                  <a:tcPr/>
                </a:tc>
                <a:extLst>
                  <a:ext uri="{0D108BD9-81ED-4DB2-BD59-A6C34878D82A}">
                    <a16:rowId xmlns:a16="http://schemas.microsoft.com/office/drawing/2014/main" val="2189479744"/>
                  </a:ext>
                </a:extLst>
              </a:tr>
              <a:tr h="378960">
                <a:tc>
                  <a:txBody>
                    <a:bodyPr/>
                    <a:lstStyle/>
                    <a:p>
                      <a:r>
                        <a:rPr lang="de-DE" sz="1400" dirty="0">
                          <a:solidFill>
                            <a:srgbClr val="4B5258"/>
                          </a:solidFill>
                        </a:rPr>
                        <a:t>Spark Batch</a:t>
                      </a:r>
                    </a:p>
                  </a:txBody>
                  <a:tcPr/>
                </a:tc>
                <a:tc>
                  <a:txBody>
                    <a:bodyPr/>
                    <a:lstStyle/>
                    <a:p>
                      <a:pPr algn="ctr" fontAlgn="b"/>
                      <a:r>
                        <a:rPr lang="de-DE" sz="1400" kern="1200">
                          <a:solidFill>
                            <a:srgbClr val="4B5258"/>
                          </a:solidFill>
                          <a:latin typeface="+mn-lt"/>
                          <a:ea typeface="+mn-ea"/>
                          <a:cs typeface="+mn-cs"/>
                        </a:rPr>
                        <a:t>10.000</a:t>
                      </a:r>
                    </a:p>
                  </a:txBody>
                  <a:tcPr marL="7620" marR="7620" marT="7620" marB="0" anchor="b"/>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endParaRPr lang="de-DE" sz="1400" dirty="0">
                        <a:solidFill>
                          <a:srgbClr val="4B5258"/>
                        </a:solidFill>
                      </a:endParaRPr>
                    </a:p>
                  </a:txBody>
                  <a:tcPr/>
                </a:tc>
                <a:extLst>
                  <a:ext uri="{0D108BD9-81ED-4DB2-BD59-A6C34878D82A}">
                    <a16:rowId xmlns:a16="http://schemas.microsoft.com/office/drawing/2014/main" val="1010765435"/>
                  </a:ext>
                </a:extLst>
              </a:tr>
              <a:tr h="378960">
                <a:tc>
                  <a:txBody>
                    <a:bodyPr/>
                    <a:lstStyle/>
                    <a:p>
                      <a:r>
                        <a:rPr lang="de-DE" sz="1400" dirty="0">
                          <a:solidFill>
                            <a:srgbClr val="4B5258"/>
                          </a:solidFill>
                        </a:rPr>
                        <a:t>SQL On Demand</a:t>
                      </a:r>
                    </a:p>
                  </a:txBody>
                  <a:tcPr/>
                </a:tc>
                <a:tc>
                  <a:txBody>
                    <a:bodyPr/>
                    <a:lstStyle/>
                    <a:p>
                      <a:pPr algn="ctr" fontAlgn="b"/>
                      <a:r>
                        <a:rPr lang="de-DE" sz="1400" kern="1200" dirty="0">
                          <a:solidFill>
                            <a:srgbClr val="4B5258"/>
                          </a:solidFill>
                          <a:latin typeface="+mn-lt"/>
                          <a:ea typeface="+mn-ea"/>
                          <a:cs typeface="+mn-cs"/>
                        </a:rPr>
                        <a:t>350</a:t>
                      </a:r>
                    </a:p>
                  </a:txBody>
                  <a:tcPr marL="7620" marR="7620" marT="7620" marB="0" anchor="b"/>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820204560"/>
                  </a:ext>
                </a:extLst>
              </a:tr>
              <a:tr h="37896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sz="1400" dirty="0">
                          <a:solidFill>
                            <a:srgbClr val="4B5258"/>
                          </a:solidFill>
                        </a:rPr>
                        <a:t>IoT Hub </a:t>
                      </a:r>
                      <a:r>
                        <a:rPr lang="de-DE" sz="1400" dirty="0" err="1">
                          <a:solidFill>
                            <a:srgbClr val="4B5258"/>
                          </a:solidFill>
                        </a:rPr>
                        <a:t>with</a:t>
                      </a:r>
                      <a:r>
                        <a:rPr lang="de-DE" sz="1400" dirty="0">
                          <a:solidFill>
                            <a:srgbClr val="4B5258"/>
                          </a:solidFill>
                        </a:rPr>
                        <a:t> Clustering (S2)</a:t>
                      </a:r>
                    </a:p>
                  </a:txBody>
                  <a:tcPr/>
                </a:tc>
                <a:tc>
                  <a:txBody>
                    <a:bodyPr/>
                    <a:lstStyle/>
                    <a:p>
                      <a:pPr algn="ctr" fontAlgn="b"/>
                      <a:r>
                        <a:rPr lang="de-DE" sz="1400" kern="1200">
                          <a:solidFill>
                            <a:srgbClr val="4B5258"/>
                          </a:solidFill>
                          <a:latin typeface="+mn-lt"/>
                          <a:ea typeface="+mn-ea"/>
                          <a:cs typeface="+mn-cs"/>
                        </a:rPr>
                        <a:t>5.382</a:t>
                      </a:r>
                    </a:p>
                  </a:txBody>
                  <a:tcPr marL="7620" marR="7620" marT="7620" marB="0" anchor="b"/>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r>
                        <a:rPr lang="de-DE" sz="1400" dirty="0">
                          <a:solidFill>
                            <a:srgbClr val="4B5258"/>
                          </a:solidFill>
                        </a:rPr>
                        <a:t>1 x S2 Std</a:t>
                      </a:r>
                    </a:p>
                  </a:txBody>
                  <a:tcPr/>
                </a:tc>
                <a:extLst>
                  <a:ext uri="{0D108BD9-81ED-4DB2-BD59-A6C34878D82A}">
                    <a16:rowId xmlns:a16="http://schemas.microsoft.com/office/drawing/2014/main" val="2569693678"/>
                  </a:ext>
                </a:extLst>
              </a:tr>
              <a:tr h="378960">
                <a:tc>
                  <a:txBody>
                    <a:bodyPr/>
                    <a:lstStyle/>
                    <a:p>
                      <a:r>
                        <a:rPr lang="de-DE" sz="1400" dirty="0">
                          <a:solidFill>
                            <a:srgbClr val="4B5258"/>
                          </a:solidFill>
                        </a:rPr>
                        <a:t>IoT Hub </a:t>
                      </a:r>
                      <a:r>
                        <a:rPr lang="de-DE" sz="1400" dirty="0" err="1">
                          <a:solidFill>
                            <a:srgbClr val="4B5258"/>
                          </a:solidFill>
                        </a:rPr>
                        <a:t>direct</a:t>
                      </a:r>
                      <a:r>
                        <a:rPr lang="de-DE" sz="1400" dirty="0">
                          <a:solidFill>
                            <a:srgbClr val="4B5258"/>
                          </a:solidFill>
                        </a:rPr>
                        <a:t> (S3)</a:t>
                      </a:r>
                    </a:p>
                  </a:txBody>
                  <a:tcPr/>
                </a:tc>
                <a:tc>
                  <a:txBody>
                    <a:bodyPr/>
                    <a:lstStyle/>
                    <a:p>
                      <a:pPr algn="ctr" fontAlgn="b"/>
                      <a:r>
                        <a:rPr lang="de-DE" sz="1400" kern="1200" dirty="0">
                          <a:solidFill>
                            <a:srgbClr val="4B5258"/>
                          </a:solidFill>
                          <a:latin typeface="+mn-lt"/>
                          <a:ea typeface="+mn-ea"/>
                          <a:cs typeface="+mn-cs"/>
                        </a:rPr>
                        <a:t>26.909</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r>
                        <a:rPr lang="de-DE" sz="1400" dirty="0">
                          <a:solidFill>
                            <a:srgbClr val="4B5258"/>
                          </a:solidFill>
                        </a:rPr>
                        <a:t>1 x  S3 Std</a:t>
                      </a:r>
                    </a:p>
                  </a:txBody>
                  <a:tcPr/>
                </a:tc>
                <a:extLst>
                  <a:ext uri="{0D108BD9-81ED-4DB2-BD59-A6C34878D82A}">
                    <a16:rowId xmlns:a16="http://schemas.microsoft.com/office/drawing/2014/main" val="2901479785"/>
                  </a:ext>
                </a:extLst>
              </a:tr>
              <a:tr h="378960">
                <a:tc>
                  <a:txBody>
                    <a:bodyPr/>
                    <a:lstStyle/>
                    <a:p>
                      <a:r>
                        <a:rPr lang="de-DE" sz="1400" dirty="0">
                          <a:solidFill>
                            <a:srgbClr val="4B5258"/>
                          </a:solidFill>
                        </a:rPr>
                        <a:t>Azure Data Explorer</a:t>
                      </a:r>
                    </a:p>
                  </a:txBody>
                  <a:tcPr/>
                </a:tc>
                <a:tc>
                  <a:txBody>
                    <a:bodyPr/>
                    <a:lstStyle/>
                    <a:p>
                      <a:pPr algn="ctr" fontAlgn="b"/>
                      <a:r>
                        <a:rPr lang="de-DE" sz="1400" kern="1200" dirty="0">
                          <a:solidFill>
                            <a:srgbClr val="4B5258"/>
                          </a:solidFill>
                          <a:latin typeface="+mn-lt"/>
                          <a:ea typeface="+mn-ea"/>
                          <a:cs typeface="+mn-cs"/>
                        </a:rPr>
                        <a:t>8.800</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1329190312"/>
                  </a:ext>
                </a:extLst>
              </a:tr>
              <a:tr h="378960">
                <a:tc>
                  <a:txBody>
                    <a:bodyPr/>
                    <a:lstStyle/>
                    <a:p>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r>
                        <a:rPr lang="de-DE" sz="1400" kern="1200" dirty="0">
                          <a:solidFill>
                            <a:srgbClr val="4B5258"/>
                          </a:solidFill>
                          <a:latin typeface="+mn-lt"/>
                          <a:ea typeface="+mn-ea"/>
                          <a:cs typeface="+mn-cs"/>
                        </a:rPr>
                        <a:t>18.134</a:t>
                      </a:r>
                    </a:p>
                  </a:txBody>
                  <a:tcPr/>
                </a:tc>
                <a:tc>
                  <a:txBody>
                    <a:bodyPr/>
                    <a:lstStyle/>
                    <a:p>
                      <a:pPr algn="ctr"/>
                      <a:r>
                        <a:rPr lang="de-DE" sz="1400" dirty="0">
                          <a:solidFill>
                            <a:srgbClr val="4B5258"/>
                          </a:solidFill>
                        </a:rPr>
                        <a:t>22.365</a:t>
                      </a:r>
                    </a:p>
                  </a:txBody>
                  <a:tcPr/>
                </a:tc>
                <a:tc>
                  <a:txBody>
                    <a:bodyPr/>
                    <a:lstStyle/>
                    <a:p>
                      <a:pPr algn="ctr"/>
                      <a:r>
                        <a:rPr lang="de-DE" sz="1400" dirty="0">
                          <a:solidFill>
                            <a:srgbClr val="4B5258"/>
                          </a:solidFill>
                        </a:rPr>
                        <a:t>18.634</a:t>
                      </a:r>
                    </a:p>
                  </a:txBody>
                  <a:tcPr/>
                </a:tc>
                <a:tc>
                  <a:txBody>
                    <a:bodyPr/>
                    <a:lstStyle/>
                    <a:p>
                      <a:pPr algn="ctr"/>
                      <a:r>
                        <a:rPr lang="de-DE" sz="1400" dirty="0">
                          <a:solidFill>
                            <a:srgbClr val="4B5258"/>
                          </a:solidFill>
                        </a:rPr>
                        <a:t>21.165</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2472803550"/>
                  </a:ext>
                </a:extLst>
              </a:tr>
            </a:tbl>
          </a:graphicData>
        </a:graphic>
      </p:graphicFrame>
    </p:spTree>
    <p:extLst>
      <p:ext uri="{BB962C8B-B14F-4D97-AF65-F5344CB8AC3E}">
        <p14:creationId xmlns:p14="http://schemas.microsoft.com/office/powerpoint/2010/main" val="35256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45">
            <a:extLst>
              <a:ext uri="{FF2B5EF4-FFF2-40B4-BE49-F238E27FC236}">
                <a16:creationId xmlns:a16="http://schemas.microsoft.com/office/drawing/2014/main" id="{C0EF0DF6-B8A9-4BC2-95B1-6ACAE677A15F}"/>
              </a:ext>
              <a:ext uri="{C183D7F6-B498-43B3-948B-1728B52AA6E4}">
                <adec:decorative xmlns:adec="http://schemas.microsoft.com/office/drawing/2017/decorative" val="1"/>
              </a:ext>
            </a:extLst>
          </p:cNvPr>
          <p:cNvSpPr/>
          <p:nvPr/>
        </p:nvSpPr>
        <p:spPr bwMode="auto">
          <a:xfrm>
            <a:off x="614266" y="3563325"/>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 uri="{C183D7F6-B498-43B3-948B-1728B52AA6E4}">
                <adec:decorative xmlns:adec="http://schemas.microsoft.com/office/drawing/2017/decorative" val="1"/>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 uri="{C183D7F6-B498-43B3-948B-1728B52AA6E4}">
                <adec:decorative xmlns:adec="http://schemas.microsoft.com/office/drawing/2017/decorative" val="1"/>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Oval 42">
            <a:extLst>
              <a:ext uri="{FF2B5EF4-FFF2-40B4-BE49-F238E27FC236}">
                <a16:creationId xmlns:a16="http://schemas.microsoft.com/office/drawing/2014/main" id="{6444D682-0475-490D-8CF6-B4B4819C8063}"/>
              </a:ext>
              <a:ext uri="{C183D7F6-B498-43B3-948B-1728B52AA6E4}">
                <adec:decorative xmlns:adec="http://schemas.microsoft.com/office/drawing/2017/decorative" val="1"/>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Title 16"/>
          <p:cNvSpPr>
            <a:spLocks noGrp="1"/>
          </p:cNvSpPr>
          <p:nvPr>
            <p:ph type="title"/>
          </p:nvPr>
        </p:nvSpPr>
        <p:spPr>
          <a:xfrm>
            <a:off x="588263" y="457200"/>
            <a:ext cx="11018520" cy="553998"/>
          </a:xfrm>
        </p:spPr>
        <p:txBody>
          <a:bodyPr/>
          <a:lstStyle/>
          <a:p>
            <a:r>
              <a:rPr lang="en-US" dirty="0"/>
              <a:t>Common use cases across verticals</a:t>
            </a:r>
          </a:p>
        </p:txBody>
      </p:sp>
      <p:pic>
        <p:nvPicPr>
          <p:cNvPr id="8" name="Picture 7" descr="ADX logo">
            <a:extLst>
              <a:ext uri="{FF2B5EF4-FFF2-40B4-BE49-F238E27FC236}">
                <a16:creationId xmlns:a16="http://schemas.microsoft.com/office/drawing/2014/main" id="{0E1D0E08-762E-48BA-80A4-539F9D030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Oval 6">
            <a:extLst>
              <a:ext uri="{FF2B5EF4-FFF2-40B4-BE49-F238E27FC236}">
                <a16:creationId xmlns:a16="http://schemas.microsoft.com/office/drawing/2014/main" id="{6EEDC3FF-1C07-4A31-BAF8-6902D9E70538}"/>
              </a:ext>
              <a:ext uri="{C183D7F6-B498-43B3-948B-1728B52AA6E4}">
                <adec:decorative xmlns:adec="http://schemas.microsoft.com/office/drawing/2017/decorative" val="1"/>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Retail</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Financial</a:t>
            </a: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Audit Logs</a:t>
            </a:r>
          </a:p>
        </p:txBody>
      </p:sp>
      <p:sp>
        <p:nvSpPr>
          <p:cNvPr id="56" name="Gravity">
            <a:extLst>
              <a:ext uri="{FF2B5EF4-FFF2-40B4-BE49-F238E27FC236}">
                <a16:creationId xmlns:a16="http://schemas.microsoft.com/office/drawing/2014/main" id="{85767ED0-1A50-6C42-9492-92156B7D396C}"/>
              </a:ext>
              <a:ext uri="{C183D7F6-B498-43B3-948B-1728B52AA6E4}">
                <adec:decorative xmlns:adec="http://schemas.microsoft.com/office/drawing/2017/decorative" val="1"/>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Oil/Gas &amp; Energy</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Industrial IoT, Historian, Time Series, Grid analytics</a:t>
            </a:r>
          </a:p>
        </p:txBody>
      </p:sp>
      <p:sp>
        <p:nvSpPr>
          <p:cNvPr id="57" name="Fingerprint_E928">
            <a:extLst>
              <a:ext uri="{FF2B5EF4-FFF2-40B4-BE49-F238E27FC236}">
                <a16:creationId xmlns:a16="http://schemas.microsoft.com/office/drawing/2014/main" id="{DE81C425-18C6-0A49-A15B-1D7912A70305}"/>
              </a:ext>
              <a:ext uri="{C183D7F6-B498-43B3-948B-1728B52AA6E4}">
                <adec:decorative xmlns:adec="http://schemas.microsoft.com/office/drawing/2017/decorative" val="1"/>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Security </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Security Analytics, Threat Detection, SIEM </a:t>
            </a:r>
          </a:p>
        </p:txBody>
      </p:sp>
      <p:sp>
        <p:nvSpPr>
          <p:cNvPr id="53" name="Freeform 52">
            <a:extLst>
              <a:ext uri="{FF2B5EF4-FFF2-40B4-BE49-F238E27FC236}">
                <a16:creationId xmlns:a16="http://schemas.microsoft.com/office/drawing/2014/main" id="{AD2A4D49-E2A2-0747-A162-3106EA292C43}"/>
              </a:ext>
              <a:ext uri="{C183D7F6-B498-43B3-948B-1728B52AA6E4}">
                <adec:decorative xmlns:adec="http://schemas.microsoft.com/office/drawing/2017/decorative" val="1"/>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Healthcare</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Analytics</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Advertising</a:t>
            </a:r>
          </a:p>
        </p:txBody>
      </p:sp>
      <p:sp>
        <p:nvSpPr>
          <p:cNvPr id="77" name="Shape 8096">
            <a:extLst>
              <a:ext uri="{FF2B5EF4-FFF2-40B4-BE49-F238E27FC236}">
                <a16:creationId xmlns:a16="http://schemas.microsoft.com/office/drawing/2014/main" id="{EA25E58A-AF9A-354C-B03D-2F280D1782C9}"/>
              </a:ext>
              <a:ext uri="{C183D7F6-B498-43B3-948B-1728B52AA6E4}">
                <adec:decorative xmlns:adec="http://schemas.microsoft.com/office/drawing/2017/decorative" val="0"/>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Personalized offers, campaign management</a:t>
            </a: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Media Entertainment</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Content Delivery Network analytics, Viewer experience analytics, Live Event Analytics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2"/>
                </a:solidFill>
                <a:effectLst/>
                <a:uLnTx/>
                <a:uFillTx/>
                <a:latin typeface="+mn-lt"/>
                <a:ea typeface="+mn-ea"/>
                <a:cs typeface="Segoe UI" pitchFamily="34" charset="0"/>
              </a:rPr>
              <a:t>Automotive </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Source Sans Pro"/>
                <a:cs typeface="Source Sans Pro"/>
                <a:sym typeface="Source Sans Pro"/>
              </a:rPr>
              <a:t>Manufacturing, Connected cars, Fleet management </a:t>
            </a:r>
          </a:p>
        </p:txBody>
      </p:sp>
      <p:cxnSp>
        <p:nvCxnSpPr>
          <p:cNvPr id="4" name="Straight Connector 3">
            <a:extLst>
              <a:ext uri="{FF2B5EF4-FFF2-40B4-BE49-F238E27FC236}">
                <a16:creationId xmlns:a16="http://schemas.microsoft.com/office/drawing/2014/main" id="{FFEB7D82-6FC9-440D-A0A4-A77D71757E4B}"/>
              </a:ext>
              <a:ext uri="{C183D7F6-B498-43B3-948B-1728B52AA6E4}">
                <adec:decorative xmlns:adec="http://schemas.microsoft.com/office/drawing/2017/decorative" val="1"/>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algn="ctr"/>
            <a:r>
              <a:rPr kumimoji="0" lang="en-US" sz="1600" b="0" i="0" u="none" strike="noStrike" kern="1200" cap="none" spc="0" normalizeH="0" baseline="0" noProof="0" dirty="0">
                <a:ln w="3175">
                  <a:noFill/>
                </a:ln>
                <a:effectLst/>
                <a:uLnTx/>
                <a:uFillTx/>
                <a:ea typeface="+mn-ea"/>
                <a:cs typeface="Segoe UI" pitchFamily="34" charset="0"/>
              </a:rPr>
              <a:t>Central Observability (Logs, Traces, Metrics) and Time Series</a:t>
            </a:r>
            <a:endParaRPr lang="en-US" sz="1600" dirty="0"/>
          </a:p>
        </p:txBody>
      </p:sp>
      <p:sp>
        <p:nvSpPr>
          <p:cNvPr id="51" name="bag">
            <a:extLst>
              <a:ext uri="{FF2B5EF4-FFF2-40B4-BE49-F238E27FC236}">
                <a16:creationId xmlns:a16="http://schemas.microsoft.com/office/drawing/2014/main" id="{AE02E349-A4DD-D848-A929-3BC466691101}"/>
              </a:ext>
              <a:ext uri="{C183D7F6-B498-43B3-948B-1728B52AA6E4}">
                <adec:decorative xmlns:adec="http://schemas.microsoft.com/office/drawing/2017/decorative" val="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365F8C28-481D-41E0-AF53-1DE7DB90D04A}"/>
              </a:ext>
              <a:ext uri="{C183D7F6-B498-43B3-948B-1728B52AA6E4}">
                <adec:decorative xmlns:adec="http://schemas.microsoft.com/office/drawing/2017/decorative" val="1"/>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 uri="{C183D7F6-B498-43B3-948B-1728B52AA6E4}">
                <adec:decorative xmlns:adec="http://schemas.microsoft.com/office/drawing/2017/decorative" val="1"/>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 uri="{C183D7F6-B498-43B3-948B-1728B52AA6E4}">
                <adec:decorative xmlns:adec="http://schemas.microsoft.com/office/drawing/2017/decorative" val="1"/>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PhotoCollection_E7AA">
            <a:extLst>
              <a:ext uri="{FF2B5EF4-FFF2-40B4-BE49-F238E27FC236}">
                <a16:creationId xmlns:a16="http://schemas.microsoft.com/office/drawing/2014/main" id="{A67C9C09-B72E-324F-A89F-A130D43B675B}"/>
              </a:ext>
              <a:ext uri="{C183D7F6-B498-43B3-948B-1728B52AA6E4}">
                <adec:decorative xmlns:adec="http://schemas.microsoft.com/office/drawing/2017/decorative" val="1"/>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a:extLst>
              <a:ext uri="{FF2B5EF4-FFF2-40B4-BE49-F238E27FC236}">
                <a16:creationId xmlns:a16="http://schemas.microsoft.com/office/drawing/2014/main" id="{AA444D2B-3171-A645-BB1A-DBE975BBBAF8}"/>
              </a:ext>
              <a:ext uri="{C183D7F6-B498-43B3-948B-1728B52AA6E4}">
                <adec:decorative xmlns:adec="http://schemas.microsoft.com/office/drawing/2017/decorative" val="1"/>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 uri="{C183D7F6-B498-43B3-948B-1728B52AA6E4}">
                <adec:decorative xmlns:adec="http://schemas.microsoft.com/office/drawing/2017/decorative" val="1"/>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A317C35-4907-6C43-9E15-9C52FE2ABA38}"/>
              </a:ext>
            </a:extLst>
          </p:cNvPr>
          <p:cNvSpPr txBox="1"/>
          <p:nvPr/>
        </p:nvSpPr>
        <p:spPr>
          <a:xfrm>
            <a:off x="653002" y="360410"/>
            <a:ext cx="11077082" cy="438582"/>
          </a:xfrm>
          <a:prstGeom prst="rect">
            <a:avLst/>
          </a:prstGeom>
          <a:noFill/>
        </p:spPr>
        <p:txBody>
          <a:bodyPr wrap="squar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100" normalizeH="0" baseline="0" noProof="0" dirty="0">
                <a:ln>
                  <a:noFill/>
                </a:ln>
                <a:solidFill>
                  <a:srgbClr val="000000"/>
                </a:solidFill>
                <a:effectLst/>
                <a:uLnTx/>
                <a:uFillTx/>
                <a:latin typeface="Montserrat" charset="0"/>
                <a:ea typeface="Montserrat" charset="0"/>
                <a:cs typeface="Montserrat" charset="0"/>
              </a:rPr>
              <a:t>Cost estimation 15 min updates</a:t>
            </a:r>
          </a:p>
        </p:txBody>
      </p:sp>
      <p:sp>
        <p:nvSpPr>
          <p:cNvPr id="17" name="TextBox 16">
            <a:extLst>
              <a:ext uri="{FF2B5EF4-FFF2-40B4-BE49-F238E27FC236}">
                <a16:creationId xmlns:a16="http://schemas.microsoft.com/office/drawing/2014/main" id="{2DB32CB6-57EA-0D4D-997A-797F24D7B9A4}"/>
              </a:ext>
            </a:extLst>
          </p:cNvPr>
          <p:cNvSpPr txBox="1"/>
          <p:nvPr/>
        </p:nvSpPr>
        <p:spPr>
          <a:xfrm>
            <a:off x="829636" y="145250"/>
            <a:ext cx="4184159" cy="276999"/>
          </a:xfrm>
          <a:prstGeom prst="rect">
            <a:avLst/>
          </a:prstGeom>
          <a:noFill/>
        </p:spPr>
        <p:txBody>
          <a:bodyPr wrap="none" rtlCol="0" anchor="ctr" anchorCtr="0">
            <a:sp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Toolstack</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a:t>
            </a:r>
            <a:r>
              <a:rPr kumimoji="0" lang="en-US" sz="1200" b="0" i="0" u="none" strike="noStrike" kern="1200" cap="none" spc="300" normalizeH="0" baseline="0" noProof="0" dirty="0" err="1">
                <a:ln>
                  <a:noFill/>
                </a:ln>
                <a:solidFill>
                  <a:srgbClr val="FFFFFF"/>
                </a:solidFill>
                <a:effectLst/>
                <a:uLnTx/>
                <a:uFillTx/>
                <a:latin typeface="Montserrat" charset="0"/>
                <a:ea typeface="Montserrat" charset="0"/>
                <a:cs typeface="Montserrat" charset="0"/>
              </a:rPr>
              <a:t>Umgebungen</a:t>
            </a:r>
            <a:r>
              <a:rPr kumimoji="0" lang="en-US" sz="1200" b="0" i="0" u="none" strike="noStrike" kern="1200" cap="none" spc="300" normalizeH="0" baseline="0" noProof="0" dirty="0">
                <a:ln>
                  <a:noFill/>
                </a:ln>
                <a:solidFill>
                  <a:srgbClr val="FFFFFF"/>
                </a:solidFill>
                <a:effectLst/>
                <a:uLnTx/>
                <a:uFillTx/>
                <a:latin typeface="Montserrat" charset="0"/>
                <a:ea typeface="Montserrat" charset="0"/>
                <a:cs typeface="Montserrat" charset="0"/>
              </a:rPr>
              <a:t> und Teams</a:t>
            </a:r>
          </a:p>
        </p:txBody>
      </p:sp>
      <p:sp>
        <p:nvSpPr>
          <p:cNvPr id="18" name="Rectangle 17">
            <a:extLst>
              <a:ext uri="{FF2B5EF4-FFF2-40B4-BE49-F238E27FC236}">
                <a16:creationId xmlns:a16="http://schemas.microsoft.com/office/drawing/2014/main" id="{6624A0C1-2EEA-F24A-A11C-ACAA91E86777}"/>
              </a:ext>
            </a:extLst>
          </p:cNvPr>
          <p:cNvSpPr/>
          <p:nvPr/>
        </p:nvSpPr>
        <p:spPr>
          <a:xfrm rot="5400000">
            <a:off x="195769" y="-96823"/>
            <a:ext cx="153322" cy="761143"/>
          </a:xfrm>
          <a:prstGeom prst="rect">
            <a:avLst/>
          </a:prstGeom>
          <a:solidFill>
            <a:srgbClr val="00000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Lato Light"/>
              <a:ea typeface="+mn-ea"/>
              <a:cs typeface="+mn-cs"/>
            </a:endParaRPr>
          </a:p>
        </p:txBody>
      </p:sp>
      <p:graphicFrame>
        <p:nvGraphicFramePr>
          <p:cNvPr id="2" name="Tabelle 3">
            <a:extLst>
              <a:ext uri="{FF2B5EF4-FFF2-40B4-BE49-F238E27FC236}">
                <a16:creationId xmlns:a16="http://schemas.microsoft.com/office/drawing/2014/main" id="{EDB10AFE-3567-4056-90F0-26F00DBF0D24}"/>
              </a:ext>
            </a:extLst>
          </p:cNvPr>
          <p:cNvGraphicFramePr>
            <a:graphicFrameLocks noGrp="1"/>
          </p:cNvGraphicFramePr>
          <p:nvPr>
            <p:extLst>
              <p:ext uri="{D42A27DB-BD31-4B8C-83A1-F6EECF244321}">
                <p14:modId xmlns:p14="http://schemas.microsoft.com/office/powerpoint/2010/main" val="1386240774"/>
              </p:ext>
            </p:extLst>
          </p:nvPr>
        </p:nvGraphicFramePr>
        <p:xfrm>
          <a:off x="653002" y="1234015"/>
          <a:ext cx="10849735" cy="4248282"/>
        </p:xfrm>
        <a:graphic>
          <a:graphicData uri="http://schemas.openxmlformats.org/drawingml/2006/table">
            <a:tbl>
              <a:tblPr firstRow="1" bandRow="1">
                <a:tableStyleId>{5C22544A-7EE6-4342-B048-85BDC9FD1C3A}</a:tableStyleId>
              </a:tblPr>
              <a:tblGrid>
                <a:gridCol w="2146281">
                  <a:extLst>
                    <a:ext uri="{9D8B030D-6E8A-4147-A177-3AD203B41FA5}">
                      <a16:colId xmlns:a16="http://schemas.microsoft.com/office/drawing/2014/main" val="568703201"/>
                    </a:ext>
                  </a:extLst>
                </a:gridCol>
                <a:gridCol w="1290936">
                  <a:extLst>
                    <a:ext uri="{9D8B030D-6E8A-4147-A177-3AD203B41FA5}">
                      <a16:colId xmlns:a16="http://schemas.microsoft.com/office/drawing/2014/main" val="542947083"/>
                    </a:ext>
                  </a:extLst>
                </a:gridCol>
                <a:gridCol w="1012723">
                  <a:extLst>
                    <a:ext uri="{9D8B030D-6E8A-4147-A177-3AD203B41FA5}">
                      <a16:colId xmlns:a16="http://schemas.microsoft.com/office/drawing/2014/main" val="2523628489"/>
                    </a:ext>
                  </a:extLst>
                </a:gridCol>
                <a:gridCol w="1356852">
                  <a:extLst>
                    <a:ext uri="{9D8B030D-6E8A-4147-A177-3AD203B41FA5}">
                      <a16:colId xmlns:a16="http://schemas.microsoft.com/office/drawing/2014/main" val="1265386407"/>
                    </a:ext>
                  </a:extLst>
                </a:gridCol>
                <a:gridCol w="1229032">
                  <a:extLst>
                    <a:ext uri="{9D8B030D-6E8A-4147-A177-3AD203B41FA5}">
                      <a16:colId xmlns:a16="http://schemas.microsoft.com/office/drawing/2014/main" val="3875080697"/>
                    </a:ext>
                  </a:extLst>
                </a:gridCol>
                <a:gridCol w="1439395">
                  <a:extLst>
                    <a:ext uri="{9D8B030D-6E8A-4147-A177-3AD203B41FA5}">
                      <a16:colId xmlns:a16="http://schemas.microsoft.com/office/drawing/2014/main" val="1780427248"/>
                    </a:ext>
                  </a:extLst>
                </a:gridCol>
                <a:gridCol w="2374516">
                  <a:extLst>
                    <a:ext uri="{9D8B030D-6E8A-4147-A177-3AD203B41FA5}">
                      <a16:colId xmlns:a16="http://schemas.microsoft.com/office/drawing/2014/main" val="2110669798"/>
                    </a:ext>
                  </a:extLst>
                </a:gridCol>
              </a:tblGrid>
              <a:tr h="319482">
                <a:tc>
                  <a:txBody>
                    <a:bodyPr/>
                    <a:lstStyle/>
                    <a:p>
                      <a:r>
                        <a:rPr lang="de-DE" sz="1400" dirty="0"/>
                        <a:t>Topic</a:t>
                      </a:r>
                    </a:p>
                  </a:txBody>
                  <a:tcPr/>
                </a:tc>
                <a:tc>
                  <a:txBody>
                    <a:bodyPr/>
                    <a:lstStyle/>
                    <a:p>
                      <a:pPr algn="ctr"/>
                      <a:r>
                        <a:rPr lang="de-DE" sz="1400" dirty="0" err="1"/>
                        <a:t>Cost</a:t>
                      </a:r>
                      <a:r>
                        <a:rPr lang="de-DE" sz="1400" dirty="0"/>
                        <a:t> per Year</a:t>
                      </a:r>
                    </a:p>
                  </a:txBody>
                  <a:tcPr/>
                </a:tc>
                <a:tc>
                  <a:txBody>
                    <a:bodyPr/>
                    <a:lstStyle/>
                    <a:p>
                      <a:pPr algn="ctr"/>
                      <a:r>
                        <a:rPr lang="de-DE" sz="1400" dirty="0"/>
                        <a:t>Batch ADF</a:t>
                      </a:r>
                    </a:p>
                  </a:txBody>
                  <a:tcPr/>
                </a:tc>
                <a:tc>
                  <a:txBody>
                    <a:bodyPr/>
                    <a:lstStyle/>
                    <a:p>
                      <a:pPr algn="ctr"/>
                      <a:r>
                        <a:rPr lang="de-DE" sz="1400" dirty="0"/>
                        <a:t>Batch Spark</a:t>
                      </a:r>
                    </a:p>
                  </a:txBody>
                  <a:tcPr/>
                </a:tc>
                <a:tc>
                  <a:txBody>
                    <a:bodyPr/>
                    <a:lstStyle/>
                    <a:p>
                      <a:pPr algn="ctr"/>
                      <a:r>
                        <a:rPr lang="de-DE" sz="1400" dirty="0"/>
                        <a:t>Batch ADX</a:t>
                      </a:r>
                    </a:p>
                  </a:txBody>
                  <a:tcPr/>
                </a:tc>
                <a:tc>
                  <a:txBody>
                    <a:bodyPr/>
                    <a:lstStyle/>
                    <a:p>
                      <a:pPr algn="ctr"/>
                      <a:r>
                        <a:rPr lang="de-DE" sz="1400" dirty="0"/>
                        <a:t>Streaming ADX</a:t>
                      </a:r>
                    </a:p>
                  </a:txBody>
                  <a:tcPr/>
                </a:tc>
                <a:tc>
                  <a:txBody>
                    <a:bodyPr/>
                    <a:lstStyle/>
                    <a:p>
                      <a:r>
                        <a:rPr lang="de-DE" sz="1400" dirty="0" err="1"/>
                        <a:t>Remark</a:t>
                      </a:r>
                      <a:endParaRPr lang="de-DE" sz="1400" dirty="0"/>
                    </a:p>
                  </a:txBody>
                  <a:tcPr/>
                </a:tc>
                <a:extLst>
                  <a:ext uri="{0D108BD9-81ED-4DB2-BD59-A6C34878D82A}">
                    <a16:rowId xmlns:a16="http://schemas.microsoft.com/office/drawing/2014/main" val="3484583282"/>
                  </a:ext>
                </a:extLst>
              </a:tr>
              <a:tr h="378960">
                <a:tc>
                  <a:txBody>
                    <a:bodyPr/>
                    <a:lstStyle/>
                    <a:p>
                      <a:r>
                        <a:rPr lang="de-DE" sz="1400" dirty="0">
                          <a:solidFill>
                            <a:srgbClr val="4B5258"/>
                          </a:solidFill>
                        </a:rPr>
                        <a:t>Storage</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1.384</a:t>
                      </a:r>
                    </a:p>
                  </a:txBody>
                  <a:tcPr marL="7620" marR="7620" marT="7620" marB="0" anchor="b"/>
                </a:tc>
                <a:tc>
                  <a:txBody>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324690569"/>
                  </a:ext>
                </a:extLst>
              </a:tr>
              <a:tr h="378960">
                <a:tc>
                  <a:txBody>
                    <a:bodyPr/>
                    <a:lstStyle/>
                    <a:p>
                      <a:r>
                        <a:rPr lang="de-DE" sz="1400" dirty="0">
                          <a:solidFill>
                            <a:srgbClr val="4B5258"/>
                          </a:solidFill>
                        </a:rPr>
                        <a:t>Azure Data Factory</a:t>
                      </a:r>
                    </a:p>
                  </a:txBody>
                  <a:tcPr/>
                </a:tc>
                <a:tc>
                  <a:txBody>
                    <a:bodyPr/>
                    <a:lstStyle/>
                    <a:p>
                      <a:pPr marL="0" algn="ctr" defTabSz="914217" rtl="0" eaLnBrk="1" fontAlgn="b" latinLnBrk="0" hangingPunct="1"/>
                      <a:endParaRPr lang="de-DE" sz="1400" kern="1200" dirty="0">
                        <a:solidFill>
                          <a:srgbClr val="4B5258"/>
                        </a:solidFill>
                        <a:latin typeface="+mn-lt"/>
                        <a:ea typeface="+mn-ea"/>
                        <a:cs typeface="+mn-cs"/>
                      </a:endParaRPr>
                    </a:p>
                  </a:txBody>
                  <a:tcPr marL="7620" marR="7620" marT="7620" marB="0" anchor="b"/>
                </a:tc>
                <a:tc>
                  <a:txBody>
                    <a:bodyPr/>
                    <a:lstStyle/>
                    <a:p>
                      <a:pPr marL="0" algn="ctr" defTabSz="914217" rtl="0" eaLnBrk="1" latinLnBrk="0" hangingPunct="1"/>
                      <a:r>
                        <a:rPr lang="de-DE" sz="1400" kern="1200" dirty="0">
                          <a:solidFill>
                            <a:srgbClr val="4B5258"/>
                          </a:solidFill>
                          <a:latin typeface="+mn-lt"/>
                          <a:ea typeface="+mn-ea"/>
                          <a:cs typeface="+mn-cs"/>
                        </a:rPr>
                        <a:t>10.500</a:t>
                      </a:r>
                    </a:p>
                  </a:txBody>
                  <a:tcPr/>
                </a:tc>
                <a:tc>
                  <a:txBody>
                    <a:bodyPr/>
                    <a:lstStyle/>
                    <a:p>
                      <a:pPr marL="0" algn="ctr" defTabSz="914217" rtl="0" eaLnBrk="1" latinLnBrk="0" hangingPunct="1"/>
                      <a:r>
                        <a:rPr lang="de-DE" sz="1400" kern="1200" dirty="0">
                          <a:solidFill>
                            <a:srgbClr val="4B5258"/>
                          </a:solidFill>
                          <a:latin typeface="+mn-lt"/>
                          <a:ea typeface="+mn-ea"/>
                          <a:cs typeface="+mn-cs"/>
                        </a:rPr>
                        <a:t>5.250</a:t>
                      </a:r>
                    </a:p>
                  </a:txBody>
                  <a:tcPr/>
                </a:tc>
                <a:tc>
                  <a:txBody>
                    <a:bodyPr/>
                    <a:lstStyle/>
                    <a:p>
                      <a:pPr marL="0" algn="ctr" defTabSz="914217" rtl="0" eaLnBrk="1" latinLnBrk="0" hangingPunct="1"/>
                      <a:r>
                        <a:rPr lang="de-DE" sz="1400" kern="1200" dirty="0">
                          <a:solidFill>
                            <a:srgbClr val="4B5258"/>
                          </a:solidFill>
                          <a:latin typeface="+mn-lt"/>
                          <a:ea typeface="+mn-ea"/>
                          <a:cs typeface="+mn-cs"/>
                        </a:rPr>
                        <a:t>10.500</a:t>
                      </a:r>
                    </a:p>
                  </a:txBody>
                  <a:tcPr/>
                </a:tc>
                <a:tc>
                  <a:txBody>
                    <a:bodyPr/>
                    <a:lstStyle/>
                    <a:p>
                      <a:pPr marL="0" algn="ctr" defTabSz="914217" rtl="0" eaLnBrk="1" latinLnBrk="0" hangingPunct="1"/>
                      <a:r>
                        <a:rPr lang="de-DE" sz="1400" kern="1200" dirty="0">
                          <a:solidFill>
                            <a:srgbClr val="4B5258"/>
                          </a:solidFill>
                          <a:latin typeface="+mn-lt"/>
                          <a:ea typeface="+mn-ea"/>
                          <a:cs typeface="+mn-cs"/>
                        </a:rPr>
                        <a:t>5.250</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2599141263"/>
                  </a:ext>
                </a:extLst>
              </a:tr>
              <a:tr h="378960">
                <a:tc>
                  <a:txBody>
                    <a:bodyPr/>
                    <a:lstStyle/>
                    <a:p>
                      <a:r>
                        <a:rPr lang="de-DE" sz="1400" dirty="0">
                          <a:solidFill>
                            <a:srgbClr val="4B5258"/>
                          </a:solidFill>
                        </a:rPr>
                        <a:t>ADF Data </a:t>
                      </a:r>
                      <a:r>
                        <a:rPr lang="de-DE" sz="1400" dirty="0" err="1">
                          <a:solidFill>
                            <a:srgbClr val="4B5258"/>
                          </a:solidFill>
                        </a:rPr>
                        <a:t>Flows</a:t>
                      </a:r>
                      <a:endParaRPr lang="de-DE" sz="1400" dirty="0">
                        <a:solidFill>
                          <a:srgbClr val="4B5258"/>
                        </a:solidFill>
                      </a:endParaRP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16.900</a:t>
                      </a:r>
                    </a:p>
                  </a:txBody>
                  <a:tcPr marL="7620" marR="7620" marT="7620" marB="0" anchor="b"/>
                </a:tc>
                <a:tc>
                  <a:txBody>
                    <a:bodyPr/>
                    <a:lstStyle/>
                    <a:p>
                      <a:pPr algn="ctr" fontAlgn="b"/>
                      <a:r>
                        <a:rPr lang="de-DE" sz="1400" kern="1200" dirty="0">
                          <a:solidFill>
                            <a:srgbClr val="4B5258"/>
                          </a:solidFill>
                          <a:latin typeface="+mn-lt"/>
                          <a:ea typeface="+mn-ea"/>
                          <a:cs typeface="+mn-cs"/>
                        </a:rPr>
                        <a:t>16.900</a:t>
                      </a: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200</a:t>
                      </a:r>
                    </a:p>
                  </a:txBody>
                  <a:tcPr/>
                </a:tc>
                <a:tc>
                  <a:txBody>
                    <a:bodyPr/>
                    <a:lstStyle/>
                    <a:p>
                      <a:pPr algn="ctr"/>
                      <a:endParaRPr lang="de-DE" sz="1400" dirty="0">
                        <a:solidFill>
                          <a:srgbClr val="4B5258"/>
                        </a:solidFill>
                      </a:endParaRPr>
                    </a:p>
                  </a:txBody>
                  <a:tcPr/>
                </a:tc>
                <a:tc>
                  <a:txBody>
                    <a:bodyPr/>
                    <a:lstStyle/>
                    <a:p>
                      <a:endParaRPr lang="de-DE" sz="1400" dirty="0">
                        <a:solidFill>
                          <a:srgbClr val="4B5258"/>
                        </a:solidFill>
                      </a:endParaRPr>
                    </a:p>
                  </a:txBody>
                  <a:tcPr/>
                </a:tc>
                <a:extLst>
                  <a:ext uri="{0D108BD9-81ED-4DB2-BD59-A6C34878D82A}">
                    <a16:rowId xmlns:a16="http://schemas.microsoft.com/office/drawing/2014/main" val="3636875962"/>
                  </a:ext>
                </a:extLst>
              </a:tr>
              <a:tr h="378960">
                <a:tc>
                  <a:txBody>
                    <a:bodyPr/>
                    <a:lstStyle/>
                    <a:p>
                      <a:r>
                        <a:rPr lang="de-DE" sz="1400" dirty="0">
                          <a:solidFill>
                            <a:srgbClr val="4B5258"/>
                          </a:solidFill>
                        </a:rPr>
                        <a:t>Spark Streaming</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19.000</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r>
                        <a:rPr lang="de-DE" sz="1400" dirty="0">
                          <a:solidFill>
                            <a:srgbClr val="4B5258"/>
                          </a:solidFill>
                        </a:rPr>
                        <a:t> </a:t>
                      </a:r>
                    </a:p>
                  </a:txBody>
                  <a:tcPr/>
                </a:tc>
                <a:extLst>
                  <a:ext uri="{0D108BD9-81ED-4DB2-BD59-A6C34878D82A}">
                    <a16:rowId xmlns:a16="http://schemas.microsoft.com/office/drawing/2014/main" val="2189479744"/>
                  </a:ext>
                </a:extLst>
              </a:tr>
              <a:tr h="378960">
                <a:tc>
                  <a:txBody>
                    <a:bodyPr/>
                    <a:lstStyle/>
                    <a:p>
                      <a:r>
                        <a:rPr lang="de-DE" sz="1400" dirty="0">
                          <a:solidFill>
                            <a:srgbClr val="4B5258"/>
                          </a:solidFill>
                        </a:rPr>
                        <a:t>Spark Batch</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19.000</a:t>
                      </a:r>
                    </a:p>
                  </a:txBody>
                  <a:tcPr marL="7620" marR="7620" marT="7620" marB="0" anchor="b"/>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endParaRPr lang="de-DE" sz="1400" dirty="0">
                        <a:solidFill>
                          <a:srgbClr val="4B5258"/>
                        </a:solidFill>
                      </a:endParaRPr>
                    </a:p>
                  </a:txBody>
                  <a:tcPr/>
                </a:tc>
                <a:extLst>
                  <a:ext uri="{0D108BD9-81ED-4DB2-BD59-A6C34878D82A}">
                    <a16:rowId xmlns:a16="http://schemas.microsoft.com/office/drawing/2014/main" val="1010765435"/>
                  </a:ext>
                </a:extLst>
              </a:tr>
              <a:tr h="378960">
                <a:tc>
                  <a:txBody>
                    <a:bodyPr/>
                    <a:lstStyle/>
                    <a:p>
                      <a:r>
                        <a:rPr lang="de-DE" sz="1400" dirty="0">
                          <a:solidFill>
                            <a:srgbClr val="4B5258"/>
                          </a:solidFill>
                        </a:rPr>
                        <a:t>SQL On Demand</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350</a:t>
                      </a:r>
                    </a:p>
                  </a:txBody>
                  <a:tcPr marL="7620" marR="7620" marT="7620" marB="0" anchor="b"/>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820204560"/>
                  </a:ext>
                </a:extLst>
              </a:tr>
              <a:tr h="378960">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de-DE" sz="1400" dirty="0">
                          <a:solidFill>
                            <a:srgbClr val="4B5258"/>
                          </a:solidFill>
                        </a:rPr>
                        <a:t>IoT Hub </a:t>
                      </a:r>
                      <a:r>
                        <a:rPr lang="de-DE" sz="1400" dirty="0" err="1">
                          <a:solidFill>
                            <a:srgbClr val="4B5258"/>
                          </a:solidFill>
                        </a:rPr>
                        <a:t>with</a:t>
                      </a:r>
                      <a:r>
                        <a:rPr lang="de-DE" sz="1400" dirty="0">
                          <a:solidFill>
                            <a:srgbClr val="4B5258"/>
                          </a:solidFill>
                        </a:rPr>
                        <a:t> Clustering (S2)</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5.382</a:t>
                      </a:r>
                    </a:p>
                  </a:txBody>
                  <a:tcPr marL="7620" marR="7620" marT="7620" marB="0" anchor="b"/>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r>
                        <a:rPr lang="de-DE" sz="1400" dirty="0">
                          <a:solidFill>
                            <a:srgbClr val="4B5258"/>
                          </a:solidFill>
                        </a:rPr>
                        <a:t>1 x S2 Std</a:t>
                      </a:r>
                    </a:p>
                  </a:txBody>
                  <a:tcPr/>
                </a:tc>
                <a:extLst>
                  <a:ext uri="{0D108BD9-81ED-4DB2-BD59-A6C34878D82A}">
                    <a16:rowId xmlns:a16="http://schemas.microsoft.com/office/drawing/2014/main" val="2569693678"/>
                  </a:ext>
                </a:extLst>
              </a:tr>
              <a:tr h="378960">
                <a:tc>
                  <a:txBody>
                    <a:bodyPr/>
                    <a:lstStyle/>
                    <a:p>
                      <a:r>
                        <a:rPr lang="de-DE" sz="1400" dirty="0">
                          <a:solidFill>
                            <a:srgbClr val="4B5258"/>
                          </a:solidFill>
                        </a:rPr>
                        <a:t>IoT Hub </a:t>
                      </a:r>
                      <a:r>
                        <a:rPr lang="de-DE" sz="1400" dirty="0" err="1">
                          <a:solidFill>
                            <a:srgbClr val="4B5258"/>
                          </a:solidFill>
                        </a:rPr>
                        <a:t>direct</a:t>
                      </a:r>
                      <a:r>
                        <a:rPr lang="de-DE" sz="1400" dirty="0">
                          <a:solidFill>
                            <a:srgbClr val="4B5258"/>
                          </a:solidFill>
                        </a:rPr>
                        <a:t> (S3)</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26.909</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r>
                        <a:rPr lang="de-DE" sz="1400" dirty="0">
                          <a:solidFill>
                            <a:srgbClr val="4B5258"/>
                          </a:solidFill>
                        </a:rPr>
                        <a:t>1 x  S3 Std</a:t>
                      </a:r>
                    </a:p>
                  </a:txBody>
                  <a:tcPr/>
                </a:tc>
                <a:extLst>
                  <a:ext uri="{0D108BD9-81ED-4DB2-BD59-A6C34878D82A}">
                    <a16:rowId xmlns:a16="http://schemas.microsoft.com/office/drawing/2014/main" val="2901479785"/>
                  </a:ext>
                </a:extLst>
              </a:tr>
              <a:tr h="378960">
                <a:tc>
                  <a:txBody>
                    <a:bodyPr/>
                    <a:lstStyle/>
                    <a:p>
                      <a:r>
                        <a:rPr lang="de-DE" sz="1400" dirty="0">
                          <a:solidFill>
                            <a:srgbClr val="4B5258"/>
                          </a:solidFill>
                        </a:rPr>
                        <a:t>Azure Data Explorer</a:t>
                      </a:r>
                    </a:p>
                  </a:txBody>
                  <a:tcPr/>
                </a:tc>
                <a:tc>
                  <a:txBody>
                    <a:bodyPr/>
                    <a:lstStyle/>
                    <a:p>
                      <a:pPr marL="0" algn="ctr" defTabSz="914217" rtl="0" eaLnBrk="1" fontAlgn="b" latinLnBrk="0" hangingPunct="1"/>
                      <a:r>
                        <a:rPr lang="de-DE" sz="1400" kern="1200" dirty="0">
                          <a:solidFill>
                            <a:srgbClr val="4B5258"/>
                          </a:solidFill>
                          <a:latin typeface="+mn-lt"/>
                          <a:ea typeface="+mn-ea"/>
                          <a:cs typeface="+mn-cs"/>
                        </a:rPr>
                        <a:t>8.800</a:t>
                      </a:r>
                    </a:p>
                  </a:txBody>
                  <a:tcPr marL="7620" marR="7620" marT="7620" marB="0" anchor="b"/>
                </a:tc>
                <a:tc>
                  <a:txBody>
                    <a:bodyPr/>
                    <a:lstStyle/>
                    <a:p>
                      <a:pPr algn="ctr"/>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algn="ctr"/>
                      <a:r>
                        <a:rPr lang="de-DE" sz="1400" dirty="0">
                          <a:solidFill>
                            <a:srgbClr val="4B5258"/>
                          </a:solidFill>
                        </a:rPr>
                        <a:t>x</a:t>
                      </a:r>
                    </a:p>
                  </a:txBody>
                  <a:tcPr/>
                </a:tc>
                <a:tc>
                  <a:txBody>
                    <a:bodyPr/>
                    <a:lstStyle/>
                    <a:p>
                      <a:pPr algn="ctr"/>
                      <a:r>
                        <a:rPr lang="de-DE" sz="1400" dirty="0">
                          <a:solidFill>
                            <a:srgbClr val="4B5258"/>
                          </a:solidFill>
                        </a:rPr>
                        <a:t>x</a:t>
                      </a:r>
                    </a:p>
                  </a:txBody>
                  <a:tcPr/>
                </a:tc>
                <a:tc>
                  <a:txBody>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lang="de-DE" sz="1100" dirty="0">
                        <a:solidFill>
                          <a:srgbClr val="4B5258"/>
                        </a:solidFill>
                      </a:endParaRPr>
                    </a:p>
                  </a:txBody>
                  <a:tcPr/>
                </a:tc>
                <a:extLst>
                  <a:ext uri="{0D108BD9-81ED-4DB2-BD59-A6C34878D82A}">
                    <a16:rowId xmlns:a16="http://schemas.microsoft.com/office/drawing/2014/main" val="1329190312"/>
                  </a:ext>
                </a:extLst>
              </a:tr>
              <a:tr h="378960">
                <a:tc>
                  <a:txBody>
                    <a:bodyPr/>
                    <a:lstStyle/>
                    <a:p>
                      <a:endParaRPr lang="de-DE" sz="1400" dirty="0">
                        <a:solidFill>
                          <a:srgbClr val="4B5258"/>
                        </a:solidFill>
                      </a:endParaRPr>
                    </a:p>
                  </a:txBody>
                  <a:tcPr/>
                </a:tc>
                <a:tc>
                  <a:txBody>
                    <a:bodyPr/>
                    <a:lstStyle/>
                    <a:p>
                      <a:pPr algn="ctr"/>
                      <a:endParaRPr lang="de-DE" sz="1400" dirty="0">
                        <a:solidFill>
                          <a:srgbClr val="4B5258"/>
                        </a:solidFill>
                      </a:endParaRPr>
                    </a:p>
                  </a:txBody>
                  <a:tcPr/>
                </a:tc>
                <a:tc>
                  <a:txBody>
                    <a:bodyPr/>
                    <a:lstStyle/>
                    <a:p>
                      <a:pPr marL="0" algn="ctr" defTabSz="914217" rtl="0" eaLnBrk="1" latinLnBrk="0" hangingPunct="1"/>
                      <a:r>
                        <a:rPr lang="de-DE" sz="1400" kern="1200" dirty="0">
                          <a:solidFill>
                            <a:srgbClr val="4B5258"/>
                          </a:solidFill>
                          <a:latin typeface="+mn-lt"/>
                          <a:ea typeface="+mn-ea"/>
                          <a:cs typeface="+mn-cs"/>
                        </a:rPr>
                        <a:t>29.134</a:t>
                      </a:r>
                    </a:p>
                  </a:txBody>
                  <a:tcPr/>
                </a:tc>
                <a:tc>
                  <a:txBody>
                    <a:bodyPr/>
                    <a:lstStyle/>
                    <a:p>
                      <a:pPr marL="0" algn="ctr" defTabSz="914217" rtl="0" eaLnBrk="1" latinLnBrk="0" hangingPunct="1"/>
                      <a:r>
                        <a:rPr lang="de-DE" sz="1400" kern="1200" dirty="0">
                          <a:solidFill>
                            <a:srgbClr val="4B5258"/>
                          </a:solidFill>
                          <a:latin typeface="+mn-lt"/>
                          <a:ea typeface="+mn-ea"/>
                          <a:cs typeface="+mn-cs"/>
                        </a:rPr>
                        <a:t>31.365</a:t>
                      </a:r>
                    </a:p>
                  </a:txBody>
                  <a:tcPr/>
                </a:tc>
                <a:tc>
                  <a:txBody>
                    <a:bodyPr/>
                    <a:lstStyle/>
                    <a:p>
                      <a:pPr algn="ctr"/>
                      <a:r>
                        <a:rPr lang="de-DE" sz="1400" dirty="0">
                          <a:solidFill>
                            <a:srgbClr val="4B5258"/>
                          </a:solidFill>
                        </a:rPr>
                        <a:t>21.234</a:t>
                      </a:r>
                    </a:p>
                  </a:txBody>
                  <a:tcPr/>
                </a:tc>
                <a:tc>
                  <a:txBody>
                    <a:bodyPr/>
                    <a:lstStyle/>
                    <a:p>
                      <a:pPr algn="ctr"/>
                      <a:r>
                        <a:rPr lang="de-DE" sz="1400" dirty="0">
                          <a:solidFill>
                            <a:srgbClr val="4B5258"/>
                          </a:solidFill>
                        </a:rPr>
                        <a:t>21.165</a:t>
                      </a:r>
                    </a:p>
                  </a:txBody>
                  <a:tcPr/>
                </a:tc>
                <a:tc>
                  <a:txBody>
                    <a:bodyPr/>
                    <a:lstStyle/>
                    <a:p>
                      <a:endParaRPr lang="de-DE" sz="1400" dirty="0">
                        <a:solidFill>
                          <a:srgbClr val="4B5258"/>
                        </a:solidFill>
                      </a:endParaRPr>
                    </a:p>
                  </a:txBody>
                  <a:tcPr/>
                </a:tc>
                <a:extLst>
                  <a:ext uri="{0D108BD9-81ED-4DB2-BD59-A6C34878D82A}">
                    <a16:rowId xmlns:a16="http://schemas.microsoft.com/office/drawing/2014/main" val="2472803550"/>
                  </a:ext>
                </a:extLst>
              </a:tr>
            </a:tbl>
          </a:graphicData>
        </a:graphic>
      </p:graphicFrame>
    </p:spTree>
    <p:extLst>
      <p:ext uri="{BB962C8B-B14F-4D97-AF65-F5344CB8AC3E}">
        <p14:creationId xmlns:p14="http://schemas.microsoft.com/office/powerpoint/2010/main" val="392751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8078E76-F8C0-4124-A381-8F9C1A86E843}"/>
              </a:ext>
              <a:ext uri="{C183D7F6-B498-43B3-948B-1728B52AA6E4}">
                <adec:decorative xmlns:adec="http://schemas.microsoft.com/office/drawing/2017/decorative" val="1"/>
              </a:ext>
            </a:extLst>
          </p:cNvPr>
          <p:cNvSpPr/>
          <p:nvPr/>
        </p:nvSpPr>
        <p:spPr bwMode="auto">
          <a:xfrm>
            <a:off x="0" y="1436688"/>
            <a:ext cx="12192000" cy="548000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36E3997F-21F4-4D32-B0E8-0C7801680559}"/>
              </a:ext>
            </a:extLst>
          </p:cNvPr>
          <p:cNvSpPr>
            <a:spLocks noGrp="1"/>
          </p:cNvSpPr>
          <p:nvPr>
            <p:ph type="title"/>
          </p:nvPr>
        </p:nvSpPr>
        <p:spPr/>
        <p:txBody>
          <a:bodyPr/>
          <a:lstStyle/>
          <a:p>
            <a:r>
              <a:rPr lang="en-US" dirty="0"/>
              <a:t>Product Links</a:t>
            </a:r>
          </a:p>
        </p:txBody>
      </p:sp>
      <p:sp>
        <p:nvSpPr>
          <p:cNvPr id="24" name="Text Placeholder 2">
            <a:extLst>
              <a:ext uri="{FF2B5EF4-FFF2-40B4-BE49-F238E27FC236}">
                <a16:creationId xmlns:a16="http://schemas.microsoft.com/office/drawing/2014/main" id="{261662A2-08B1-4A20-BE05-16E90007B048}"/>
              </a:ext>
            </a:extLst>
          </p:cNvPr>
          <p:cNvSpPr txBox="1">
            <a:spLocks/>
          </p:cNvSpPr>
          <p:nvPr/>
        </p:nvSpPr>
        <p:spPr>
          <a:xfrm>
            <a:off x="605379" y="1493254"/>
            <a:ext cx="11292934" cy="55034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dirty="0">
                <a:solidFill>
                  <a:schemeClr val="accent1"/>
                </a:solidFill>
              </a:rPr>
              <a:t>Product</a:t>
            </a:r>
          </a:p>
          <a:p>
            <a:r>
              <a:rPr lang="en-US" sz="1600" dirty="0">
                <a:solidFill>
                  <a:schemeClr val="bg2"/>
                </a:solidFill>
              </a:rPr>
              <a:t>Product Page: </a:t>
            </a:r>
            <a:r>
              <a:rPr lang="en-US" sz="1600" dirty="0">
                <a:solidFill>
                  <a:schemeClr val="bg2"/>
                </a:solidFill>
                <a:hlinkClick r:id="rId3">
                  <a:extLst>
                    <a:ext uri="{A12FA001-AC4F-418D-AE19-62706E023703}">
                      <ahyp:hlinkClr xmlns:ahyp="http://schemas.microsoft.com/office/drawing/2018/hyperlinkcolor" val="tx"/>
                    </a:ext>
                  </a:extLst>
                </a:hlinkClick>
              </a:rPr>
              <a:t>http://aka.ms/AzureDataExplorer</a:t>
            </a:r>
            <a:endParaRPr lang="en-US" sz="1600" dirty="0">
              <a:solidFill>
                <a:schemeClr val="bg2"/>
              </a:solidFill>
            </a:endParaRPr>
          </a:p>
          <a:p>
            <a:r>
              <a:rPr lang="en-US" sz="1600" dirty="0">
                <a:solidFill>
                  <a:schemeClr val="bg2"/>
                </a:solidFill>
              </a:rPr>
              <a:t>Docs: </a:t>
            </a:r>
            <a:r>
              <a:rPr lang="en-US" sz="1600" u="sng" dirty="0">
                <a:solidFill>
                  <a:schemeClr val="bg2"/>
                </a:solidFill>
                <a:hlinkClick r:id="rId4">
                  <a:extLst>
                    <a:ext uri="{A12FA001-AC4F-418D-AE19-62706E023703}">
                      <ahyp:hlinkClr xmlns:ahyp="http://schemas.microsoft.com/office/drawing/2018/hyperlinkcolor" val="tx"/>
                    </a:ext>
                  </a:extLst>
                </a:hlinkClick>
              </a:rPr>
              <a:t>https://aka.ms/adx.docs</a:t>
            </a:r>
            <a:r>
              <a:rPr lang="en-US" sz="1600" dirty="0">
                <a:solidFill>
                  <a:schemeClr val="bg2"/>
                </a:solidFill>
              </a:rPr>
              <a:t> </a:t>
            </a:r>
          </a:p>
          <a:p>
            <a:r>
              <a:rPr lang="en-US" sz="1600" dirty="0">
                <a:solidFill>
                  <a:schemeClr val="bg2"/>
                </a:solidFill>
              </a:rPr>
              <a:t>Cost Estimator: </a:t>
            </a:r>
            <a:r>
              <a:rPr lang="en-US" sz="1600" dirty="0">
                <a:solidFill>
                  <a:schemeClr val="bg2"/>
                </a:solidFill>
                <a:hlinkClick r:id="rId5">
                  <a:extLst>
                    <a:ext uri="{A12FA001-AC4F-418D-AE19-62706E023703}">
                      <ahyp:hlinkClr xmlns:ahyp="http://schemas.microsoft.com/office/drawing/2018/hyperlinkcolor" val="tx"/>
                    </a:ext>
                  </a:extLst>
                </a:hlinkClick>
              </a:rPr>
              <a:t>http://aka.ms/adx.cost</a:t>
            </a:r>
            <a:endParaRPr lang="en-US" sz="1600" dirty="0">
              <a:solidFill>
                <a:schemeClr val="bg2"/>
              </a:solidFill>
            </a:endParaRPr>
          </a:p>
          <a:p>
            <a:r>
              <a:rPr lang="en-US" sz="1600" dirty="0">
                <a:solidFill>
                  <a:schemeClr val="bg2"/>
                </a:solidFill>
              </a:rPr>
              <a:t>Free online Courses:</a:t>
            </a:r>
          </a:p>
          <a:p>
            <a:pPr marL="0" indent="0">
              <a:buFont typeface="Wingdings" panose="05000000000000000000" pitchFamily="2" charset="2"/>
              <a:buNone/>
            </a:pPr>
            <a:r>
              <a:rPr lang="en-US" sz="1600" dirty="0">
                <a:solidFill>
                  <a:schemeClr val="bg2"/>
                </a:solidFill>
              </a:rPr>
              <a:t>          </a:t>
            </a:r>
            <a:r>
              <a:rPr lang="en-US" sz="1600" dirty="0">
                <a:solidFill>
                  <a:schemeClr val="bg2"/>
                </a:solidFill>
                <a:hlinkClick r:id="rId6" tooltip="https://app.pluralsight.com/library/courses/kusto-query-language-kql-from-scratch">
                  <a:extLst>
                    <a:ext uri="{A12FA001-AC4F-418D-AE19-62706E023703}">
                      <ahyp:hlinkClr xmlns:ahyp="http://schemas.microsoft.com/office/drawing/2018/hyperlinkcolor" val="tx"/>
                    </a:ext>
                  </a:extLst>
                </a:hlinkClick>
              </a:rPr>
              <a:t>KQL from Scratch</a:t>
            </a:r>
            <a:r>
              <a:rPr lang="en-US" sz="1600" dirty="0">
                <a:solidFill>
                  <a:schemeClr val="bg2"/>
                </a:solidFill>
              </a:rPr>
              <a:t>, </a:t>
            </a:r>
            <a:r>
              <a:rPr lang="en-US" sz="1600" dirty="0">
                <a:solidFill>
                  <a:schemeClr val="bg2"/>
                </a:solidFill>
                <a:hlinkClick r:id="rId7" tooltip="https://aka.ms/adx.pluralsight.azure-data-exploring">
                  <a:extLst>
                    <a:ext uri="{A12FA001-AC4F-418D-AE19-62706E023703}">
                      <ahyp:hlinkClr xmlns:ahyp="http://schemas.microsoft.com/office/drawing/2018/hyperlinkcolor" val="tx"/>
                    </a:ext>
                  </a:extLst>
                </a:hlinkClick>
              </a:rPr>
              <a:t>Azure data exploring</a:t>
            </a:r>
            <a:r>
              <a:rPr lang="en-US" sz="1600" dirty="0">
                <a:solidFill>
                  <a:schemeClr val="bg2"/>
                </a:solidFill>
              </a:rPr>
              <a:t>, </a:t>
            </a:r>
            <a:r>
              <a:rPr lang="en-US" sz="1600" dirty="0">
                <a:solidFill>
                  <a:schemeClr val="bg2"/>
                </a:solidFill>
                <a:hlinkClick r:id="rId8" tooltip="https://aka.ms/adx.pluralsight.how-to-start-with-adx">
                  <a:extLst>
                    <a:ext uri="{A12FA001-AC4F-418D-AE19-62706E023703}">
                      <ahyp:hlinkClr xmlns:ahyp="http://schemas.microsoft.com/office/drawing/2018/hyperlinkcolor" val="tx"/>
                    </a:ext>
                  </a:extLst>
                </a:hlinkClick>
              </a:rPr>
              <a:t>How to start with Azure Data Explorer</a:t>
            </a:r>
            <a:r>
              <a:rPr lang="en-US" sz="1600" dirty="0">
                <a:solidFill>
                  <a:schemeClr val="bg2"/>
                </a:solidFill>
              </a:rPr>
              <a:t> (</a:t>
            </a:r>
            <a:r>
              <a:rPr lang="en-US" sz="1600" dirty="0">
                <a:solidFill>
                  <a:schemeClr val="bg2"/>
                </a:solidFill>
                <a:hlinkClick r:id="rId9" tooltip="https://aka.ms/adx.pluralsight.how-to-start-with-adx.blog">
                  <a:extLst>
                    <a:ext uri="{A12FA001-AC4F-418D-AE19-62706E023703}">
                      <ahyp:hlinkClr xmlns:ahyp="http://schemas.microsoft.com/office/drawing/2018/hyperlinkcolor" val="tx"/>
                    </a:ext>
                  </a:extLst>
                </a:hlinkClick>
              </a:rPr>
              <a:t>blog</a:t>
            </a:r>
            <a:r>
              <a:rPr lang="en-US" sz="1600" dirty="0">
                <a:solidFill>
                  <a:schemeClr val="bg2"/>
                </a:solidFill>
              </a:rPr>
              <a:t>), </a:t>
            </a:r>
            <a:r>
              <a:rPr lang="en-US" sz="1600" dirty="0">
                <a:solidFill>
                  <a:schemeClr val="bg2"/>
                </a:solidFill>
                <a:hlinkClick r:id="rId10" tooltip="https://aka.ms/adx.pluralsight.advanced-kql">
                  <a:extLst>
                    <a:ext uri="{A12FA001-AC4F-418D-AE19-62706E023703}">
                      <ahyp:hlinkClr xmlns:ahyp="http://schemas.microsoft.com/office/drawing/2018/hyperlinkcolor" val="tx"/>
                    </a:ext>
                  </a:extLst>
                </a:hlinkClick>
              </a:rPr>
              <a:t>Advanced KQL</a:t>
            </a:r>
            <a:r>
              <a:rPr lang="en-US" sz="1600" dirty="0">
                <a:solidFill>
                  <a:schemeClr val="bg2"/>
                </a:solidFill>
              </a:rPr>
              <a:t> (</a:t>
            </a:r>
            <a:r>
              <a:rPr lang="en-US" sz="1600" dirty="0">
                <a:solidFill>
                  <a:schemeClr val="bg2"/>
                </a:solidFill>
                <a:hlinkClick r:id="rId11" tooltip="https://aka.ms/adx.pluralsight.advanced-kql.blog">
                  <a:extLst>
                    <a:ext uri="{A12FA001-AC4F-418D-AE19-62706E023703}">
                      <ahyp:hlinkClr xmlns:ahyp="http://schemas.microsoft.com/office/drawing/2018/hyperlinkcolor" val="tx"/>
                    </a:ext>
                  </a:extLst>
                </a:hlinkClick>
              </a:rPr>
              <a:t>blog</a:t>
            </a:r>
            <a:r>
              <a:rPr lang="en-US" sz="1600" dirty="0">
                <a:solidFill>
                  <a:schemeClr val="bg2"/>
                </a:solidFill>
              </a:rPr>
              <a:t>)</a:t>
            </a:r>
          </a:p>
          <a:p>
            <a:r>
              <a:rPr lang="en-US" sz="1600" dirty="0">
                <a:solidFill>
                  <a:schemeClr val="bg2"/>
                </a:solidFill>
              </a:rPr>
              <a:t>Lab: </a:t>
            </a:r>
            <a:r>
              <a:rPr lang="en-US" sz="1600" dirty="0">
                <a:solidFill>
                  <a:schemeClr val="bg2"/>
                </a:solidFill>
                <a:hlinkClick r:id="rId12">
                  <a:extLst>
                    <a:ext uri="{A12FA001-AC4F-418D-AE19-62706E023703}">
                      <ahyp:hlinkClr xmlns:ahyp="http://schemas.microsoft.com/office/drawing/2018/hyperlinkcolor" val="tx"/>
                    </a:ext>
                  </a:extLst>
                </a:hlinkClick>
              </a:rPr>
              <a:t>https://aka.ms/adx.lab</a:t>
            </a:r>
            <a:endParaRPr lang="en-US" sz="1600" dirty="0">
              <a:solidFill>
                <a:schemeClr val="bg2"/>
              </a:solidFill>
            </a:endParaRPr>
          </a:p>
          <a:p>
            <a:r>
              <a:rPr lang="en-US" sz="1600" dirty="0">
                <a:solidFill>
                  <a:schemeClr val="bg2"/>
                </a:solidFill>
              </a:rPr>
              <a:t>Whitepaper: </a:t>
            </a:r>
            <a:r>
              <a:rPr lang="en-US" sz="1600" u="sng" dirty="0">
                <a:solidFill>
                  <a:schemeClr val="bg2"/>
                </a:solidFill>
                <a:hlinkClick r:id="rId13">
                  <a:extLst>
                    <a:ext uri="{A12FA001-AC4F-418D-AE19-62706E023703}">
                      <ahyp:hlinkClr xmlns:ahyp="http://schemas.microsoft.com/office/drawing/2018/hyperlinkcolor" val="tx"/>
                    </a:ext>
                  </a:extLst>
                </a:hlinkClick>
              </a:rPr>
              <a:t>https://azure.microsoft.com/en-us/resources/azure-data-explorer/en-us/</a:t>
            </a:r>
            <a:r>
              <a:rPr lang="en-US" sz="1600" u="sng" dirty="0">
                <a:solidFill>
                  <a:schemeClr val="bg2"/>
                </a:solidFill>
              </a:rPr>
              <a:t> </a:t>
            </a:r>
            <a:endParaRPr lang="en-US" sz="1600" dirty="0">
              <a:solidFill>
                <a:schemeClr val="bg2"/>
              </a:solidFill>
            </a:endParaRPr>
          </a:p>
          <a:p>
            <a:r>
              <a:rPr lang="en-US" sz="1600" dirty="0">
                <a:solidFill>
                  <a:schemeClr val="bg2"/>
                </a:solidFill>
              </a:rPr>
              <a:t>101 blog: </a:t>
            </a:r>
            <a:r>
              <a:rPr lang="en-US" sz="1600" u="sng" dirty="0">
                <a:solidFill>
                  <a:schemeClr val="bg2"/>
                </a:solidFill>
                <a:hlinkClick r:id="rId14">
                  <a:extLst>
                    <a:ext uri="{A12FA001-AC4F-418D-AE19-62706E023703}">
                      <ahyp:hlinkClr xmlns:ahyp="http://schemas.microsoft.com/office/drawing/2018/hyperlinkcolor" val="tx"/>
                    </a:ext>
                  </a:extLst>
                </a:hlinkClick>
              </a:rPr>
              <a:t>https://azure.microsoft.com/en-us/blog/azure-data-explorer-technology-101/</a:t>
            </a:r>
            <a:r>
              <a:rPr lang="en-US" sz="1600" u="sng" dirty="0">
                <a:solidFill>
                  <a:schemeClr val="bg2"/>
                </a:solidFill>
              </a:rPr>
              <a:t> </a:t>
            </a:r>
          </a:p>
          <a:p>
            <a:r>
              <a:rPr lang="en-US" sz="1600" dirty="0">
                <a:solidFill>
                  <a:schemeClr val="bg2"/>
                </a:solidFill>
              </a:rPr>
              <a:t>Trial Cluster - </a:t>
            </a:r>
            <a:r>
              <a:rPr lang="en-US" sz="1600" dirty="0">
                <a:solidFill>
                  <a:schemeClr val="bg2"/>
                </a:solidFill>
                <a:hlinkClick r:id="rId15" tooltip="http://aka.ms/adx.try">
                  <a:extLst>
                    <a:ext uri="{A12FA001-AC4F-418D-AE19-62706E023703}">
                      <ahyp:hlinkClr xmlns:ahyp="http://schemas.microsoft.com/office/drawing/2018/hyperlinkcolor" val="tx"/>
                    </a:ext>
                  </a:extLst>
                </a:hlinkClick>
              </a:rPr>
              <a:t>http://aka.ms/adx.try</a:t>
            </a:r>
            <a:endParaRPr lang="en-US" sz="1600" dirty="0">
              <a:solidFill>
                <a:schemeClr val="bg2"/>
              </a:solidFill>
            </a:endParaRPr>
          </a:p>
          <a:p>
            <a:r>
              <a:rPr lang="en-US" sz="1600" dirty="0">
                <a:solidFill>
                  <a:schemeClr val="bg2"/>
                </a:solidFill>
              </a:rPr>
              <a:t>Reference Architectures - </a:t>
            </a:r>
            <a:r>
              <a:rPr lang="en-US" sz="1600" dirty="0">
                <a:solidFill>
                  <a:schemeClr val="bg2"/>
                </a:solidFill>
                <a:hlinkClick r:id="rId16">
                  <a:extLst>
                    <a:ext uri="{A12FA001-AC4F-418D-AE19-62706E023703}">
                      <ahyp:hlinkClr xmlns:ahyp="http://schemas.microsoft.com/office/drawing/2018/hyperlinkcolor" val="tx"/>
                    </a:ext>
                  </a:extLst>
                </a:hlinkClick>
              </a:rPr>
              <a:t>https://aka.ms/adx.architectures</a:t>
            </a:r>
            <a:r>
              <a:rPr lang="en-US" sz="1600" dirty="0">
                <a:solidFill>
                  <a:schemeClr val="bg2"/>
                </a:solidFill>
              </a:rPr>
              <a:t> </a:t>
            </a:r>
          </a:p>
          <a:p>
            <a:endParaRPr lang="en-US" sz="1600" b="1" dirty="0">
              <a:solidFill>
                <a:schemeClr val="accent1"/>
              </a:solidFill>
            </a:endParaRPr>
          </a:p>
          <a:p>
            <a:pPr marL="0" indent="0">
              <a:buFont typeface="Wingdings" panose="05000000000000000000" pitchFamily="2" charset="2"/>
              <a:buNone/>
            </a:pPr>
            <a:r>
              <a:rPr lang="en-US" sz="1600" b="1" dirty="0">
                <a:solidFill>
                  <a:schemeClr val="accent1"/>
                </a:solidFill>
              </a:rPr>
              <a:t>Social and Community </a:t>
            </a:r>
          </a:p>
          <a:p>
            <a:r>
              <a:rPr lang="en-US" sz="1600" dirty="0">
                <a:solidFill>
                  <a:schemeClr val="bg2"/>
                </a:solidFill>
              </a:rPr>
              <a:t>Twitter: </a:t>
            </a:r>
            <a:r>
              <a:rPr lang="en-US" sz="1600" dirty="0">
                <a:solidFill>
                  <a:schemeClr val="bg2"/>
                </a:solidFill>
                <a:hlinkClick r:id="rId17">
                  <a:extLst>
                    <a:ext uri="{A12FA001-AC4F-418D-AE19-62706E023703}">
                      <ahyp:hlinkClr xmlns:ahyp="http://schemas.microsoft.com/office/drawing/2018/hyperlinkcolor" val="tx"/>
                    </a:ext>
                  </a:extLst>
                </a:hlinkClick>
              </a:rPr>
              <a:t>@AzDataExplorer</a:t>
            </a:r>
            <a:endParaRPr lang="en-US" sz="1600" dirty="0">
              <a:solidFill>
                <a:schemeClr val="bg2"/>
              </a:solidFill>
            </a:endParaRPr>
          </a:p>
          <a:p>
            <a:r>
              <a:rPr lang="en-US" sz="1600" dirty="0">
                <a:solidFill>
                  <a:schemeClr val="bg2"/>
                </a:solidFill>
              </a:rPr>
              <a:t>Tech Community Blog: </a:t>
            </a:r>
            <a:r>
              <a:rPr lang="en-US" sz="1600" dirty="0">
                <a:solidFill>
                  <a:schemeClr val="bg2"/>
                </a:solidFill>
                <a:hlinkClick r:id="rId18">
                  <a:extLst>
                    <a:ext uri="{A12FA001-AC4F-418D-AE19-62706E023703}">
                      <ahyp:hlinkClr xmlns:ahyp="http://schemas.microsoft.com/office/drawing/2018/hyperlinkcolor" val="tx"/>
                    </a:ext>
                  </a:extLst>
                </a:hlinkClick>
              </a:rPr>
              <a:t>https://aka.ms/adx.blog</a:t>
            </a:r>
            <a:r>
              <a:rPr lang="en-US" sz="1600" dirty="0">
                <a:solidFill>
                  <a:schemeClr val="bg2"/>
                </a:solidFill>
              </a:rPr>
              <a:t> </a:t>
            </a:r>
          </a:p>
          <a:p>
            <a:r>
              <a:rPr lang="en-US" sz="1600" dirty="0">
                <a:solidFill>
                  <a:schemeClr val="bg2"/>
                </a:solidFill>
              </a:rPr>
              <a:t>Tech Community Forum: </a:t>
            </a:r>
            <a:r>
              <a:rPr lang="en-US" sz="1600" dirty="0">
                <a:solidFill>
                  <a:schemeClr val="bg2"/>
                </a:solidFill>
                <a:hlinkClick r:id="rId19" tooltip="https://aka.ms/adxtechcommunity">
                  <a:extLst>
                    <a:ext uri="{A12FA001-AC4F-418D-AE19-62706E023703}">
                      <ahyp:hlinkClr xmlns:ahyp="http://schemas.microsoft.com/office/drawing/2018/hyperlinkcolor" val="tx"/>
                    </a:ext>
                  </a:extLst>
                </a:hlinkClick>
              </a:rPr>
              <a:t>http://aka.ms/adx.techcommunity</a:t>
            </a:r>
            <a:endParaRPr lang="en-US" sz="1600" dirty="0">
              <a:solidFill>
                <a:schemeClr val="bg2"/>
              </a:solidFill>
            </a:endParaRPr>
          </a:p>
          <a:p>
            <a:r>
              <a:rPr lang="en-US" sz="1600" dirty="0">
                <a:solidFill>
                  <a:schemeClr val="bg2"/>
                </a:solidFill>
              </a:rPr>
              <a:t>Stack overflow:  </a:t>
            </a:r>
            <a:r>
              <a:rPr lang="en-US" sz="1600" dirty="0">
                <a:solidFill>
                  <a:schemeClr val="bg2"/>
                </a:solidFill>
                <a:hlinkClick r:id="rId20">
                  <a:extLst>
                    <a:ext uri="{A12FA001-AC4F-418D-AE19-62706E023703}">
                      <ahyp:hlinkClr xmlns:ahyp="http://schemas.microsoft.com/office/drawing/2018/hyperlinkcolor" val="tx"/>
                    </a:ext>
                  </a:extLst>
                </a:hlinkClick>
              </a:rPr>
              <a:t>https://aka.ms/adx.sof</a:t>
            </a:r>
            <a:r>
              <a:rPr lang="en-US" sz="1600" dirty="0">
                <a:solidFill>
                  <a:schemeClr val="bg2"/>
                </a:solidFill>
              </a:rPr>
              <a:t> </a:t>
            </a:r>
          </a:p>
          <a:p>
            <a:r>
              <a:rPr lang="pt-BR" sz="1600" dirty="0">
                <a:solidFill>
                  <a:schemeClr val="bg2"/>
                </a:solidFill>
              </a:rPr>
              <a:t>YouTube Channel: </a:t>
            </a:r>
            <a:r>
              <a:rPr lang="pt-BR" sz="1600" dirty="0">
                <a:solidFill>
                  <a:schemeClr val="bg2"/>
                </a:solidFill>
                <a:hlinkClick r:id="rId21">
                  <a:extLst>
                    <a:ext uri="{A12FA001-AC4F-418D-AE19-62706E023703}">
                      <ahyp:hlinkClr xmlns:ahyp="http://schemas.microsoft.com/office/drawing/2018/hyperlinkcolor" val="tx"/>
                    </a:ext>
                  </a:extLst>
                </a:hlinkClick>
              </a:rPr>
              <a:t>https://aka.ms/adx.youtube</a:t>
            </a:r>
            <a:r>
              <a:rPr lang="pt-BR" sz="1600" dirty="0">
                <a:solidFill>
                  <a:schemeClr val="bg2"/>
                </a:solidFill>
              </a:rPr>
              <a:t> </a:t>
            </a:r>
          </a:p>
        </p:txBody>
      </p:sp>
      <p:pic>
        <p:nvPicPr>
          <p:cNvPr id="13" name="Picture 12" descr="ADX logo">
            <a:extLst>
              <a:ext uri="{FF2B5EF4-FFF2-40B4-BE49-F238E27FC236}">
                <a16:creationId xmlns:a16="http://schemas.microsoft.com/office/drawing/2014/main" id="{C1BF1C9E-CC41-4F6D-9A59-ABE8F46872E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410973265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
        <p:nvSpPr>
          <p:cNvPr id="5" name="Title 4">
            <a:extLst>
              <a:ext uri="{FF2B5EF4-FFF2-40B4-BE49-F238E27FC236}">
                <a16:creationId xmlns:a16="http://schemas.microsoft.com/office/drawing/2014/main" id="{50E9C344-C03C-0E39-7109-D3B31ECAF3CF}"/>
              </a:ext>
            </a:extLst>
          </p:cNvPr>
          <p:cNvSpPr>
            <a:spLocks noGrp="1"/>
          </p:cNvSpPr>
          <p:nvPr>
            <p:ph type="title"/>
          </p:nvPr>
        </p:nvSpPr>
        <p:spPr/>
        <p:txBody>
          <a:bodyPr/>
          <a:lstStyle/>
          <a:p>
            <a:pPr algn="r"/>
            <a:r>
              <a:rPr lang="de-DE" dirty="0" err="1"/>
              <a:t>Thank</a:t>
            </a:r>
            <a:r>
              <a:rPr lang="de-DE" dirty="0"/>
              <a:t> </a:t>
            </a:r>
            <a:r>
              <a:rPr lang="de-DE" dirty="0" err="1"/>
              <a:t>you</a:t>
            </a:r>
            <a:r>
              <a:rPr lang="de-DE" dirty="0"/>
              <a:t>!</a:t>
            </a:r>
            <a:endParaRPr lang="en-US" dirty="0"/>
          </a:p>
        </p:txBody>
      </p:sp>
    </p:spTree>
    <p:extLst>
      <p:ext uri="{BB962C8B-B14F-4D97-AF65-F5344CB8AC3E}">
        <p14:creationId xmlns:p14="http://schemas.microsoft.com/office/powerpoint/2010/main" val="362708004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D66E4-238E-4B2E-ABDF-63DD5F6635C9}"/>
              </a:ext>
            </a:extLst>
          </p:cNvPr>
          <p:cNvSpPr>
            <a:spLocks noGrp="1"/>
          </p:cNvSpPr>
          <p:nvPr>
            <p:ph type="title"/>
          </p:nvPr>
        </p:nvSpPr>
        <p:spPr>
          <a:xfrm>
            <a:off x="588263" y="457200"/>
            <a:ext cx="11018520" cy="553998"/>
          </a:xfrm>
        </p:spPr>
        <p:txBody>
          <a:bodyPr/>
          <a:lstStyle/>
          <a:p>
            <a:r>
              <a:rPr lang="en-US" dirty="0">
                <a:solidFill>
                  <a:srgbClr val="FFFFFF"/>
                </a:solidFill>
              </a:rPr>
              <a:t>ADX - The platform for Analytical SaaS</a:t>
            </a:r>
            <a:endParaRPr lang="en-US" dirty="0"/>
          </a:p>
        </p:txBody>
      </p:sp>
      <p:pic>
        <p:nvPicPr>
          <p:cNvPr id="6" name="Picture 5" descr="ADX logo">
            <a:extLst>
              <a:ext uri="{FF2B5EF4-FFF2-40B4-BE49-F238E27FC236}">
                <a16:creationId xmlns:a16="http://schemas.microsoft.com/office/drawing/2014/main" id="{2899B58A-CE63-42A5-AB4D-E8A8FFD515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graphicFrame>
        <p:nvGraphicFramePr>
          <p:cNvPr id="3" name="Table 2">
            <a:extLst>
              <a:ext uri="{FF2B5EF4-FFF2-40B4-BE49-F238E27FC236}">
                <a16:creationId xmlns:a16="http://schemas.microsoft.com/office/drawing/2014/main" id="{9F36C8D9-F6C2-4B1B-A7B3-68101A88B0AF}"/>
              </a:ext>
            </a:extLst>
          </p:cNvPr>
          <p:cNvGraphicFramePr>
            <a:graphicFrameLocks noGrp="1"/>
          </p:cNvGraphicFramePr>
          <p:nvPr>
            <p:extLst>
              <p:ext uri="{D42A27DB-BD31-4B8C-83A1-F6EECF244321}">
                <p14:modId xmlns:p14="http://schemas.microsoft.com/office/powerpoint/2010/main" val="4036844700"/>
              </p:ext>
            </p:extLst>
          </p:nvPr>
        </p:nvGraphicFramePr>
        <p:xfrm>
          <a:off x="293688" y="1439535"/>
          <a:ext cx="11312314" cy="5068659"/>
        </p:xfrm>
        <a:graphic>
          <a:graphicData uri="http://schemas.openxmlformats.org/drawingml/2006/table">
            <a:tbl>
              <a:tblPr firstRow="1" bandRow="1">
                <a:tableStyleId>{5C22544A-7EE6-4342-B048-85BDC9FD1C3A}</a:tableStyleId>
              </a:tblPr>
              <a:tblGrid>
                <a:gridCol w="1041112">
                  <a:extLst>
                    <a:ext uri="{9D8B030D-6E8A-4147-A177-3AD203B41FA5}">
                      <a16:colId xmlns:a16="http://schemas.microsoft.com/office/drawing/2014/main" val="798615022"/>
                    </a:ext>
                  </a:extLst>
                </a:gridCol>
                <a:gridCol w="2531024">
                  <a:extLst>
                    <a:ext uri="{9D8B030D-6E8A-4147-A177-3AD203B41FA5}">
                      <a16:colId xmlns:a16="http://schemas.microsoft.com/office/drawing/2014/main" val="790710305"/>
                    </a:ext>
                  </a:extLst>
                </a:gridCol>
                <a:gridCol w="2032491">
                  <a:extLst>
                    <a:ext uri="{9D8B030D-6E8A-4147-A177-3AD203B41FA5}">
                      <a16:colId xmlns:a16="http://schemas.microsoft.com/office/drawing/2014/main" val="3071225037"/>
                    </a:ext>
                  </a:extLst>
                </a:gridCol>
                <a:gridCol w="2483087">
                  <a:extLst>
                    <a:ext uri="{9D8B030D-6E8A-4147-A177-3AD203B41FA5}">
                      <a16:colId xmlns:a16="http://schemas.microsoft.com/office/drawing/2014/main" val="67437270"/>
                    </a:ext>
                  </a:extLst>
                </a:gridCol>
                <a:gridCol w="1677764">
                  <a:extLst>
                    <a:ext uri="{9D8B030D-6E8A-4147-A177-3AD203B41FA5}">
                      <a16:colId xmlns:a16="http://schemas.microsoft.com/office/drawing/2014/main" val="386628151"/>
                    </a:ext>
                  </a:extLst>
                </a:gridCol>
                <a:gridCol w="1546836">
                  <a:extLst>
                    <a:ext uri="{9D8B030D-6E8A-4147-A177-3AD203B41FA5}">
                      <a16:colId xmlns:a16="http://schemas.microsoft.com/office/drawing/2014/main" val="1782138274"/>
                    </a:ext>
                  </a:extLst>
                </a:gridCol>
              </a:tblGrid>
              <a:tr h="467706">
                <a:tc>
                  <a:txBody>
                    <a:bodyPr/>
                    <a:lstStyle/>
                    <a:p>
                      <a:pPr marL="0" algn="ctr" defTabSz="932742" rtl="0" eaLnBrk="1" latinLnBrk="0" hangingPunct="1"/>
                      <a:r>
                        <a:rPr lang="en-US" sz="1400" b="0" kern="1200" dirty="0">
                          <a:solidFill>
                            <a:schemeClr val="accent2"/>
                          </a:solidFill>
                          <a:latin typeface="+mn-lt"/>
                          <a:ea typeface="+mn-ea"/>
                          <a:cs typeface="+mn-cs"/>
                        </a:rPr>
                        <a:t>Customer Need</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Azure Monitor</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Azure Security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32742" rtl="0" eaLnBrk="1" latinLnBrk="0" hangingPunct="1"/>
                      <a:r>
                        <a:rPr lang="en-US" sz="1400" b="0" kern="1200" dirty="0">
                          <a:solidFill>
                            <a:schemeClr val="accent2"/>
                          </a:solidFill>
                          <a:latin typeface="+mn-lt"/>
                          <a:ea typeface="+mn-ea"/>
                          <a:cs typeface="+mn-cs"/>
                        </a:rPr>
                        <a:t>Industrial IoT - Time Series Insights -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a:r>
                        <a:rPr lang="en-US" sz="1400" b="0" dirty="0">
                          <a:solidFill>
                            <a:schemeClr val="accent2"/>
                          </a:solidFill>
                          <a:latin typeface="+mn-lt"/>
                        </a:rPr>
                        <a:t>Xbox </a:t>
                      </a:r>
                      <a:r>
                        <a:rPr lang="en-US" sz="1400" b="0" dirty="0" err="1">
                          <a:solidFill>
                            <a:schemeClr val="accent2"/>
                          </a:solidFill>
                          <a:latin typeface="+mn-lt"/>
                        </a:rPr>
                        <a:t>Playfab</a:t>
                      </a:r>
                      <a:endParaRPr lang="en-US" sz="1400" b="0" dirty="0">
                        <a:solidFill>
                          <a:schemeClr val="accent2"/>
                        </a:solidFill>
                        <a:latin typeface="+mn-lt"/>
                      </a:endParaRPr>
                    </a:p>
                    <a:p>
                      <a:pPr algn="ctr" rtl="0"/>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dirty="0">
                          <a:solidFill>
                            <a:schemeClr val="accent2"/>
                          </a:solidFill>
                          <a:latin typeface="+mn-lt"/>
                        </a:rPr>
                        <a:t>MCVP</a:t>
                      </a:r>
                    </a:p>
                    <a:p>
                      <a:pPr algn="ctr"/>
                      <a:endParaRPr lang="en-US" sz="1400" b="0" dirty="0">
                        <a:solidFill>
                          <a:schemeClr val="accent2"/>
                        </a:solidFill>
                        <a:latin typeface="+mn-lt"/>
                      </a:endParaRP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1705622"/>
                  </a:ext>
                </a:extLst>
              </a:tr>
              <a:tr h="2888839">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fit for purpose end to end solution.</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9171"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Azure Monitor Log Analytics and Application insights when the customer needs an E2E solution for IT infrastructure, services and applications monitoring and analytics.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App and infra monitoring models and knowledge OOB</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Full multitenant monitoring experience with alert, dashboards</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Smart analytics for monitoring</a:t>
                      </a:r>
                    </a:p>
                    <a:p>
                      <a:pPr marL="219429"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Solution framework for specific more knowledge domains  </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solidFill>
                            <a:schemeClr val="bg1"/>
                          </a:solidFill>
                          <a:latin typeface="+mn-lt"/>
                          <a:cs typeface="Segoe UI Light" panose="020B0502040204020203" pitchFamily="34" charset="0"/>
                        </a:rPr>
                        <a:t>Lead with the Microsoft security solutions like Windows Defender Advanced Threat protection, Azure Security Center and azure Security Insights when the customer needs a security solution</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Security knowledge applied out of the box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Automatic remediation, protection </a:t>
                      </a:r>
                    </a:p>
                    <a:p>
                      <a:pPr marL="228600" marR="0" lvl="0" indent="-2286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marL="0" indent="0" rtl="0">
                        <a:buNone/>
                      </a:pPr>
                      <a:r>
                        <a:rPr lang="en-US" sz="1200" b="0" dirty="0">
                          <a:solidFill>
                            <a:schemeClr val="bg1"/>
                          </a:solidFill>
                          <a:latin typeface="+mn-lt"/>
                          <a:cs typeface="Segoe UI Light" panose="020B0502040204020203" pitchFamily="34" charset="0"/>
                        </a:rPr>
                        <a:t>Lead with TSI when the customer needs an end-end-end solution for Industrial IoT analytics that offers:</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IoT-optimized, turnkey, PAYG, serverless platform</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Rich semantic modeling for contextualization of time series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Asset-based analytics user experience for discovery, trending, anomaly detection and operational intelligence</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r>
                        <a:rPr lang="en-US" sz="1200" b="0" kern="1200" dirty="0">
                          <a:solidFill>
                            <a:schemeClr val="bg1"/>
                          </a:solidFill>
                          <a:latin typeface="+mn-lt"/>
                          <a:ea typeface="+mn-ea"/>
                          <a:cs typeface="Segoe UI Light" panose="020B0502040204020203" pitchFamily="34" charset="0"/>
                        </a:rPr>
                        <a:t>Lead with </a:t>
                      </a:r>
                      <a:r>
                        <a:rPr lang="en-US" sz="1200" b="0" kern="1200" dirty="0" err="1">
                          <a:solidFill>
                            <a:schemeClr val="bg1"/>
                          </a:solidFill>
                          <a:latin typeface="+mn-lt"/>
                          <a:ea typeface="+mn-ea"/>
                          <a:cs typeface="Segoe UI Light" panose="020B0502040204020203" pitchFamily="34" charset="0"/>
                        </a:rPr>
                        <a:t>Playfab</a:t>
                      </a:r>
                      <a:r>
                        <a:rPr lang="en-US" sz="1200" b="0" kern="1200" dirty="0">
                          <a:solidFill>
                            <a:schemeClr val="bg1"/>
                          </a:solidFill>
                          <a:latin typeface="+mn-lt"/>
                          <a:ea typeface="+mn-ea"/>
                          <a:cs typeface="Segoe UI Light" panose="020B0502040204020203" pitchFamily="34" charset="0"/>
                        </a:rPr>
                        <a:t> when the customer needs full platform for game development including game analytics and data exchange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rtl="0"/>
                      <a:r>
                        <a:rPr lang="en-US" sz="1200" b="0" kern="1200" dirty="0">
                          <a:solidFill>
                            <a:schemeClr val="bg1"/>
                          </a:solidFill>
                          <a:latin typeface="+mn-lt"/>
                          <a:ea typeface="+mn-ea"/>
                          <a:cs typeface="Segoe UI Light" panose="020B0502040204020203" pitchFamily="34" charset="0"/>
                        </a:rPr>
                        <a:t>Lead with MCVP for connected cars E2E fit for purpose solution and platform  </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1828295488"/>
                  </a:ext>
                </a:extLst>
              </a:tr>
              <a:tr h="1350127">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bg1"/>
                          </a:solidFill>
                          <a:latin typeface="+mn-lt"/>
                          <a:cs typeface="Segoe UI Light" panose="020B0502040204020203" pitchFamily="34" charset="0"/>
                        </a:rPr>
                        <a:t>A flexible platform to build custom analytical  solutions.</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r>
                        <a:rPr lang="en-US" sz="1200" b="0" dirty="0">
                          <a:solidFill>
                            <a:schemeClr val="bg1"/>
                          </a:solidFill>
                          <a:latin typeface="+mn-lt"/>
                          <a:cs typeface="Segoe UI Light" panose="020B0502040204020203" pitchFamily="34" charset="0"/>
                        </a:rPr>
                        <a:t>Recommend </a:t>
                      </a:r>
                      <a:r>
                        <a:rPr lang="en-US" sz="1200" b="0" kern="1200" dirty="0">
                          <a:solidFill>
                            <a:schemeClr val="bg1"/>
                          </a:solidFill>
                          <a:latin typeface="+mn-lt"/>
                          <a:ea typeface="+mn-ea"/>
                          <a:cs typeface="Segoe UI Light" panose="020B0502040204020203" pitchFamily="34" charset="0"/>
                        </a:rPr>
                        <a:t>ADX when the customer is </a:t>
                      </a:r>
                      <a:r>
                        <a:rPr lang="en-US" sz="1200" b="0" dirty="0">
                          <a:solidFill>
                            <a:schemeClr val="bg1"/>
                          </a:solidFill>
                          <a:latin typeface="+mn-lt"/>
                          <a:cs typeface="Segoe UI Light" panose="020B0502040204020203" pitchFamily="34" charset="0"/>
                        </a:rPr>
                        <a:t>building their own analytics solution or platform and needs</a:t>
                      </a:r>
                      <a:r>
                        <a:rPr lang="en-US" sz="1200" b="0" dirty="0">
                          <a:solidFill>
                            <a:schemeClr val="bg1"/>
                          </a:solidFill>
                          <a:latin typeface="+mn-lt"/>
                        </a:rPr>
                        <a: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Full control of data sources, data schema and data management</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cs typeface="Segoe UI Light" panose="020B0502040204020203" pitchFamily="34" charset="0"/>
                        </a:rPr>
                        <a:t>Powerful analytics capabilities of KQL over time series and telemetry data</a:t>
                      </a:r>
                    </a:p>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1200" b="0" dirty="0">
                          <a:solidFill>
                            <a:schemeClr val="bg1"/>
                          </a:solidFill>
                          <a:latin typeface="+mn-lt"/>
                        </a:rPr>
                        <a:t>Reserved resources cost model</a:t>
                      </a:r>
                    </a:p>
                  </a:txBody>
                  <a:tcPr marL="91427" marR="91427" marT="45713" marB="45713">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800100" marR="0" lvl="1"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tc hMerge="1">
                  <a:txBody>
                    <a:bodyPr/>
                    <a:lstStyle/>
                    <a:p>
                      <a:endParaRPr lang="en-US" sz="1200" b="0">
                        <a:latin typeface="Segoe Light"/>
                      </a:endParaRPr>
                    </a:p>
                  </a:txBody>
                  <a:tcPr/>
                </a:tc>
                <a:tc hMerge="1">
                  <a:txBody>
                    <a:bodyPr/>
                    <a:lstStyle/>
                    <a:p>
                      <a:endParaRPr lang="en-US" sz="1400"/>
                    </a:p>
                  </a:txBody>
                  <a:tcPr/>
                </a:tc>
                <a:tc hMerge="1">
                  <a:txBody>
                    <a:bodyPr/>
                    <a:lstStyle/>
                    <a:p>
                      <a:pPr marL="333729" marR="0" lvl="0"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1200" b="0">
                        <a:latin typeface="Segoe Light"/>
                      </a:endParaRPr>
                    </a:p>
                  </a:txBody>
                  <a:tcPr/>
                </a:tc>
                <a:extLst>
                  <a:ext uri="{0D108BD9-81ED-4DB2-BD59-A6C34878D82A}">
                    <a16:rowId xmlns:a16="http://schemas.microsoft.com/office/drawing/2014/main" val="3104212078"/>
                  </a:ext>
                </a:extLst>
              </a:tr>
            </a:tbl>
          </a:graphicData>
        </a:graphic>
      </p:graphicFrame>
      <p:pic>
        <p:nvPicPr>
          <p:cNvPr id="4" name="Picture 3" descr="QR Code for ADX">
            <a:extLst>
              <a:ext uri="{FF2B5EF4-FFF2-40B4-BE49-F238E27FC236}">
                <a16:creationId xmlns:a16="http://schemas.microsoft.com/office/drawing/2014/main" id="{43F1731A-32BA-4741-9BB7-3BD7C5E5D2A6}"/>
              </a:ext>
            </a:extLst>
          </p:cNvPr>
          <p:cNvPicPr>
            <a:picLocks noChangeAspect="1"/>
          </p:cNvPicPr>
          <p:nvPr/>
        </p:nvPicPr>
        <p:blipFill>
          <a:blip r:embed="rId3"/>
          <a:stretch>
            <a:fillRect/>
          </a:stretch>
        </p:blipFill>
        <p:spPr>
          <a:xfrm>
            <a:off x="10161530" y="5274552"/>
            <a:ext cx="1003416" cy="1003416"/>
          </a:xfrm>
          <a:prstGeom prst="rect">
            <a:avLst/>
          </a:prstGeom>
        </p:spPr>
      </p:pic>
    </p:spTree>
    <p:extLst>
      <p:ext uri="{BB962C8B-B14F-4D97-AF65-F5344CB8AC3E}">
        <p14:creationId xmlns:p14="http://schemas.microsoft.com/office/powerpoint/2010/main" val="314543888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p:txBody>
          <a:bodyPr/>
          <a:lstStyle/>
          <a:p>
            <a:r>
              <a:rPr lang="en-US" dirty="0"/>
              <a:t>One-Click Ingestion (wizard)</a:t>
            </a:r>
            <a:br>
              <a:rPr lang="en-US" dirty="0"/>
            </a:br>
            <a:r>
              <a:rPr lang="en-US" sz="2400" dirty="0"/>
              <a:t>Friction free on-boarding of your Azure data sources to Azure Data Explorer</a:t>
            </a: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596902" y="2034170"/>
            <a:ext cx="6043384" cy="3172150"/>
          </a:xfrm>
        </p:spPr>
        <p:txBody>
          <a:bodyPr vert="horz" lIns="0" tIns="45720" rIns="91440" bIns="45720" rtlCol="0" anchor="t">
            <a:noAutofit/>
          </a:bodyPr>
          <a:lstStyle/>
          <a:p>
            <a:pPr marL="349250" indent="-349250">
              <a:buFont typeface="+mj-lt"/>
              <a:buAutoNum type="arabicPeriod"/>
            </a:pPr>
            <a:r>
              <a:rPr lang="en-US" sz="1800" dirty="0"/>
              <a:t>Get data from Azure Data Lake, Blob, Event Hub, or local file</a:t>
            </a:r>
          </a:p>
          <a:p>
            <a:pPr marL="349250" indent="-349250">
              <a:buFont typeface="+mj-lt"/>
              <a:buAutoNum type="arabicPeriod"/>
            </a:pPr>
            <a:r>
              <a:rPr lang="en-US" sz="1800" dirty="0"/>
              <a:t>Infer the schema automatically from source </a:t>
            </a:r>
            <a:endParaRPr lang="en-US" sz="1800" dirty="0">
              <a:cs typeface="Calibri"/>
            </a:endParaRPr>
          </a:p>
          <a:p>
            <a:pPr marL="349250" indent="-349250">
              <a:buFont typeface="+mj-lt"/>
              <a:buAutoNum type="arabicPeriod"/>
            </a:pPr>
            <a:r>
              <a:rPr lang="en-US" sz="1800" dirty="0"/>
              <a:t>Create table and mapping</a:t>
            </a:r>
          </a:p>
          <a:p>
            <a:pPr marL="349250" indent="-349250">
              <a:buFont typeface="+mj-lt"/>
              <a:buAutoNum type="arabicPeriod"/>
            </a:pPr>
            <a:r>
              <a:rPr lang="en-US" sz="1800" dirty="0"/>
              <a:t>Ingest one-time data or create connection for continuous data ingestion</a:t>
            </a:r>
          </a:p>
          <a:p>
            <a:pPr marL="685800" lvl="1" indent="-336550">
              <a:buFont typeface="Arial" panose="020B0604020202020204" pitchFamily="34" charset="0"/>
              <a:buChar char="•"/>
            </a:pPr>
            <a:r>
              <a:rPr lang="en-US" sz="1600" dirty="0">
                <a:cs typeface="Calibri" panose="020F0502020204030204"/>
              </a:rPr>
              <a:t>Continuous, one time or backfill </a:t>
            </a:r>
          </a:p>
        </p:txBody>
      </p:sp>
      <p:grpSp>
        <p:nvGrpSpPr>
          <p:cNvPr id="2" name="Group 1" descr="Picture showing IoT Hub, Event Hub and Azure Data Lake Storage managed pipeline ingesting data into Azure Data Explorer">
            <a:extLst>
              <a:ext uri="{FF2B5EF4-FFF2-40B4-BE49-F238E27FC236}">
                <a16:creationId xmlns:a16="http://schemas.microsoft.com/office/drawing/2014/main" id="{E9E7C4BC-7F98-4DC1-A94D-445BB33B03C8}"/>
              </a:ext>
            </a:extLst>
          </p:cNvPr>
          <p:cNvGrpSpPr/>
          <p:nvPr/>
        </p:nvGrpSpPr>
        <p:grpSpPr>
          <a:xfrm>
            <a:off x="7406112" y="2645974"/>
            <a:ext cx="3416470" cy="3593923"/>
            <a:chOff x="7406112" y="2645974"/>
            <a:chExt cx="3416470" cy="3593923"/>
          </a:xfrm>
        </p:grpSpPr>
        <p:grpSp>
          <p:nvGrpSpPr>
            <p:cNvPr id="14" name="Group 13">
              <a:extLst>
                <a:ext uri="{FF2B5EF4-FFF2-40B4-BE49-F238E27FC236}">
                  <a16:creationId xmlns:a16="http://schemas.microsoft.com/office/drawing/2014/main" id="{03F6DD86-C9C8-42B2-84F6-F716778F377E}"/>
                </a:ext>
              </a:extLst>
            </p:cNvPr>
            <p:cNvGrpSpPr/>
            <p:nvPr/>
          </p:nvGrpSpPr>
          <p:grpSpPr>
            <a:xfrm>
              <a:off x="7919397" y="4037404"/>
              <a:ext cx="477419" cy="484978"/>
              <a:chOff x="4981073" y="2117558"/>
              <a:chExt cx="837449" cy="850710"/>
            </a:xfrm>
          </p:grpSpPr>
          <p:grpSp>
            <p:nvGrpSpPr>
              <p:cNvPr id="15" name="Group 14">
                <a:extLst>
                  <a:ext uri="{FF2B5EF4-FFF2-40B4-BE49-F238E27FC236}">
                    <a16:creationId xmlns:a16="http://schemas.microsoft.com/office/drawing/2014/main" id="{2F0E297F-26DA-44E7-98AE-52395D295CF5}"/>
                  </a:ext>
                </a:extLst>
              </p:cNvPr>
              <p:cNvGrpSpPr/>
              <p:nvPr/>
            </p:nvGrpSpPr>
            <p:grpSpPr>
              <a:xfrm>
                <a:off x="4981073" y="2117558"/>
                <a:ext cx="837449" cy="850710"/>
                <a:chOff x="4981073" y="2117558"/>
                <a:chExt cx="837449" cy="850710"/>
              </a:xfrm>
            </p:grpSpPr>
            <p:grpSp>
              <p:nvGrpSpPr>
                <p:cNvPr id="25" name="Group 24">
                  <a:extLst>
                    <a:ext uri="{FF2B5EF4-FFF2-40B4-BE49-F238E27FC236}">
                      <a16:creationId xmlns:a16="http://schemas.microsoft.com/office/drawing/2014/main" id="{74127F51-8DAE-42C1-B6B6-969ED738AA1F}"/>
                    </a:ext>
                  </a:extLst>
                </p:cNvPr>
                <p:cNvGrpSpPr/>
                <p:nvPr/>
              </p:nvGrpSpPr>
              <p:grpSpPr>
                <a:xfrm>
                  <a:off x="4981073" y="2117558"/>
                  <a:ext cx="837449" cy="201168"/>
                  <a:chOff x="4981073" y="2117558"/>
                  <a:chExt cx="837449" cy="201168"/>
                </a:xfrm>
              </p:grpSpPr>
              <p:sp>
                <p:nvSpPr>
                  <p:cNvPr id="30" name="Rectangle 29">
                    <a:extLst>
                      <a:ext uri="{FF2B5EF4-FFF2-40B4-BE49-F238E27FC236}">
                        <a16:creationId xmlns:a16="http://schemas.microsoft.com/office/drawing/2014/main" id="{527904D7-C5BC-41FA-8EEA-04D2F985A736}"/>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42DC2E6-7E3A-47F2-AD1B-B3BCCDBEF09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E1CCD7A-6246-4282-BA06-DE17F58D505C}"/>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34355F1-AB25-4E9B-A703-31277FA79544}"/>
                    </a:ext>
                  </a:extLst>
                </p:cNvPr>
                <p:cNvGrpSpPr/>
                <p:nvPr/>
              </p:nvGrpSpPr>
              <p:grpSpPr>
                <a:xfrm rot="10800000">
                  <a:off x="4981073" y="2767100"/>
                  <a:ext cx="837449" cy="201168"/>
                  <a:chOff x="4981073" y="2117558"/>
                  <a:chExt cx="837449" cy="201168"/>
                </a:xfrm>
                <a:solidFill>
                  <a:schemeClr val="tx1"/>
                </a:solidFill>
              </p:grpSpPr>
              <p:sp>
                <p:nvSpPr>
                  <p:cNvPr id="27" name="Rectangle 26">
                    <a:extLst>
                      <a:ext uri="{FF2B5EF4-FFF2-40B4-BE49-F238E27FC236}">
                        <a16:creationId xmlns:a16="http://schemas.microsoft.com/office/drawing/2014/main" id="{96E7B0FA-E948-4532-BFE3-4D6DE34C511B}"/>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C0B6DE4-C34A-413C-A7C8-E1A52BD54DA8}"/>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EDC932B-0F28-47FF-8F19-0B68212FFD6C}"/>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C1135F44-6F27-42FC-8924-D2DE3FA88DC7}"/>
                  </a:ext>
                </a:extLst>
              </p:cNvPr>
              <p:cNvGrpSpPr/>
              <p:nvPr/>
            </p:nvGrpSpPr>
            <p:grpSpPr>
              <a:xfrm>
                <a:off x="5155930" y="2310548"/>
                <a:ext cx="522240" cy="464731"/>
                <a:chOff x="5152845" y="2310548"/>
                <a:chExt cx="522240" cy="464731"/>
              </a:xfrm>
            </p:grpSpPr>
            <p:grpSp>
              <p:nvGrpSpPr>
                <p:cNvPr id="17" name="Group 16">
                  <a:extLst>
                    <a:ext uri="{FF2B5EF4-FFF2-40B4-BE49-F238E27FC236}">
                      <a16:creationId xmlns:a16="http://schemas.microsoft.com/office/drawing/2014/main" id="{41CC9F23-B423-4812-A9E4-40775615260A}"/>
                    </a:ext>
                  </a:extLst>
                </p:cNvPr>
                <p:cNvGrpSpPr/>
                <p:nvPr/>
              </p:nvGrpSpPr>
              <p:grpSpPr>
                <a:xfrm>
                  <a:off x="5152845" y="2310548"/>
                  <a:ext cx="125425" cy="464731"/>
                  <a:chOff x="5152845" y="2318726"/>
                  <a:chExt cx="125425" cy="464731"/>
                </a:xfrm>
              </p:grpSpPr>
              <p:sp>
                <p:nvSpPr>
                  <p:cNvPr id="22" name="Rectangle 21">
                    <a:extLst>
                      <a:ext uri="{FF2B5EF4-FFF2-40B4-BE49-F238E27FC236}">
                        <a16:creationId xmlns:a16="http://schemas.microsoft.com/office/drawing/2014/main" id="{766E2810-F2B3-4DE8-9874-9DC1CB263B2E}"/>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7EAFBA-9181-434F-943D-62525D5E404D}"/>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E11A7A5-C367-4DA6-953D-625A69C17A86}"/>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D500AE-1885-466C-A4BE-27E9A16F8D7A}"/>
                    </a:ext>
                  </a:extLst>
                </p:cNvPr>
                <p:cNvGrpSpPr/>
                <p:nvPr/>
              </p:nvGrpSpPr>
              <p:grpSpPr>
                <a:xfrm>
                  <a:off x="5354128" y="2395374"/>
                  <a:ext cx="125425" cy="295078"/>
                  <a:chOff x="5354128" y="2404990"/>
                  <a:chExt cx="125425" cy="295078"/>
                </a:xfrm>
              </p:grpSpPr>
              <p:sp>
                <p:nvSpPr>
                  <p:cNvPr id="20" name="Rectangle 19">
                    <a:extLst>
                      <a:ext uri="{FF2B5EF4-FFF2-40B4-BE49-F238E27FC236}">
                        <a16:creationId xmlns:a16="http://schemas.microsoft.com/office/drawing/2014/main" id="{30780906-95A3-4D84-BDEB-CEDF7461AAF4}"/>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C04F66-E891-4B5D-80EA-4C53C3CA74B4}"/>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6C99BCAF-C7BB-40E8-84DF-49336DE562D4}"/>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tx1"/>
                    </a:solidFill>
                    <a:latin typeface="Segoe UI"/>
                    <a:ea typeface="Segoe UI" pitchFamily="34" charset="0"/>
                    <a:cs typeface="Segoe UI" pitchFamily="34" charset="0"/>
                  </a:endParaRPr>
                </a:p>
              </p:txBody>
            </p:sp>
          </p:grpSp>
        </p:grpSp>
        <p:pic>
          <p:nvPicPr>
            <p:cNvPr id="33" name="Graphic 32">
              <a:extLst>
                <a:ext uri="{FF2B5EF4-FFF2-40B4-BE49-F238E27FC236}">
                  <a16:creationId xmlns:a16="http://schemas.microsoft.com/office/drawing/2014/main" id="{4F206EE8-8E39-48F2-8BF3-AA2CA61DD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3604" y="2645974"/>
              <a:ext cx="467766" cy="467766"/>
            </a:xfrm>
            <a:prstGeom prst="rect">
              <a:avLst/>
            </a:prstGeom>
          </p:spPr>
        </p:pic>
        <p:sp>
          <p:nvSpPr>
            <p:cNvPr id="34" name="TextBox 33">
              <a:extLst>
                <a:ext uri="{FF2B5EF4-FFF2-40B4-BE49-F238E27FC236}">
                  <a16:creationId xmlns:a16="http://schemas.microsoft.com/office/drawing/2014/main" id="{A2137A38-0C5B-46EC-9DB7-4B70B5F9DE44}"/>
                </a:ext>
              </a:extLst>
            </p:cNvPr>
            <p:cNvSpPr txBox="1"/>
            <p:nvPr/>
          </p:nvSpPr>
          <p:spPr>
            <a:xfrm>
              <a:off x="7700924" y="3257923"/>
              <a:ext cx="973127" cy="215444"/>
            </a:xfrm>
            <a:prstGeom prst="rect">
              <a:avLst/>
            </a:prstGeom>
            <a:noFill/>
          </p:spPr>
          <p:txBody>
            <a:bodyPr wrap="square" lIns="0" tIns="0" rIns="0" bIns="0" rtlCol="0">
              <a:spAutoFit/>
            </a:bodyPr>
            <a:lstStyle/>
            <a:p>
              <a:pPr algn="ctr" defTabSz="914192">
                <a:defRPr/>
              </a:pPr>
              <a:r>
                <a:rPr lang="en-US" sz="1400">
                  <a:latin typeface="Segoe UI"/>
                </a:rPr>
                <a:t>IoT Hub</a:t>
              </a:r>
            </a:p>
          </p:txBody>
        </p:sp>
        <p:sp>
          <p:nvSpPr>
            <p:cNvPr id="35" name="TextBox 34">
              <a:extLst>
                <a:ext uri="{FF2B5EF4-FFF2-40B4-BE49-F238E27FC236}">
                  <a16:creationId xmlns:a16="http://schemas.microsoft.com/office/drawing/2014/main" id="{540BEC88-F8CE-4096-A912-DDA7BEAF27DD}"/>
                </a:ext>
              </a:extLst>
            </p:cNvPr>
            <p:cNvSpPr txBox="1"/>
            <p:nvPr/>
          </p:nvSpPr>
          <p:spPr>
            <a:xfrm>
              <a:off x="7671544" y="4585632"/>
              <a:ext cx="973127" cy="215444"/>
            </a:xfrm>
            <a:prstGeom prst="rect">
              <a:avLst/>
            </a:prstGeom>
            <a:noFill/>
          </p:spPr>
          <p:txBody>
            <a:bodyPr wrap="square" lIns="0" tIns="0" rIns="0" bIns="0" rtlCol="0">
              <a:spAutoFit/>
            </a:bodyPr>
            <a:lstStyle/>
            <a:p>
              <a:pPr algn="ctr" defTabSz="914192">
                <a:defRPr/>
              </a:pPr>
              <a:r>
                <a:rPr lang="en-US" sz="1400" dirty="0">
                  <a:latin typeface="Segoe UI"/>
                </a:rPr>
                <a:t>Event  Hubs</a:t>
              </a:r>
            </a:p>
          </p:txBody>
        </p:sp>
        <p:sp>
          <p:nvSpPr>
            <p:cNvPr id="36" name="Right Bracket 35">
              <a:extLst>
                <a:ext uri="{FF2B5EF4-FFF2-40B4-BE49-F238E27FC236}">
                  <a16:creationId xmlns:a16="http://schemas.microsoft.com/office/drawing/2014/main" id="{4533F53E-9AA7-43C1-AFB1-3B6D5376AE01}"/>
                </a:ext>
              </a:extLst>
            </p:cNvPr>
            <p:cNvSpPr/>
            <p:nvPr/>
          </p:nvSpPr>
          <p:spPr>
            <a:xfrm>
              <a:off x="8752992" y="2648481"/>
              <a:ext cx="182656" cy="3232275"/>
            </a:xfrm>
            <a:prstGeom prst="rightBracket">
              <a:avLst>
                <a:gd name="adj" fmla="val 0"/>
              </a:avLst>
            </a:prstGeom>
            <a:ln w="1905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65">
                <a:latin typeface="Segoe UI"/>
              </a:endParaRPr>
            </a:p>
          </p:txBody>
        </p:sp>
        <p:cxnSp>
          <p:nvCxnSpPr>
            <p:cNvPr id="39" name="Straight Arrow Connector 38">
              <a:extLst>
                <a:ext uri="{FF2B5EF4-FFF2-40B4-BE49-F238E27FC236}">
                  <a16:creationId xmlns:a16="http://schemas.microsoft.com/office/drawing/2014/main" id="{BCE8CD1C-E272-48B2-99F0-C94965DD734F}"/>
                </a:ext>
              </a:extLst>
            </p:cNvPr>
            <p:cNvCxnSpPr>
              <a:cxnSpLocks/>
            </p:cNvCxnSpPr>
            <p:nvPr/>
          </p:nvCxnSpPr>
          <p:spPr>
            <a:xfrm>
              <a:off x="8923631" y="4264618"/>
              <a:ext cx="445592" cy="0"/>
            </a:xfrm>
            <a:prstGeom prst="straightConnector1">
              <a:avLst/>
            </a:prstGeom>
            <a:ln w="19050">
              <a:solidFill>
                <a:schemeClr val="accent1"/>
              </a:solidFill>
              <a:prstDash val="solid"/>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BBA8561-F04F-443E-9AA4-9B64A42D993D}"/>
                </a:ext>
              </a:extLst>
            </p:cNvPr>
            <p:cNvSpPr txBox="1"/>
            <p:nvPr/>
          </p:nvSpPr>
          <p:spPr>
            <a:xfrm>
              <a:off x="9483200" y="4406916"/>
              <a:ext cx="1339382" cy="430887"/>
            </a:xfrm>
            <a:prstGeom prst="rect">
              <a:avLst/>
            </a:prstGeom>
            <a:noFill/>
          </p:spPr>
          <p:txBody>
            <a:bodyPr wrap="square" lIns="0" tIns="0" rIns="0" bIns="0" rtlCol="0">
              <a:spAutoFit/>
            </a:bodyPr>
            <a:lstStyle/>
            <a:p>
              <a:pPr algn="ctr" defTabSz="914192">
                <a:defRPr/>
              </a:pPr>
              <a:r>
                <a:rPr lang="en-US" sz="1400" dirty="0">
                  <a:latin typeface="Segoe UI"/>
                </a:rPr>
                <a:t>Azure</a:t>
              </a:r>
              <a:br>
                <a:rPr lang="en-US" sz="1400" dirty="0">
                  <a:latin typeface="Segoe UI"/>
                </a:rPr>
              </a:br>
              <a:r>
                <a:rPr lang="en-US" sz="1400" dirty="0">
                  <a:latin typeface="Segoe UI"/>
                </a:rPr>
                <a:t>Data Explorer</a:t>
              </a:r>
            </a:p>
          </p:txBody>
        </p:sp>
        <p:pic>
          <p:nvPicPr>
            <p:cNvPr id="83" name="Graphic 82">
              <a:extLst>
                <a:ext uri="{FF2B5EF4-FFF2-40B4-BE49-F238E27FC236}">
                  <a16:creationId xmlns:a16="http://schemas.microsoft.com/office/drawing/2014/main" id="{E0DA8B76-DB6F-455C-8EDD-C966812DB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182" y="3558652"/>
              <a:ext cx="571419" cy="571419"/>
            </a:xfrm>
            <a:prstGeom prst="rect">
              <a:avLst/>
            </a:prstGeom>
          </p:spPr>
        </p:pic>
        <p:grpSp>
          <p:nvGrpSpPr>
            <p:cNvPr id="87" name="Group 86">
              <a:extLst>
                <a:ext uri="{FF2B5EF4-FFF2-40B4-BE49-F238E27FC236}">
                  <a16:creationId xmlns:a16="http://schemas.microsoft.com/office/drawing/2014/main" id="{4E3C32D5-B48C-4805-AD36-5AD4C6606B78}"/>
                </a:ext>
              </a:extLst>
            </p:cNvPr>
            <p:cNvGrpSpPr/>
            <p:nvPr/>
          </p:nvGrpSpPr>
          <p:grpSpPr>
            <a:xfrm>
              <a:off x="7879888" y="5514483"/>
              <a:ext cx="507755" cy="435880"/>
              <a:chOff x="2488014" y="1320237"/>
              <a:chExt cx="4696411" cy="4187931"/>
            </a:xfrm>
          </p:grpSpPr>
          <p:sp>
            <p:nvSpPr>
              <p:cNvPr id="88" name="Hexagon 87">
                <a:extLst>
                  <a:ext uri="{FF2B5EF4-FFF2-40B4-BE49-F238E27FC236}">
                    <a16:creationId xmlns:a16="http://schemas.microsoft.com/office/drawing/2014/main" id="{7322BCE0-5502-4D3C-910B-0E1EA8343566}"/>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89" name="Snip Single Corner Rectangle 26">
                <a:extLst>
                  <a:ext uri="{FF2B5EF4-FFF2-40B4-BE49-F238E27FC236}">
                    <a16:creationId xmlns:a16="http://schemas.microsoft.com/office/drawing/2014/main" id="{C6B6E57E-25BF-4B15-96EF-3838CD09D122}"/>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90" name="Group 89">
                <a:extLst>
                  <a:ext uri="{FF2B5EF4-FFF2-40B4-BE49-F238E27FC236}">
                    <a16:creationId xmlns:a16="http://schemas.microsoft.com/office/drawing/2014/main" id="{1DF0ECF7-F065-469B-9404-BD41A1216823}"/>
                  </a:ext>
                </a:extLst>
              </p:cNvPr>
              <p:cNvGrpSpPr/>
              <p:nvPr/>
            </p:nvGrpSpPr>
            <p:grpSpPr>
              <a:xfrm>
                <a:off x="4271147" y="2716509"/>
                <a:ext cx="790232" cy="1472559"/>
                <a:chOff x="4917030" y="1019829"/>
                <a:chExt cx="123056" cy="229308"/>
              </a:xfrm>
            </p:grpSpPr>
            <p:sp>
              <p:nvSpPr>
                <p:cNvPr id="92" name="Freeform: Shape 91">
                  <a:extLst>
                    <a:ext uri="{FF2B5EF4-FFF2-40B4-BE49-F238E27FC236}">
                      <a16:creationId xmlns:a16="http://schemas.microsoft.com/office/drawing/2014/main" id="{B789E9B2-0373-4997-A29F-1F02CB7B166B}"/>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37C37AAF-16B8-4595-B04D-287FDB6D3AC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E68782DB-FD3D-499E-8692-39C4BEF9B42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BA4C111B-28E3-4D65-8619-71E15D22FA1D}"/>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91" name="Right Triangle 90">
                <a:extLst>
                  <a:ext uri="{FF2B5EF4-FFF2-40B4-BE49-F238E27FC236}">
                    <a16:creationId xmlns:a16="http://schemas.microsoft.com/office/drawing/2014/main" id="{78F7BBF2-6022-49A2-9EBB-A8E69C9D3200}"/>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tx1"/>
                  </a:solidFill>
                  <a:effectLst/>
                  <a:uLnTx/>
                  <a:uFillTx/>
                  <a:latin typeface="Segoe UI Semilight"/>
                  <a:ea typeface="+mn-ea"/>
                  <a:cs typeface="Segoe UI" pitchFamily="34" charset="0"/>
                </a:endParaRPr>
              </a:p>
            </p:txBody>
          </p:sp>
        </p:grpSp>
        <p:sp>
          <p:nvSpPr>
            <p:cNvPr id="97" name="Rectangle 96">
              <a:extLst>
                <a:ext uri="{FF2B5EF4-FFF2-40B4-BE49-F238E27FC236}">
                  <a16:creationId xmlns:a16="http://schemas.microsoft.com/office/drawing/2014/main" id="{D771534F-CFBD-4E60-9AAF-FBC38F7820D7}"/>
                </a:ext>
              </a:extLst>
            </p:cNvPr>
            <p:cNvSpPr/>
            <p:nvPr/>
          </p:nvSpPr>
          <p:spPr>
            <a:xfrm>
              <a:off x="7406112" y="5993676"/>
              <a:ext cx="185628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Storage</a:t>
              </a:r>
            </a:p>
          </p:txBody>
        </p:sp>
      </p:grpSp>
    </p:spTree>
    <p:extLst>
      <p:ext uri="{BB962C8B-B14F-4D97-AF65-F5344CB8AC3E}">
        <p14:creationId xmlns:p14="http://schemas.microsoft.com/office/powerpoint/2010/main" val="53244064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dirty="0"/>
              <a:t>Intuitive querying</a:t>
            </a:r>
          </a:p>
        </p:txBody>
      </p:sp>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spcAft>
                <a:spcPts val="600"/>
              </a:spcAft>
            </a:pPr>
            <a:r>
              <a:rPr lang="en-US" sz="2400" b="0" dirty="0">
                <a:solidFill>
                  <a:schemeClr val="accent2"/>
                </a:solidFill>
                <a:latin typeface="Segoe UI"/>
              </a:rPr>
              <a:t>Simple and powerful</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Rich rational query language (filter, aggregate, join, calculated columns, and more)</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Built-in full-text search, time series, user analytics, geospatial, and machine learning operators</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Out-of-the box visualization</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Easy-to-use syntax + Microsoft IntelliSense </a:t>
            </a:r>
          </a:p>
          <a:p>
            <a:pPr marL="174591" indent="-174591" defTabSz="914016">
              <a:spcAft>
                <a:spcPts val="600"/>
              </a:spcAft>
              <a:buFont typeface="Arial" panose="020B0604020202020204" pitchFamily="34" charset="0"/>
              <a:buChar char="•"/>
            </a:pPr>
            <a:r>
              <a:rPr lang="en-US" sz="1800" b="0" dirty="0">
                <a:solidFill>
                  <a:schemeClr val="tx1"/>
                </a:solidFill>
                <a:latin typeface="Segoe UI"/>
              </a:rPr>
              <a:t>Highly recognizable hierarchical schema entities</a:t>
            </a:r>
          </a:p>
          <a:p>
            <a:pPr marL="174591" indent="-174591" defTabSz="914016">
              <a:spcAft>
                <a:spcPts val="600"/>
              </a:spcAft>
              <a:buFont typeface="Arial" panose="020B0604020202020204" pitchFamily="34" charset="0"/>
              <a:buChar char="•"/>
            </a:pPr>
            <a:endParaRPr lang="en-US" sz="1800" b="0" dirty="0">
              <a:highlight>
                <a:srgbClr val="FFFF00"/>
              </a:highlight>
              <a:latin typeface="Segoe UI"/>
            </a:endParaRPr>
          </a:p>
          <a:p>
            <a:pPr defTabSz="914016">
              <a:spcAft>
                <a:spcPts val="600"/>
              </a:spcAft>
            </a:pPr>
            <a:r>
              <a:rPr lang="en-US" sz="2400" b="0" dirty="0">
                <a:solidFill>
                  <a:schemeClr val="accent2"/>
                </a:solidFill>
                <a:latin typeface="Segoe UI"/>
              </a:rPr>
              <a:t>Extensible </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In-line Python and R</a:t>
            </a:r>
          </a:p>
          <a:p>
            <a:pPr marL="171417" indent="-161894" defTabSz="914016">
              <a:spcAft>
                <a:spcPts val="600"/>
              </a:spcAft>
              <a:buFont typeface="Arial" panose="020B0604020202020204" pitchFamily="34" charset="0"/>
              <a:buChar char="•"/>
            </a:pPr>
            <a:r>
              <a:rPr lang="en-US" sz="1800" b="0" dirty="0">
                <a:solidFill>
                  <a:schemeClr val="tx1"/>
                </a:solidFill>
                <a:latin typeface="Segoe UI"/>
              </a:rPr>
              <a:t>T-SQL </a:t>
            </a:r>
          </a:p>
        </p:txBody>
      </p:sp>
      <p:pic>
        <p:nvPicPr>
          <p:cNvPr id="8" name="Picture 7" descr="Showing KQL query screenshot">
            <a:extLst>
              <a:ext uri="{FF2B5EF4-FFF2-40B4-BE49-F238E27FC236}">
                <a16:creationId xmlns:a16="http://schemas.microsoft.com/office/drawing/2014/main" id="{5A060118-FAC4-4E40-8B05-03DCA3F2C6F8}"/>
              </a:ext>
            </a:extLst>
          </p:cNvPr>
          <p:cNvPicPr>
            <a:picLocks noChangeAspect="1"/>
          </p:cNvPicPr>
          <p:nvPr/>
        </p:nvPicPr>
        <p:blipFill>
          <a:blip r:embed="rId2"/>
          <a:stretch>
            <a:fillRect/>
          </a:stretch>
        </p:blipFill>
        <p:spPr>
          <a:xfrm>
            <a:off x="6468876" y="1436688"/>
            <a:ext cx="5443817" cy="2432916"/>
          </a:xfrm>
          <a:prstGeom prst="rect">
            <a:avLst/>
          </a:prstGeom>
          <a:ln>
            <a:solidFill>
              <a:schemeClr val="accent1"/>
            </a:solidFill>
          </a:ln>
        </p:spPr>
      </p:pic>
    </p:spTree>
    <p:extLst>
      <p:ext uri="{BB962C8B-B14F-4D97-AF65-F5344CB8AC3E}">
        <p14:creationId xmlns:p14="http://schemas.microsoft.com/office/powerpoint/2010/main" val="38864129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dirty="0"/>
              <a:t>Geospatial query</a:t>
            </a:r>
            <a:br>
              <a:rPr lang="en-US" dirty="0"/>
            </a:br>
            <a:endParaRPr lang="en-US" dirty="0"/>
          </a:p>
        </p:txBody>
      </p:sp>
      <p:pic>
        <p:nvPicPr>
          <p:cNvPr id="10" name="Picture 9" descr="ADX logo">
            <a:extLst>
              <a:ext uri="{FF2B5EF4-FFF2-40B4-BE49-F238E27FC236}">
                <a16:creationId xmlns:a16="http://schemas.microsoft.com/office/drawing/2014/main" id="{BD8D9813-FF2C-4050-B384-B9B0B42EA2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4798108"/>
          </a:xfrm>
        </p:spPr>
        <p:txBody>
          <a:bodyPr/>
          <a:lstStyle/>
          <a:p>
            <a:pPr marL="342834" indent="-342834">
              <a:buFont typeface="+mj-lt"/>
              <a:buAutoNum type="arabicPeriod"/>
            </a:pPr>
            <a:r>
              <a:rPr lang="en-US" sz="2000" b="1" dirty="0">
                <a:solidFill>
                  <a:schemeClr val="accent2"/>
                </a:solidFill>
                <a:cs typeface="Segoe UI Light" panose="020B0502040204020203" pitchFamily="34" charset="0"/>
              </a:rPr>
              <a:t> </a:t>
            </a:r>
            <a:r>
              <a:rPr lang="en-US" sz="1800" b="1" dirty="0">
                <a:solidFill>
                  <a:schemeClr val="accent2"/>
                </a:solidFill>
                <a:cs typeface="Segoe UI Light" panose="020B0502040204020203" pitchFamily="34" charset="0"/>
                <a:hlinkClick r:id="rId4">
                  <a:extLst>
                    <a:ext uri="{A12FA001-AC4F-418D-AE19-62706E023703}">
                      <ahyp:hlinkClr xmlns:ahyp="http://schemas.microsoft.com/office/drawing/2018/hyperlinkcolor" val="tx"/>
                    </a:ext>
                  </a:extLst>
                </a:hlinkClick>
              </a:rPr>
              <a:t>Geohash</a:t>
            </a:r>
            <a:r>
              <a:rPr lang="en-US" sz="1800" b="1" dirty="0">
                <a:solidFill>
                  <a:schemeClr val="accent2"/>
                </a:solidFill>
                <a:cs typeface="Segoe UI Light" panose="020B0502040204020203" pitchFamily="34" charset="0"/>
              </a:rPr>
              <a:t> support</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Transformation from coordinates to geohashes and back</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Use-case: Summarization by geographical buckets, store locations based on a single column</a:t>
            </a:r>
            <a:endParaRPr lang="en-US" b="1" dirty="0">
              <a:solidFill>
                <a:schemeClr val="tx1"/>
              </a:solidFill>
              <a:cs typeface="Segoe UI Light" panose="020B0502040204020203" pitchFamily="34" charset="0"/>
            </a:endParaRPr>
          </a:p>
          <a:p>
            <a:pPr marL="457112" indent="-457112">
              <a:buFont typeface="+mj-lt"/>
              <a:buAutoNum type="arabicPeriod"/>
            </a:pPr>
            <a:r>
              <a:rPr lang="en-US" sz="1800" b="1" dirty="0">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Calculate the distance between two points</a:t>
            </a:r>
          </a:p>
          <a:p>
            <a:pPr marL="457112" indent="-457112">
              <a:buFont typeface="+mj-lt"/>
              <a:buAutoNum type="arabicPeriod"/>
            </a:pPr>
            <a:r>
              <a:rPr lang="en-US" sz="1800" b="1" dirty="0">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Check whether a point is in a given circle</a:t>
            </a: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Next: support for lines &amp; polygons (i.e. check whether a point/line/polygon is in a polygon)</a:t>
            </a:r>
          </a:p>
          <a:p>
            <a:pPr marL="457112" indent="-457112">
              <a:buFont typeface="+mj-lt"/>
              <a:buAutoNum type="arabicPeriod"/>
            </a:pPr>
            <a:r>
              <a:rPr lang="en-US" sz="1800" b="1" dirty="0">
                <a:solidFill>
                  <a:schemeClr val="accent2"/>
                </a:solidFill>
                <a:cs typeface="Segoe UI Light" panose="020B0502040204020203" pitchFamily="34" charset="0"/>
              </a:rPr>
              <a:t>Next: Intersection</a:t>
            </a:r>
            <a:endParaRPr lang="en-US" sz="1800" dirty="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dirty="0">
                <a:solidFill>
                  <a:schemeClr val="tx1"/>
                </a:solidFill>
                <a:cs typeface="Segoe UI Light" panose="020B0502040204020203" pitchFamily="34" charset="0"/>
              </a:rPr>
              <a:t>Support for lines &amp; polygons</a:t>
            </a:r>
          </a:p>
          <a:p>
            <a:pPr marL="0" indent="0">
              <a:lnSpc>
                <a:spcPct val="150000"/>
              </a:lnSpc>
              <a:buNone/>
            </a:pPr>
            <a:r>
              <a:rPr lang="en-US" sz="1400" dirty="0">
                <a:solidFill>
                  <a:schemeClr val="tx1"/>
                </a:solidFill>
                <a:cs typeface="Segoe UI Light" panose="020B0502040204020203" pitchFamily="34" charset="0"/>
              </a:rPr>
              <a:t>Geospatial coordinates are interpreted as represented per the WGS-84 reference system</a:t>
            </a:r>
            <a:r>
              <a:rPr lang="en-US" sz="1400" dirty="0">
                <a:solidFill>
                  <a:schemeClr val="tx1"/>
                </a:solidFill>
              </a:rPr>
              <a:t>.</a:t>
            </a:r>
          </a:p>
        </p:txBody>
      </p:sp>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87016" y="1175812"/>
            <a:ext cx="3189991" cy="1596295"/>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016" y="2920559"/>
            <a:ext cx="3189991" cy="1581289"/>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7016" y="4665305"/>
            <a:ext cx="3189991" cy="1819578"/>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9866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dirty="0"/>
              <a:t>Advanced Analytics – </a:t>
            </a:r>
            <a:r>
              <a:rPr lang="en-US" dirty="0">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Auto Clustering for Diagnosis and</a:t>
            </a:r>
            <a:r>
              <a:rPr kumimoji="0" lang="en-US" sz="2000" b="0" i="0" u="none" strike="noStrike" kern="1200" cap="none" spc="0" normalizeH="0" noProof="0" dirty="0">
                <a:ln>
                  <a:noFill/>
                </a:ln>
                <a:solidFill>
                  <a:schemeClr val="tx1"/>
                </a:solidFill>
                <a:effectLst/>
                <a:uLnTx/>
                <a:uFillTx/>
                <a:latin typeface="Segoe UI"/>
                <a:ea typeface="+mn-ea"/>
                <a:cs typeface="+mn-cs"/>
              </a:rPr>
              <a:t> RCA</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Forecasting</a:t>
            </a:r>
          </a:p>
          <a:p>
            <a:pPr marL="285750" lvl="0" indent="-285750" defTabSz="914016">
              <a:spcAft>
                <a:spcPts val="600"/>
              </a:spcAft>
              <a:buFont typeface="Arial" panose="020B0604020202020204" pitchFamily="34" charset="0"/>
              <a:buChar char="•"/>
              <a:defRPr/>
            </a:pPr>
            <a:r>
              <a:rPr lang="en-US" sz="2000" b="0" dirty="0">
                <a:solidFill>
                  <a:schemeClr val="tx1"/>
                </a:solidFill>
                <a:latin typeface="Segoe UI"/>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Distributed Custom</a:t>
            </a:r>
            <a:br>
              <a:rPr kumimoji="0" lang="en-US" sz="2400" b="0" i="0" u="none" strike="noStrike" kern="1200" cap="none" spc="0" normalizeH="0" baseline="0" noProof="0" dirty="0">
                <a:ln>
                  <a:noFill/>
                </a:ln>
                <a:solidFill>
                  <a:schemeClr val="accent2"/>
                </a:solidFill>
                <a:effectLst/>
                <a:uLnTx/>
                <a:uFillTx/>
                <a:latin typeface="Segoe UI"/>
                <a:ea typeface="+mn-ea"/>
                <a:cs typeface="+mn-cs"/>
              </a:rPr>
            </a:br>
            <a:r>
              <a:rPr kumimoji="0" lang="en-US" sz="2400" b="0" i="0" u="none" strike="noStrike" kern="1200" cap="none" spc="0" normalizeH="0" baseline="0" noProof="0" dirty="0">
                <a:ln>
                  <a:noFill/>
                </a:ln>
                <a:solidFill>
                  <a:schemeClr val="accent2"/>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2000" b="0" dirty="0">
                <a:solidFill>
                  <a:schemeClr val="tx1"/>
                </a:solidFill>
                <a:latin typeface="Segoe UI"/>
              </a:rPr>
              <a:t>Custom code is embedded in the KQL query</a:t>
            </a: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dirty="0">
              <a:ln>
                <a:noFill/>
              </a:ln>
              <a:solidFill>
                <a:schemeClr val="tx1"/>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Operationalize model into ADX 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accent2"/>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Jupyter Integration with KQL Magic</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Python, Java SDKs</a:t>
            </a:r>
          </a:p>
        </p:txBody>
      </p:sp>
      <p:grpSp>
        <p:nvGrpSpPr>
          <p:cNvPr id="27" name="Group 26">
            <a:extLst>
              <a:ext uri="{FF2B5EF4-FFF2-40B4-BE49-F238E27FC236}">
                <a16:creationId xmlns:a16="http://schemas.microsoft.com/office/drawing/2014/main" id="{BF51ECDE-25B3-4B7C-858C-309ACD1B4306}"/>
              </a:ext>
              <a:ext uri="{C183D7F6-B498-43B3-948B-1728B52AA6E4}">
                <adec:decorative xmlns:adec="http://schemas.microsoft.com/office/drawing/2017/decorative" val="1"/>
              </a:ext>
            </a:extLst>
          </p:cNvPr>
          <p:cNvGrpSpPr/>
          <p:nvPr/>
        </p:nvGrpSpPr>
        <p:grpSpPr>
          <a:xfrm>
            <a:off x="696508" y="1544974"/>
            <a:ext cx="682393" cy="686223"/>
            <a:chOff x="554270" y="1544974"/>
            <a:chExt cx="682393" cy="686223"/>
          </a:xfrm>
        </p:grpSpPr>
        <p:sp>
          <p:nvSpPr>
            <p:cNvPr id="13" name="Oval 12">
              <a:extLst>
                <a:ext uri="{FF2B5EF4-FFF2-40B4-BE49-F238E27FC236}">
                  <a16:creationId xmlns:a16="http://schemas.microsoft.com/office/drawing/2014/main" id="{CB53E65F-7AAE-4048-B8BB-A28133456CC5}"/>
                </a:ext>
              </a:extLst>
            </p:cNvPr>
            <p:cNvSpPr/>
            <p:nvPr/>
          </p:nvSpPr>
          <p:spPr bwMode="auto">
            <a:xfrm>
              <a:off x="554270" y="154497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685485"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63F541A-FED0-4569-841D-09FBBF6774A0}"/>
              </a:ext>
              <a:ext uri="{C183D7F6-B498-43B3-948B-1728B52AA6E4}">
                <adec:decorative xmlns:adec="http://schemas.microsoft.com/office/drawing/2017/decorative" val="1"/>
              </a:ext>
            </a:extLst>
          </p:cNvPr>
          <p:cNvGrpSpPr/>
          <p:nvPr/>
        </p:nvGrpSpPr>
        <p:grpSpPr>
          <a:xfrm>
            <a:off x="5769882" y="1543633"/>
            <a:ext cx="682393" cy="686223"/>
            <a:chOff x="6424947" y="1543633"/>
            <a:chExt cx="682393" cy="686223"/>
          </a:xfrm>
        </p:grpSpPr>
        <p:sp>
          <p:nvSpPr>
            <p:cNvPr id="19" name="Oval 18">
              <a:extLst>
                <a:ext uri="{FF2B5EF4-FFF2-40B4-BE49-F238E27FC236}">
                  <a16:creationId xmlns:a16="http://schemas.microsoft.com/office/drawing/2014/main" id="{C732CE08-F148-42CD-B92E-EAE0369E78A2}"/>
                </a:ext>
              </a:extLst>
            </p:cNvPr>
            <p:cNvSpPr/>
            <p:nvPr/>
          </p:nvSpPr>
          <p:spPr bwMode="auto">
            <a:xfrm>
              <a:off x="6424947" y="154363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6608866"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30" name="Group 29">
            <a:extLst>
              <a:ext uri="{FF2B5EF4-FFF2-40B4-BE49-F238E27FC236}">
                <a16:creationId xmlns:a16="http://schemas.microsoft.com/office/drawing/2014/main" id="{F822D2BF-3EC2-4ACC-97EA-7939E0D8EC2C}"/>
              </a:ext>
              <a:ext uri="{C183D7F6-B498-43B3-948B-1728B52AA6E4}">
                <adec:decorative xmlns:adec="http://schemas.microsoft.com/office/drawing/2017/decorative" val="1"/>
              </a:ext>
            </a:extLst>
          </p:cNvPr>
          <p:cNvGrpSpPr/>
          <p:nvPr/>
        </p:nvGrpSpPr>
        <p:grpSpPr>
          <a:xfrm>
            <a:off x="5769882" y="4128373"/>
            <a:ext cx="682393" cy="686223"/>
            <a:chOff x="6424947" y="4128373"/>
            <a:chExt cx="682393" cy="686223"/>
          </a:xfrm>
        </p:grpSpPr>
        <p:sp>
          <p:nvSpPr>
            <p:cNvPr id="22" name="Oval 21">
              <a:extLst>
                <a:ext uri="{FF2B5EF4-FFF2-40B4-BE49-F238E27FC236}">
                  <a16:creationId xmlns:a16="http://schemas.microsoft.com/office/drawing/2014/main" id="{C3F16A9D-45BC-408C-B673-0CF97745526A}"/>
                </a:ext>
              </a:extLst>
            </p:cNvPr>
            <p:cNvSpPr/>
            <p:nvPr/>
          </p:nvSpPr>
          <p:spPr bwMode="auto">
            <a:xfrm>
              <a:off x="6424947" y="412837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6582468"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33" name="Group 32">
            <a:extLst>
              <a:ext uri="{FF2B5EF4-FFF2-40B4-BE49-F238E27FC236}">
                <a16:creationId xmlns:a16="http://schemas.microsoft.com/office/drawing/2014/main" id="{3B858A87-07C4-4FD9-B663-066D8A9E8154}"/>
              </a:ext>
              <a:ext uri="{C183D7F6-B498-43B3-948B-1728B52AA6E4}">
                <adec:decorative xmlns:adec="http://schemas.microsoft.com/office/drawing/2017/decorative" val="1"/>
              </a:ext>
            </a:extLst>
          </p:cNvPr>
          <p:cNvGrpSpPr/>
          <p:nvPr/>
        </p:nvGrpSpPr>
        <p:grpSpPr>
          <a:xfrm>
            <a:off x="696508" y="4129714"/>
            <a:ext cx="682393" cy="686223"/>
            <a:chOff x="554270" y="4129714"/>
            <a:chExt cx="682393" cy="686223"/>
          </a:xfrm>
        </p:grpSpPr>
        <p:sp>
          <p:nvSpPr>
            <p:cNvPr id="16" name="Oval 15">
              <a:extLst>
                <a:ext uri="{FF2B5EF4-FFF2-40B4-BE49-F238E27FC236}">
                  <a16:creationId xmlns:a16="http://schemas.microsoft.com/office/drawing/2014/main" id="{7DC79CFE-1D8E-45A1-A9F1-13E2A0967D1D}"/>
                </a:ext>
              </a:extLst>
            </p:cNvPr>
            <p:cNvSpPr/>
            <p:nvPr/>
          </p:nvSpPr>
          <p:spPr bwMode="auto">
            <a:xfrm>
              <a:off x="554270" y="4129714"/>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712586"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accent2"/>
                </a:solidFill>
              </a:endParaRPr>
            </a:p>
          </p:txBody>
        </p:sp>
      </p:grpSp>
      <p:pic>
        <p:nvPicPr>
          <p:cNvPr id="37" name="Picture 36" descr="ADX logo">
            <a:extLst>
              <a:ext uri="{FF2B5EF4-FFF2-40B4-BE49-F238E27FC236}">
                <a16:creationId xmlns:a16="http://schemas.microsoft.com/office/drawing/2014/main" id="{1C6E9045-8484-4941-8677-7D9C9D41E2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54563"/>
            <a:ext cx="1189963" cy="62473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512BDC-30D1-4708-B6BC-55E52A58631C}"/>
              </a:ext>
            </a:extLst>
          </p:cNvPr>
          <p:cNvSpPr>
            <a:spLocks noGrp="1"/>
          </p:cNvSpPr>
          <p:nvPr>
            <p:ph type="title"/>
          </p:nvPr>
        </p:nvSpPr>
        <p:spPr>
          <a:xfrm>
            <a:off x="588263" y="2979539"/>
            <a:ext cx="4167887" cy="553998"/>
          </a:xfrm>
        </p:spPr>
        <p:txBody>
          <a:bodyPr/>
          <a:lstStyle/>
          <a:p>
            <a:r>
              <a:rPr lang="en-US" dirty="0"/>
              <a:t>Integration Patterns</a:t>
            </a:r>
          </a:p>
        </p:txBody>
      </p:sp>
      <p:sp>
        <p:nvSpPr>
          <p:cNvPr id="4" name="Text Placeholder 3">
            <a:extLst>
              <a:ext uri="{FF2B5EF4-FFF2-40B4-BE49-F238E27FC236}">
                <a16:creationId xmlns:a16="http://schemas.microsoft.com/office/drawing/2014/main" id="{03983849-0D70-4F22-9392-B625D4C86D34}"/>
              </a:ext>
              <a:ext uri="{C183D7F6-B498-43B3-948B-1728B52AA6E4}">
                <adec:decorative xmlns:adec="http://schemas.microsoft.com/office/drawing/2017/decorative" val="1"/>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F0572781-4452-40A9-AE82-D21187DBE10B}"/>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F36F845F-C9AD-4B2F-9E2A-EE793A1C3576}"/>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45279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Black_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gradFill>
            <a:gsLst>
              <a:gs pos="11000">
                <a:schemeClr val="accent1"/>
              </a:gs>
              <a:gs pos="50000">
                <a:schemeClr val="accent2"/>
              </a:gs>
              <a:gs pos="100000">
                <a:schemeClr val="bg1"/>
              </a:gs>
              <a:gs pos="0">
                <a:schemeClr val="bg1"/>
              </a:gs>
              <a:gs pos="90000">
                <a:schemeClr val="accent1"/>
              </a:gs>
            </a:gsLst>
            <a:lin ang="5400000" scaled="1"/>
          </a:gra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Black_template" id="{32B00443-0F0F-468A-8D30-287ED9EBE2C2}" vid="{786BA7DC-878B-4DC9-BD55-2A637226D6DD}"/>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1_Default Theme">
  <a:themeElements>
    <a:clrScheme name="KI group light grey ">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BB657BC86925438BD8CC2A3D527F5B" ma:contentTypeVersion="15" ma:contentTypeDescription="Create a new document." ma:contentTypeScope="" ma:versionID="de9c0773925d1e49441e150703991f1f">
  <xsd:schema xmlns:xsd="http://www.w3.org/2001/XMLSchema" xmlns:xs="http://www.w3.org/2001/XMLSchema" xmlns:p="http://schemas.microsoft.com/office/2006/metadata/properties" xmlns:ns1="http://schemas.microsoft.com/sharepoint/v3" xmlns:ns2="1faa36c2-34b5-4e19-8d10-c01498bdf7db" xmlns:ns3="b1539245-de36-4d19-b9d0-7f8ec0cbd51e" targetNamespace="http://schemas.microsoft.com/office/2006/metadata/properties" ma:root="true" ma:fieldsID="ad49a60a4d130abf63ebefca24ac5bde" ns1:_="" ns2:_="" ns3:_="">
    <xsd:import namespace="http://schemas.microsoft.com/sharepoint/v3"/>
    <xsd:import namespace="1faa36c2-34b5-4e19-8d10-c01498bdf7db"/>
    <xsd:import namespace="b1539245-de36-4d19-b9d0-7f8ec0cbd5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aa36c2-34b5-4e19-8d10-c01498bdf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539245-de36-4d19-b9d0-7f8ec0cbd51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2A1D86A0-51DE-42B0-B170-249EDBD85D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faa36c2-34b5-4e19-8d10-c01498bdf7db"/>
    <ds:schemaRef ds:uri="b1539245-de36-4d19-b9d0-7f8ec0cbd51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5C8949-12A8-4D3A-8B80-D82110DA804F}">
  <ds:schemaRefs>
    <ds:schemaRef ds:uri="http://schemas.microsoft.com/sharepoint/v3/contenttype/forms"/>
  </ds:schemaRefs>
</ds:datastoreItem>
</file>

<file path=customXml/itemProps3.xml><?xml version="1.0" encoding="utf-8"?>
<ds:datastoreItem xmlns:ds="http://schemas.openxmlformats.org/officeDocument/2006/customXml" ds:itemID="{1B70D356-E601-4D10-90F6-536FDCA3FCED}">
  <ds:schemaRefs>
    <ds:schemaRef ds:uri="http://purl.org/dc/dcmitype/"/>
    <ds:schemaRef ds:uri="http://schemas.microsoft.com/sharepoint/v3"/>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 ds:uri="1faa36c2-34b5-4e19-8d10-c01498bdf7db"/>
    <ds:schemaRef ds:uri="http://schemas.openxmlformats.org/package/2006/metadata/core-properties"/>
    <ds:schemaRef ds:uri="b1539245-de36-4d19-b9d0-7f8ec0cbd51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8070</Words>
  <Application>Microsoft Office PowerPoint</Application>
  <PresentationFormat>Breitbild</PresentationFormat>
  <Paragraphs>1049</Paragraphs>
  <Slides>87</Slides>
  <Notes>63</Notes>
  <HiddenSlides>1</HiddenSlides>
  <MMClips>0</MMClips>
  <ScaleCrop>false</ScaleCrop>
  <HeadingPairs>
    <vt:vector size="6" baseType="variant">
      <vt:variant>
        <vt:lpstr>Verwendete Schriftarten</vt:lpstr>
      </vt:variant>
      <vt:variant>
        <vt:i4>15</vt:i4>
      </vt:variant>
      <vt:variant>
        <vt:lpstr>Design</vt:lpstr>
      </vt:variant>
      <vt:variant>
        <vt:i4>4</vt:i4>
      </vt:variant>
      <vt:variant>
        <vt:lpstr>Folientitel</vt:lpstr>
      </vt:variant>
      <vt:variant>
        <vt:i4>87</vt:i4>
      </vt:variant>
    </vt:vector>
  </HeadingPairs>
  <TitlesOfParts>
    <vt:vector size="106" baseType="lpstr">
      <vt:lpstr>Arial</vt:lpstr>
      <vt:lpstr>Calibri</vt:lpstr>
      <vt:lpstr>Calibri Light</vt:lpstr>
      <vt:lpstr>charter</vt:lpstr>
      <vt:lpstr>Consolas</vt:lpstr>
      <vt:lpstr>Lato Light</vt:lpstr>
      <vt:lpstr>Montserrat</vt:lpstr>
      <vt:lpstr>Montserrat Hairline</vt:lpstr>
      <vt:lpstr>Segoe UI</vt:lpstr>
      <vt:lpstr>Segoe UI Light</vt:lpstr>
      <vt:lpstr>Segoe UI Semibold</vt:lpstr>
      <vt:lpstr>Segoe UI Semilight</vt:lpstr>
      <vt:lpstr>sohne</vt:lpstr>
      <vt:lpstr>Source Sans Pro Light</vt:lpstr>
      <vt:lpstr>Wingdings</vt:lpstr>
      <vt:lpstr>Black Template</vt:lpstr>
      <vt:lpstr>Black_template</vt:lpstr>
      <vt:lpstr>White Template</vt:lpstr>
      <vt:lpstr>1_Default Theme</vt:lpstr>
      <vt:lpstr>Azure Data Explorer</vt:lpstr>
      <vt:lpstr>Agenda</vt:lpstr>
      <vt:lpstr>Big Data in Modern Business Environment </vt:lpstr>
      <vt:lpstr>Introducing Azure Data Explorer!</vt:lpstr>
      <vt:lpstr>Key pillars of Azure Data Explorer</vt:lpstr>
      <vt:lpstr>Proven Technology</vt:lpstr>
      <vt:lpstr>Microsoft’s Journey with Azure Data Explorer</vt:lpstr>
      <vt:lpstr>Common use cases across verticals</vt:lpstr>
      <vt:lpstr>Integration Patterns</vt:lpstr>
      <vt:lpstr>Integration: Streaming Ingestion</vt:lpstr>
      <vt:lpstr>Integration: Batch Ingestion</vt:lpstr>
      <vt:lpstr>Lab 1</vt:lpstr>
      <vt:lpstr>Samples, a free Cluster &amp; the Lab </vt:lpstr>
      <vt:lpstr>Starting at dataexplorer.azure.com … </vt:lpstr>
      <vt:lpstr>Connect to samples </vt:lpstr>
      <vt:lpstr>Connect to samples </vt:lpstr>
      <vt:lpstr>Connect to samples via UI </vt:lpstr>
      <vt:lpstr>The first Query </vt:lpstr>
      <vt:lpstr>Get your own  </vt:lpstr>
      <vt:lpstr>Get your own  </vt:lpstr>
      <vt:lpstr>A table </vt:lpstr>
      <vt:lpstr>And some data  </vt:lpstr>
      <vt:lpstr>Ingest Data </vt:lpstr>
      <vt:lpstr>How it works</vt:lpstr>
      <vt:lpstr>High Level Architecture</vt:lpstr>
      <vt:lpstr>Data Management and Ingestion</vt:lpstr>
      <vt:lpstr>ADX Cluster </vt:lpstr>
      <vt:lpstr>ADX Cluster </vt:lpstr>
      <vt:lpstr>Nodes in a Cluster </vt:lpstr>
      <vt:lpstr>Ingestion Process </vt:lpstr>
      <vt:lpstr>Storage Highlights </vt:lpstr>
      <vt:lpstr>ADX Table details </vt:lpstr>
      <vt:lpstr>ADX Extend details </vt:lpstr>
      <vt:lpstr>Shard details </vt:lpstr>
      <vt:lpstr> Test and explain</vt:lpstr>
      <vt:lpstr> Test and explain</vt:lpstr>
      <vt:lpstr> Test and explain</vt:lpstr>
      <vt:lpstr> Test and explain</vt:lpstr>
      <vt:lpstr> Test and explain</vt:lpstr>
      <vt:lpstr> Test and explain</vt:lpstr>
      <vt:lpstr> Test and explain</vt:lpstr>
      <vt:lpstr>Visualize</vt:lpstr>
      <vt:lpstr>Getting started</vt:lpstr>
      <vt:lpstr>Kusto &amp; Power BI</vt:lpstr>
      <vt:lpstr>Kusto &amp; Power BI Exkurs (SQL)</vt:lpstr>
      <vt:lpstr>Kusto &amp; Power BI Exkurs (SQL)</vt:lpstr>
      <vt:lpstr>Kusto &amp; Power BI</vt:lpstr>
      <vt:lpstr>Kusto &amp; Power BI</vt:lpstr>
      <vt:lpstr>Kusto &amp; Power BI</vt:lpstr>
      <vt:lpstr>Create a Power BI report</vt:lpstr>
      <vt:lpstr>Create a Power BI report</vt:lpstr>
      <vt:lpstr>Create a Power BI report</vt:lpstr>
      <vt:lpstr>Create a Power BI report</vt:lpstr>
      <vt:lpstr>Create a Power BI report</vt:lpstr>
      <vt:lpstr>Create a Power BI report</vt:lpstr>
      <vt:lpstr>Kusto &amp; Power BI</vt:lpstr>
      <vt:lpstr>Kusto &amp; Power BI</vt:lpstr>
      <vt:lpstr>Ingestion Variants</vt:lpstr>
      <vt:lpstr>Doing the ETL</vt:lpstr>
      <vt:lpstr>ADX for Data Scientists</vt:lpstr>
      <vt:lpstr>Time Series Analysis</vt:lpstr>
      <vt:lpstr>Agenda</vt:lpstr>
      <vt:lpstr>Machine Learning Plugins</vt:lpstr>
      <vt:lpstr>Process Mining by the SCAN operator </vt:lpstr>
      <vt:lpstr>python plugin: KQL extensibility with  inline Python</vt:lpstr>
      <vt:lpstr>ML Connectivity</vt:lpstr>
      <vt:lpstr>ML Connectivity</vt:lpstr>
      <vt:lpstr>ADX “other” Topics</vt:lpstr>
      <vt:lpstr>Azure Data Share - Data Sharing</vt:lpstr>
      <vt:lpstr>Pricing – Flexible Cost</vt:lpstr>
      <vt:lpstr>Enterprise Ready – Mission Critical</vt:lpstr>
      <vt:lpstr>Cost samples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Product Links</vt:lpstr>
      <vt:lpstr>Thank you!</vt:lpstr>
      <vt:lpstr>ADX - The platform for Analytical SaaS</vt:lpstr>
      <vt:lpstr>One-Click Ingestion (wizard) Friction free on-boarding of your Azure data sources to Azure Data Explorer</vt:lpstr>
      <vt:lpstr>Intuitive querying</vt:lpstr>
      <vt:lpstr>Geospatial query </vt:lpstr>
      <vt:lpstr>Advanced Analytics – Built-in &amp; Extendible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Developer Template</dc:title>
  <dc:creator/>
  <cp:keywords/>
  <dc:description>Version 1.0a</dc:description>
  <cp:lastModifiedBy/>
  <cp:revision>26</cp:revision>
  <dcterms:created xsi:type="dcterms:W3CDTF">2018-03-09T21:22:36Z</dcterms:created>
  <dcterms:modified xsi:type="dcterms:W3CDTF">2022-06-28T07:39:05Z</dcterms:modified>
  <cp:category>Azure Developer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0x01010045BB657BC86925438BD8CC2A3D527F5B</vt:lpwstr>
  </property>
  <property fmtid="{D5CDD505-2E9C-101B-9397-08002B2CF9AE}" pid="3" name="_dlc_DocIdItemGuid">
    <vt:lpwstr>5c666594-0833-4b9d-a1f0-8c3737583105</vt:lpwstr>
  </property>
  <property fmtid="{D5CDD505-2E9C-101B-9397-08002B2CF9AE}" pid="4" name="MSIP_Label_87867195-f2b8-4ac2-b0b6-6bb73cb33afc_Enabled">
    <vt:lpwstr>True</vt:lpwstr>
  </property>
  <property fmtid="{D5CDD505-2E9C-101B-9397-08002B2CF9AE}" pid="5" name="MSIP_Label_87867195-f2b8-4ac2-b0b6-6bb73cb33afc_SiteId">
    <vt:lpwstr>72f988bf-86f1-41af-91ab-2d7cd011db47</vt:lpwstr>
  </property>
  <property fmtid="{D5CDD505-2E9C-101B-9397-08002B2CF9AE}" pid="6" name="MSIP_Label_87867195-f2b8-4ac2-b0b6-6bb73cb33afc_Owner">
    <vt:lpwstr>cliffsim@microsoft.com</vt:lpwstr>
  </property>
  <property fmtid="{D5CDD505-2E9C-101B-9397-08002B2CF9AE}" pid="7" name="MSIP_Label_87867195-f2b8-4ac2-b0b6-6bb73cb33afc_SetDate">
    <vt:lpwstr>2018-03-09T21:22:51.4106408Z</vt:lpwstr>
  </property>
  <property fmtid="{D5CDD505-2E9C-101B-9397-08002B2CF9AE}" pid="8" name="MSIP_Label_87867195-f2b8-4ac2-b0b6-6bb73cb33afc_Name">
    <vt:lpwstr>Public</vt:lpwstr>
  </property>
  <property fmtid="{D5CDD505-2E9C-101B-9397-08002B2CF9AE}" pid="9" name="MSIP_Label_87867195-f2b8-4ac2-b0b6-6bb73cb33afc_Application">
    <vt:lpwstr>Microsoft Azure Information Protection</vt:lpwstr>
  </property>
  <property fmtid="{D5CDD505-2E9C-101B-9397-08002B2CF9AE}" pid="10" name="MSIP_Label_87867195-f2b8-4ac2-b0b6-6bb73cb33afc_Extended_MSFT_Method">
    <vt:lpwstr>Manual</vt:lpwstr>
  </property>
  <property fmtid="{D5CDD505-2E9C-101B-9397-08002B2CF9AE}" pid="11" name="Sensitivity">
    <vt:lpwstr>Public</vt:lpwstr>
  </property>
</Properties>
</file>